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15B2BD7-AC47-4800-4A23-5C1CEA9B43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Bylaws Committee 2025-2026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7B962-E597-3FE8-C731-D3957BAFE3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B07D9-81BF-49A2-A960-3C64FA65169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373B6-3B5D-4890-8406-079D727786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40EDC-3807-88BD-D00F-DD2B5312FF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DD426-253F-40B0-BEE8-40FD1606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323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Bylaws Committee 2025-2026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685C6-8424-49FB-805F-BCFE82D0B7C6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B9B3B-EA0E-4041-827A-DC04EDB34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888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2133B-B8F3-770E-CC16-1F9436F43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5C856-E47C-C883-F6B6-F901CDDB1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5FD2-10D4-E8B7-5B88-B99293A1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C8BE9-4369-FC3F-F4EF-AB435E8D1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7A7D2-756D-7636-B125-D5ED7E49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11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459E-CCB8-0D11-9704-E489E4770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0454E-D58C-F3EF-9FD4-CB6854F0F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7C51E-EC52-D88B-E555-8BB5968E9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361F6-D0A7-D1A9-B59F-23F33CAD6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BCC22-1417-1BFA-75CD-3F90F83A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4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395B5-51D7-4C95-F2B8-2DB8BF1FE6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E0A89-E4F2-8BD8-84D9-9BB211579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B7E7D-4963-5C9A-A891-C1A263F5C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17A24-21DC-530F-CDF6-091073DF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BB35A-32F8-BE80-EACA-BF44E4723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77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AF36D-8512-08DA-2DD4-D6AFA68A1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32184-AA53-A51D-8151-6EB9CDB11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E9607-264B-A0D8-1915-CA48B5E1F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101E5-30F7-16CE-7AB5-7F7410B4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8404B-9967-8102-5061-B7E99527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4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3A1F3-DE12-B516-F490-4565B44E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8A7E2-3C30-596D-1FDA-7E789BB5B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5429E-5FE4-37F8-9039-1DAEAF033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DB191-4EE3-986C-4E75-801A0966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4EB1B-5C7D-5517-7177-CD2D2E11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3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1931E-E601-4551-B7E6-94F3902D6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D6817-A962-003A-A372-9705E1D88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198BD-BF59-809D-08C2-1B5299F62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79F67-AB8B-CFB2-79FA-0CE57747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80B57-8EFF-0BCF-3A72-D8E045FF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5ED63-3BAA-05F7-7D18-BE9CB06A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8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1356-735D-64BB-999A-7027F4F0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65A09-7FC0-3CAD-263A-002134B94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8F2D4-DBAF-FDD0-68E9-6366604BD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508F67-EBB2-4AF3-FCBD-5EA0E4995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6CDF06-9B2A-36AB-7F1C-D41A591A5A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A8231-D00F-17CF-34C5-5BC66DEF2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74842E-DF58-48D7-605D-1EA1C85C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CDE303-6FA6-08EF-26B2-38031DDA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4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75321-B5C6-4F9E-7BAF-83D9AC578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ED6A16-2C3B-E1F1-1D45-2BB37905E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4EB593-BE0A-2C11-70BF-358BC9FE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8583C-ECD3-2E8F-7858-60494B42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364429-5F65-7894-5A4F-AB81147B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55A2A1-055D-AA08-53A6-BBADB8B4E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31476-5027-8BC0-F486-65012DD6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5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0769-EDAA-22ED-F4C3-7E425005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0AD2-96DD-A0F5-020D-FD5D036DE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6F6F3-7624-BEA3-5D87-9C71F7473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C2A70-E1BE-0D87-5049-8F50E640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0E431-D86D-EE79-2CE8-47F21FBA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8CF83-5115-7BFA-5F7C-08F24058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8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47962-82B8-34FF-4EC6-F6DE8E4B7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3915D-5A02-6CAD-9CDA-EE83F6F0B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8EDC0-5DE0-E49C-2787-120D5EF6E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E2BD8-E2BE-E968-3B0F-32AFBCF81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F92DF-C02B-E4D8-D94C-388A5728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78691-5CAA-F1EE-D1D7-0AB949D8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DA0330-D73D-4DB2-E2D7-8A9F7352F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E4F0F-A3EC-DE17-F550-4904CDDE0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29E18-2768-7831-C0F5-328B9939F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7E3F2-7059-4424-ABEF-A79820EBA0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F19F6-3597-1C64-B397-B95F8DDC9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BC352-295D-89F3-87F3-2B8B8E038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FF5E9-DD7B-482E-B289-A66A6AACC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3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1ACF5-2312-5BFC-DC45-21C80F451E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CWRU School of Medicine</a:t>
            </a:r>
            <a:br>
              <a:rPr lang="en-US" dirty="0"/>
            </a:br>
            <a:r>
              <a:rPr lang="en-US" dirty="0"/>
              <a:t>Bylaws Committee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F42D58-8D3B-DBF7-EC2D-C45D024C51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12885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EC8821-23AB-61D3-2FB2-8DCE00541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736757"/>
              </p:ext>
            </p:extLst>
          </p:nvPr>
        </p:nvGraphicFramePr>
        <p:xfrm>
          <a:off x="438912" y="1295738"/>
          <a:ext cx="11358372" cy="5203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446">
                  <a:extLst>
                    <a:ext uri="{9D8B030D-6E8A-4147-A177-3AD203B41FA5}">
                      <a16:colId xmlns:a16="http://schemas.microsoft.com/office/drawing/2014/main" val="3978155850"/>
                    </a:ext>
                  </a:extLst>
                </a:gridCol>
                <a:gridCol w="2850642">
                  <a:extLst>
                    <a:ext uri="{9D8B030D-6E8A-4147-A177-3AD203B41FA5}">
                      <a16:colId xmlns:a16="http://schemas.microsoft.com/office/drawing/2014/main" val="2447673545"/>
                    </a:ext>
                  </a:extLst>
                </a:gridCol>
                <a:gridCol w="2850642">
                  <a:extLst>
                    <a:ext uri="{9D8B030D-6E8A-4147-A177-3AD203B41FA5}">
                      <a16:colId xmlns:a16="http://schemas.microsoft.com/office/drawing/2014/main" val="1804188513"/>
                    </a:ext>
                  </a:extLst>
                </a:gridCol>
                <a:gridCol w="2850642">
                  <a:extLst>
                    <a:ext uri="{9D8B030D-6E8A-4147-A177-3AD203B41FA5}">
                      <a16:colId xmlns:a16="http://schemas.microsoft.com/office/drawing/2014/main" val="2313557880"/>
                    </a:ext>
                  </a:extLst>
                </a:gridCol>
              </a:tblGrid>
              <a:tr h="19869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74678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Thomas Collins, MD - Chair 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Emergency Medicine (MH) 	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Matthias Buck, PhD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Physiology &amp; Biophysics, (SOM)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Heather Gornick, MD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Medicine (UH)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279327"/>
                  </a:ext>
                </a:extLst>
              </a:tr>
              <a:tr h="19364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66044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 Scott Howard, MD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Otolaryngology (UH)</a:t>
                      </a: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Thomas LaFramboise, PhD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Genetics &amp; Genome Sciences (SOM)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Stephanie Teal, MD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Biology (UH)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Nicole Deming, JD, MA</a:t>
                      </a:r>
                    </a:p>
                    <a:p>
                      <a:pPr algn="ctr"/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 of Faculty Affairs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602732"/>
                  </a:ext>
                </a:extLst>
              </a:tr>
            </a:tbl>
          </a:graphicData>
        </a:graphic>
      </p:graphicFrame>
      <p:pic>
        <p:nvPicPr>
          <p:cNvPr id="3" name="Picture 2" descr="A person in a white coat and blue tie">
            <a:extLst>
              <a:ext uri="{FF2B5EF4-FFF2-40B4-BE49-F238E27FC236}">
                <a16:creationId xmlns:a16="http://schemas.microsoft.com/office/drawing/2014/main" id="{7C6B748B-B702-6F61-6AB9-AB61A1523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94" y="1408176"/>
            <a:ext cx="1594753" cy="1738312"/>
          </a:xfrm>
          <a:prstGeom prst="rect">
            <a:avLst/>
          </a:prstGeom>
        </p:spPr>
      </p:pic>
      <p:pic>
        <p:nvPicPr>
          <p:cNvPr id="5" name="Picture 4" descr="A person wearing glasses and a sweater">
            <a:extLst>
              <a:ext uri="{FF2B5EF4-FFF2-40B4-BE49-F238E27FC236}">
                <a16:creationId xmlns:a16="http://schemas.microsoft.com/office/drawing/2014/main" id="{BA0A8BE3-B2FA-584A-2962-1D250CE5A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23" r="1823" b="26585"/>
          <a:stretch>
            <a:fillRect/>
          </a:stretch>
        </p:blipFill>
        <p:spPr>
          <a:xfrm>
            <a:off x="3776584" y="1390320"/>
            <a:ext cx="1594754" cy="1756168"/>
          </a:xfrm>
          <a:prstGeom prst="rect">
            <a:avLst/>
          </a:prstGeom>
        </p:spPr>
      </p:pic>
      <p:pic>
        <p:nvPicPr>
          <p:cNvPr id="7" name="Picture 6" descr="A person in a white coat">
            <a:extLst>
              <a:ext uri="{FF2B5EF4-FFF2-40B4-BE49-F238E27FC236}">
                <a16:creationId xmlns:a16="http://schemas.microsoft.com/office/drawing/2014/main" id="{2D632E4F-09E3-F866-1A83-C6B0858D61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35"/>
          <a:stretch>
            <a:fillRect/>
          </a:stretch>
        </p:blipFill>
        <p:spPr>
          <a:xfrm>
            <a:off x="6554075" y="1408176"/>
            <a:ext cx="1666667" cy="1756168"/>
          </a:xfrm>
          <a:prstGeom prst="rect">
            <a:avLst/>
          </a:prstGeom>
        </p:spPr>
      </p:pic>
      <p:pic>
        <p:nvPicPr>
          <p:cNvPr id="9" name="Picture 8" descr="A person in a suit speaking into a microphone">
            <a:extLst>
              <a:ext uri="{FF2B5EF4-FFF2-40B4-BE49-F238E27FC236}">
                <a16:creationId xmlns:a16="http://schemas.microsoft.com/office/drawing/2014/main" id="{FC096D20-2E7F-CEF3-9C3D-2AEADE491E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842" y="4040522"/>
            <a:ext cx="1473381" cy="1758011"/>
          </a:xfrm>
          <a:prstGeom prst="rect">
            <a:avLst/>
          </a:prstGeom>
        </p:spPr>
      </p:pic>
      <p:pic>
        <p:nvPicPr>
          <p:cNvPr id="15" name="Picture 14" descr="A person in a white coat and purple tie">
            <a:extLst>
              <a:ext uri="{FF2B5EF4-FFF2-40B4-BE49-F238E27FC236}">
                <a16:creationId xmlns:a16="http://schemas.microsoft.com/office/drawing/2014/main" id="{7D9F9939-2F93-FB89-D160-6287D671C9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3" t="-814" r="-2743" b="18797"/>
          <a:stretch>
            <a:fillRect/>
          </a:stretch>
        </p:blipFill>
        <p:spPr>
          <a:xfrm>
            <a:off x="963136" y="3955107"/>
            <a:ext cx="1666667" cy="1843426"/>
          </a:xfrm>
          <a:prstGeom prst="rect">
            <a:avLst/>
          </a:prstGeom>
        </p:spPr>
      </p:pic>
      <p:pic>
        <p:nvPicPr>
          <p:cNvPr id="17" name="Picture 16" descr="A person in a white lab coat">
            <a:extLst>
              <a:ext uri="{FF2B5EF4-FFF2-40B4-BE49-F238E27FC236}">
                <a16:creationId xmlns:a16="http://schemas.microsoft.com/office/drawing/2014/main" id="{C66DAABA-AE9F-0A45-C50F-2E52E3C60E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52" b="26287"/>
          <a:stretch>
            <a:fillRect/>
          </a:stretch>
        </p:blipFill>
        <p:spPr>
          <a:xfrm>
            <a:off x="6629262" y="3953764"/>
            <a:ext cx="1666667" cy="1756168"/>
          </a:xfrm>
          <a:prstGeom prst="rect">
            <a:avLst/>
          </a:prstGeom>
        </p:spPr>
      </p:pic>
      <p:pic>
        <p:nvPicPr>
          <p:cNvPr id="23" name="Picture 22" descr="A blue and white logo">
            <a:extLst>
              <a:ext uri="{FF2B5EF4-FFF2-40B4-BE49-F238E27FC236}">
                <a16:creationId xmlns:a16="http://schemas.microsoft.com/office/drawing/2014/main" id="{F4ADB753-CE0F-2391-8867-0E6301F145E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3563" b="19757"/>
          <a:stretch>
            <a:fillRect/>
          </a:stretch>
        </p:blipFill>
        <p:spPr>
          <a:xfrm>
            <a:off x="9245403" y="1333500"/>
            <a:ext cx="2095500" cy="175616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82340AE-D8FF-00A9-1AA6-12ACC64412D8}"/>
              </a:ext>
            </a:extLst>
          </p:cNvPr>
          <p:cNvSpPr txBox="1"/>
          <p:nvPr/>
        </p:nvSpPr>
        <p:spPr>
          <a:xfrm>
            <a:off x="2219490" y="179940"/>
            <a:ext cx="9891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Bylaws Committee 2025-2026</a:t>
            </a: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8DA686AE-2549-647D-DD1A-49985D38DA3E}"/>
              </a:ext>
            </a:extLst>
          </p:cNvPr>
          <p:cNvSpPr/>
          <p:nvPr/>
        </p:nvSpPr>
        <p:spPr>
          <a:xfrm>
            <a:off x="3493008" y="1390320"/>
            <a:ext cx="566928" cy="57564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78DDE2DC-6468-F117-240C-C8E939D65EAD}"/>
              </a:ext>
            </a:extLst>
          </p:cNvPr>
          <p:cNvSpPr/>
          <p:nvPr/>
        </p:nvSpPr>
        <p:spPr>
          <a:xfrm>
            <a:off x="3530088" y="4012241"/>
            <a:ext cx="566928" cy="57564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A person wearing glasses smiling&#10;&#10;AI-generated content may be incorrect.">
            <a:extLst>
              <a:ext uri="{FF2B5EF4-FFF2-40B4-BE49-F238E27FC236}">
                <a16:creationId xmlns:a16="http://schemas.microsoft.com/office/drawing/2014/main" id="{2A2FFBB4-18E8-26C4-65FE-7399D9A3F6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028" y="4081482"/>
            <a:ext cx="15906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7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C4A692-2F43-1467-8C0F-16E5D526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Year Activities 2024-2025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13300A-81B2-91A7-02A8-EC71F93C8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 meetings</a:t>
            </a:r>
          </a:p>
          <a:p>
            <a:pPr lvl="1"/>
            <a:r>
              <a:rPr lang="en-US" dirty="0"/>
              <a:t>4 presentations to FCSC/FC</a:t>
            </a:r>
          </a:p>
          <a:p>
            <a:r>
              <a:rPr lang="en-US" dirty="0"/>
              <a:t>Major Bylaws and APT guideline updates</a:t>
            </a:r>
          </a:p>
          <a:p>
            <a:r>
              <a:rPr lang="en-US" dirty="0"/>
              <a:t>Committee charge updates</a:t>
            </a:r>
          </a:p>
          <a:p>
            <a:pPr lvl="1"/>
            <a:r>
              <a:rPr lang="en-US" dirty="0"/>
              <a:t>Committee on Biomedical Research</a:t>
            </a:r>
          </a:p>
          <a:p>
            <a:pPr lvl="1"/>
            <a:r>
              <a:rPr lang="en-US" dirty="0"/>
              <a:t>Committee on Faculty Community and Representation </a:t>
            </a:r>
          </a:p>
          <a:p>
            <a:pPr lvl="1"/>
            <a:r>
              <a:rPr lang="en-US" dirty="0"/>
              <a:t>Committee on Medical Student Promotion and Advancement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7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31F5C-284E-735B-D7F9-20C6385ED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Planned Activities 2025-2026*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68171-7407-54EB-D712-0C939E91A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completion of Bylaws/APT Guideline through Faculty Senate</a:t>
            </a:r>
          </a:p>
          <a:p>
            <a:r>
              <a:rPr lang="en-US" dirty="0"/>
              <a:t>Update Bylaws regarding Dean’s responsibilities</a:t>
            </a:r>
          </a:p>
          <a:p>
            <a:pPr lvl="1"/>
            <a:r>
              <a:rPr lang="en-US" dirty="0"/>
              <a:t>Per LCME recommendation</a:t>
            </a:r>
          </a:p>
          <a:p>
            <a:pPr lvl="1"/>
            <a:r>
              <a:rPr lang="en-US" dirty="0"/>
              <a:t>Language in School of Engineering bylaws as foundation</a:t>
            </a:r>
          </a:p>
          <a:p>
            <a:r>
              <a:rPr lang="en-US" dirty="0"/>
              <a:t>Update Bylaws regarding formation of new academic departments</a:t>
            </a:r>
          </a:p>
          <a:p>
            <a:pPr lvl="1"/>
            <a:r>
              <a:rPr lang="en-US" dirty="0"/>
              <a:t>Already established by Faculty Senate and in new Faculty Handbook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*currently identified projects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7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2900</TotalTime>
  <Words>176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CWRU School of Medicine Bylaws Committee Update</vt:lpstr>
      <vt:lpstr>PowerPoint Presentation</vt:lpstr>
      <vt:lpstr>Prior Year Activities 2024-2025 </vt:lpstr>
      <vt:lpstr>Planned Activities 2025-2026*</vt:lpstr>
    </vt:vector>
  </TitlesOfParts>
  <Company>MetroHealth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Collins</dc:creator>
  <cp:lastModifiedBy>Thomas Collins</cp:lastModifiedBy>
  <cp:revision>2</cp:revision>
  <dcterms:created xsi:type="dcterms:W3CDTF">2025-09-03T16:52:24Z</dcterms:created>
  <dcterms:modified xsi:type="dcterms:W3CDTF">2025-09-18T19:26:29Z</dcterms:modified>
</cp:coreProperties>
</file>