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2" r:id="rId2"/>
    <p:sldId id="263" r:id="rId3"/>
    <p:sldId id="264" r:id="rId4"/>
    <p:sldId id="260" r:id="rId5"/>
    <p:sldId id="267" r:id="rId6"/>
    <p:sldId id="272" r:id="rId7"/>
    <p:sldId id="277" r:id="rId8"/>
    <p:sldId id="276" r:id="rId9"/>
    <p:sldId id="258" r:id="rId10"/>
    <p:sldId id="275" r:id="rId11"/>
    <p:sldId id="270" r:id="rId12"/>
    <p:sldId id="273"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07"/>
    <p:restoredTop sz="89588" autoAdjust="0"/>
  </p:normalViewPr>
  <p:slideViewPr>
    <p:cSldViewPr snapToGrid="0">
      <p:cViewPr varScale="1">
        <p:scale>
          <a:sx n="86" d="100"/>
          <a:sy n="86" d="100"/>
        </p:scale>
        <p:origin x="144" y="9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8D56DC-94AD-42E1-BDF7-2BDD652C95D0}" type="datetimeFigureOut">
              <a:rPr lang="en-US" smtClean="0"/>
              <a:t>5/13/2025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90E27-1B98-41EE-8CAF-5EBEB6FADF5C}" type="slidenum">
              <a:rPr lang="en-US" smtClean="0"/>
              <a:t>‹#›</a:t>
            </a:fld>
            <a:endParaRPr lang="en-US"/>
          </a:p>
        </p:txBody>
      </p:sp>
    </p:spTree>
    <p:extLst>
      <p:ext uri="{BB962C8B-B14F-4D97-AF65-F5344CB8AC3E}">
        <p14:creationId xmlns:p14="http://schemas.microsoft.com/office/powerpoint/2010/main" val="531670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question of surplus or margin has come up of why we need to produce this.  This money feeds into strategic initiatives and as a general rule 50% are for new recruits and 50% are for facility projects (from SOM). </a:t>
            </a:r>
          </a:p>
        </p:txBody>
      </p:sp>
      <p:sp>
        <p:nvSpPr>
          <p:cNvPr id="4" name="Slide Number Placeholder 3"/>
          <p:cNvSpPr>
            <a:spLocks noGrp="1"/>
          </p:cNvSpPr>
          <p:nvPr>
            <p:ph type="sldNum" sz="quarter" idx="5"/>
          </p:nvPr>
        </p:nvSpPr>
        <p:spPr/>
        <p:txBody>
          <a:bodyPr/>
          <a:lstStyle/>
          <a:p>
            <a:fld id="{8C890E27-1B98-41EE-8CAF-5EBEB6FADF5C}" type="slidenum">
              <a:rPr lang="en-US" smtClean="0"/>
              <a:t>4</a:t>
            </a:fld>
            <a:endParaRPr lang="en-US"/>
          </a:p>
        </p:txBody>
      </p:sp>
    </p:spTree>
    <p:extLst>
      <p:ext uri="{BB962C8B-B14F-4D97-AF65-F5344CB8AC3E}">
        <p14:creationId xmlns:p14="http://schemas.microsoft.com/office/powerpoint/2010/main" val="122196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few things to point out here. I am only using AAMC because that is what we are supposed to be measured against. These salaries listed are from AAMC are for PhDs in all medical schools across the country. Since there are many departments I used Genetics since that is my department so these numbers may change depending on the department. CWRU numbers are all 100% paid by CWRU that are tenured/TT faculty in basic science department. N is the number of faculty these numbers originate from at CWRU. </a:t>
            </a:r>
          </a:p>
        </p:txBody>
      </p:sp>
      <p:sp>
        <p:nvSpPr>
          <p:cNvPr id="4" name="Slide Number Placeholder 3"/>
          <p:cNvSpPr>
            <a:spLocks noGrp="1"/>
          </p:cNvSpPr>
          <p:nvPr>
            <p:ph type="sldNum" sz="quarter" idx="5"/>
          </p:nvPr>
        </p:nvSpPr>
        <p:spPr/>
        <p:txBody>
          <a:bodyPr/>
          <a:lstStyle/>
          <a:p>
            <a:fld id="{8C890E27-1B98-41EE-8CAF-5EBEB6FADF5C}" type="slidenum">
              <a:rPr lang="en-US" smtClean="0"/>
              <a:t>7</a:t>
            </a:fld>
            <a:endParaRPr lang="en-US"/>
          </a:p>
        </p:txBody>
      </p:sp>
    </p:spTree>
    <p:extLst>
      <p:ext uri="{BB962C8B-B14F-4D97-AF65-F5344CB8AC3E}">
        <p14:creationId xmlns:p14="http://schemas.microsoft.com/office/powerpoint/2010/main" val="3551009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just for private schools. Again using genetics but each department is different so look up your own department from AAMC and talk to your department chair. </a:t>
            </a:r>
          </a:p>
        </p:txBody>
      </p:sp>
      <p:sp>
        <p:nvSpPr>
          <p:cNvPr id="4" name="Slide Number Placeholder 3"/>
          <p:cNvSpPr>
            <a:spLocks noGrp="1"/>
          </p:cNvSpPr>
          <p:nvPr>
            <p:ph type="sldNum" sz="quarter" idx="5"/>
          </p:nvPr>
        </p:nvSpPr>
        <p:spPr/>
        <p:txBody>
          <a:bodyPr/>
          <a:lstStyle/>
          <a:p>
            <a:fld id="{8C890E27-1B98-41EE-8CAF-5EBEB6FADF5C}" type="slidenum">
              <a:rPr lang="en-US" smtClean="0"/>
              <a:t>8</a:t>
            </a:fld>
            <a:endParaRPr lang="en-US"/>
          </a:p>
        </p:txBody>
      </p:sp>
    </p:spTree>
    <p:extLst>
      <p:ext uri="{BB962C8B-B14F-4D97-AF65-F5344CB8AC3E}">
        <p14:creationId xmlns:p14="http://schemas.microsoft.com/office/powerpoint/2010/main" val="4252581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890E27-1B98-41EE-8CAF-5EBEB6FADF5C}" type="slidenum">
              <a:rPr lang="en-US" smtClean="0"/>
              <a:t>9</a:t>
            </a:fld>
            <a:endParaRPr lang="en-US"/>
          </a:p>
        </p:txBody>
      </p:sp>
    </p:spTree>
    <p:extLst>
      <p:ext uri="{BB962C8B-B14F-4D97-AF65-F5344CB8AC3E}">
        <p14:creationId xmlns:p14="http://schemas.microsoft.com/office/powerpoint/2010/main" val="4287978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my committee was shown a rough draft there were no changes made to this plan after our questions and issues. </a:t>
            </a:r>
          </a:p>
        </p:txBody>
      </p:sp>
      <p:sp>
        <p:nvSpPr>
          <p:cNvPr id="4" name="Slide Number Placeholder 3"/>
          <p:cNvSpPr>
            <a:spLocks noGrp="1"/>
          </p:cNvSpPr>
          <p:nvPr>
            <p:ph type="sldNum" sz="quarter" idx="5"/>
          </p:nvPr>
        </p:nvSpPr>
        <p:spPr/>
        <p:txBody>
          <a:bodyPr/>
          <a:lstStyle/>
          <a:p>
            <a:fld id="{8C890E27-1B98-41EE-8CAF-5EBEB6FADF5C}" type="slidenum">
              <a:rPr lang="en-US" smtClean="0"/>
              <a:t>10</a:t>
            </a:fld>
            <a:endParaRPr lang="en-US"/>
          </a:p>
        </p:txBody>
      </p:sp>
    </p:spTree>
    <p:extLst>
      <p:ext uri="{BB962C8B-B14F-4D97-AF65-F5344CB8AC3E}">
        <p14:creationId xmlns:p14="http://schemas.microsoft.com/office/powerpoint/2010/main" val="2596388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EA03D-E994-062D-5657-2ACFED38C3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CDF569-EB20-35EC-227D-2433CF9CF5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188B79-4059-7980-A2D9-A424A11A9531}"/>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5" name="Footer Placeholder 4">
            <a:extLst>
              <a:ext uri="{FF2B5EF4-FFF2-40B4-BE49-F238E27FC236}">
                <a16:creationId xmlns:a16="http://schemas.microsoft.com/office/drawing/2014/main" id="{EA64F9C7-1C74-F1CC-4118-A0167199BC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AB8D4D-BCBF-5C57-F191-6E26BDF76FD0}"/>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2692407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098FB-E89A-7ED1-C9FA-A27B9135A6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A8D5B1-B73A-A250-A79D-CE351720A2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DAA589-8765-58C7-880F-6B09F953925B}"/>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5" name="Footer Placeholder 4">
            <a:extLst>
              <a:ext uri="{FF2B5EF4-FFF2-40B4-BE49-F238E27FC236}">
                <a16:creationId xmlns:a16="http://schemas.microsoft.com/office/drawing/2014/main" id="{4D69251E-4BB3-ED01-A787-C26128D64E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69AB83-CE2A-CFBB-66CA-AE4B013B070C}"/>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2698266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89992B-9346-7E49-B573-ECF163ED52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8E2690-FB27-8FAF-1AC4-BD40A8D3FB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318E58-4B48-C9D0-75A9-2FF8E452E387}"/>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5" name="Footer Placeholder 4">
            <a:extLst>
              <a:ext uri="{FF2B5EF4-FFF2-40B4-BE49-F238E27FC236}">
                <a16:creationId xmlns:a16="http://schemas.microsoft.com/office/drawing/2014/main" id="{6F1BC872-F3FD-16B3-5E6C-C67C0A3BBC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97D40F-CDF4-F469-E878-C74D5E5C57B0}"/>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215595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75D89-1F3B-19FC-61BC-DBA773342F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DC3C4D-B9D3-80AB-D5A7-A4EB804B2C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4DAE4B-5D2C-2A7E-A453-68CD5630AEB2}"/>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5" name="Footer Placeholder 4">
            <a:extLst>
              <a:ext uri="{FF2B5EF4-FFF2-40B4-BE49-F238E27FC236}">
                <a16:creationId xmlns:a16="http://schemas.microsoft.com/office/drawing/2014/main" id="{867C61C6-E137-B902-EED6-C690F20C4F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AF89CF-01FD-4692-A05B-F79A608EBF94}"/>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1114090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5BDC1-8B68-257C-EDD2-C479844D8E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CE26E8-C95F-1FFD-82BB-BEA38682C8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4C46D5-F6AC-701D-3701-29549F00680B}"/>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5" name="Footer Placeholder 4">
            <a:extLst>
              <a:ext uri="{FF2B5EF4-FFF2-40B4-BE49-F238E27FC236}">
                <a16:creationId xmlns:a16="http://schemas.microsoft.com/office/drawing/2014/main" id="{E6DAC2C8-CE90-E1A4-5D7D-F75C1BCA2D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7E0FF-C843-CBAB-4037-D1083571A86D}"/>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1561067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7DCE4-F03B-D8FE-455F-CEC08E1E9D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F1A4E1-647C-9E44-7F4E-EE8CA290AD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EF5E62-7B58-B82C-BB68-4710FC47FA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DAFCD5-EDA0-F862-E93B-9A0803A9CD72}"/>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6" name="Footer Placeholder 5">
            <a:extLst>
              <a:ext uri="{FF2B5EF4-FFF2-40B4-BE49-F238E27FC236}">
                <a16:creationId xmlns:a16="http://schemas.microsoft.com/office/drawing/2014/main" id="{FDEFB76F-75C6-EA99-6BA5-567A90ED28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9E7580-9B16-0387-4E20-F7FEC7EE494A}"/>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1358609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25DA1-84FF-1984-9FB6-60A621A922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D3EE65-9EB2-A3FE-7E97-2474904546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BFAD4A-3446-85DD-C537-D0EE38F6AF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AC4A4C-2A35-D56E-A701-2AF3681EB4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FD362E-018D-19A9-D10F-C3E51EB297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DA2A60-7AE4-4907-CD24-D64AFFFF8F9A}"/>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8" name="Footer Placeholder 7">
            <a:extLst>
              <a:ext uri="{FF2B5EF4-FFF2-40B4-BE49-F238E27FC236}">
                <a16:creationId xmlns:a16="http://schemas.microsoft.com/office/drawing/2014/main" id="{0787C809-2C58-E163-3E93-9AD3DD2EB5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5BD949-4FA6-5465-1880-74E4F171ED3D}"/>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579328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4F652-845F-04E3-6D7C-CE26AB9C8C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FABFD9-4C56-66C7-2D35-7B6E604CA7B2}"/>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4" name="Footer Placeholder 3">
            <a:extLst>
              <a:ext uri="{FF2B5EF4-FFF2-40B4-BE49-F238E27FC236}">
                <a16:creationId xmlns:a16="http://schemas.microsoft.com/office/drawing/2014/main" id="{927A4EAD-DAFA-B204-D36E-68F90F90C0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0759D1-C29C-0890-31B3-61AFC27A1E36}"/>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3522836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E794CC-7CFF-79AF-50D9-E4EA1D8CD7EC}"/>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3" name="Footer Placeholder 2">
            <a:extLst>
              <a:ext uri="{FF2B5EF4-FFF2-40B4-BE49-F238E27FC236}">
                <a16:creationId xmlns:a16="http://schemas.microsoft.com/office/drawing/2014/main" id="{B84A5891-0D6C-6912-A68A-F57AC6D64F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815896-8CC7-C300-860A-69AF9FBEB939}"/>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3084731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2EAAF-59E6-3AFA-5E91-2F210751A1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5ED6EC-4112-9A42-1562-E765B3AB6C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68DE5F-9209-ACCC-7B43-23F60A43A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08684B-5077-A2F5-85AF-220203A69FB5}"/>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6" name="Footer Placeholder 5">
            <a:extLst>
              <a:ext uri="{FF2B5EF4-FFF2-40B4-BE49-F238E27FC236}">
                <a16:creationId xmlns:a16="http://schemas.microsoft.com/office/drawing/2014/main" id="{2B249CA5-7358-1018-5928-73BCD203B9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31553E-6834-52C8-FDEE-2BC3982D3D24}"/>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2101451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7BE65-1087-5EEF-D324-CE99BB8971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50C8DA-1D9A-CB5C-0FC5-D019C022C2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326FD9-FFA0-B835-78ED-4E7B482A9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CC87FB-554F-8A06-173F-1D2CF7EAEA25}"/>
              </a:ext>
            </a:extLst>
          </p:cNvPr>
          <p:cNvSpPr>
            <a:spLocks noGrp="1"/>
          </p:cNvSpPr>
          <p:nvPr>
            <p:ph type="dt" sz="half" idx="10"/>
          </p:nvPr>
        </p:nvSpPr>
        <p:spPr/>
        <p:txBody>
          <a:bodyPr/>
          <a:lstStyle/>
          <a:p>
            <a:fld id="{37A7718F-6C6D-2142-80AD-7AD9F69AA6CD}" type="datetimeFigureOut">
              <a:rPr lang="en-US" smtClean="0"/>
              <a:t>5/13/2025</a:t>
            </a:fld>
            <a:endParaRPr lang="en-US"/>
          </a:p>
        </p:txBody>
      </p:sp>
      <p:sp>
        <p:nvSpPr>
          <p:cNvPr id="6" name="Footer Placeholder 5">
            <a:extLst>
              <a:ext uri="{FF2B5EF4-FFF2-40B4-BE49-F238E27FC236}">
                <a16:creationId xmlns:a16="http://schemas.microsoft.com/office/drawing/2014/main" id="{10B5FC46-848A-3FBE-C896-453CCE87ED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78C09B-1238-9EAC-CDB9-05A9F4E4BF75}"/>
              </a:ext>
            </a:extLst>
          </p:cNvPr>
          <p:cNvSpPr>
            <a:spLocks noGrp="1"/>
          </p:cNvSpPr>
          <p:nvPr>
            <p:ph type="sldNum" sz="quarter" idx="12"/>
          </p:nvPr>
        </p:nvSpPr>
        <p:spPr/>
        <p:txBody>
          <a:bodyPr/>
          <a:lstStyle/>
          <a:p>
            <a:fld id="{5C12BA1A-2E77-8245-AB6B-2801ED69D78F}" type="slidenum">
              <a:rPr lang="en-US" smtClean="0"/>
              <a:t>‹#›</a:t>
            </a:fld>
            <a:endParaRPr lang="en-US"/>
          </a:p>
        </p:txBody>
      </p:sp>
    </p:spTree>
    <p:extLst>
      <p:ext uri="{BB962C8B-B14F-4D97-AF65-F5344CB8AC3E}">
        <p14:creationId xmlns:p14="http://schemas.microsoft.com/office/powerpoint/2010/main" val="4085331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7665D-D295-A8E2-B864-A869A1BB2C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A721BB-2EB6-A672-E319-861977E8B3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FB99A8-2E10-C318-F3A9-485651E5B4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A7718F-6C6D-2142-80AD-7AD9F69AA6CD}" type="datetimeFigureOut">
              <a:rPr lang="en-US" smtClean="0"/>
              <a:t>5/13/2025</a:t>
            </a:fld>
            <a:endParaRPr lang="en-US"/>
          </a:p>
        </p:txBody>
      </p:sp>
      <p:sp>
        <p:nvSpPr>
          <p:cNvPr id="5" name="Footer Placeholder 4">
            <a:extLst>
              <a:ext uri="{FF2B5EF4-FFF2-40B4-BE49-F238E27FC236}">
                <a16:creationId xmlns:a16="http://schemas.microsoft.com/office/drawing/2014/main" id="{0913A9AB-1438-A611-FF72-1EB67602B7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719C0AC-043F-9877-3290-0FF95051A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12BA1A-2E77-8245-AB6B-2801ED69D78F}" type="slidenum">
              <a:rPr lang="en-US" smtClean="0"/>
              <a:t>‹#›</a:t>
            </a:fld>
            <a:endParaRPr lang="en-US"/>
          </a:p>
        </p:txBody>
      </p:sp>
    </p:spTree>
    <p:extLst>
      <p:ext uri="{BB962C8B-B14F-4D97-AF65-F5344CB8AC3E}">
        <p14:creationId xmlns:p14="http://schemas.microsoft.com/office/powerpoint/2010/main" val="2460940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BA338-5742-5D8D-5E97-8B6BDE720D02}"/>
              </a:ext>
            </a:extLst>
          </p:cNvPr>
          <p:cNvSpPr>
            <a:spLocks noGrp="1"/>
          </p:cNvSpPr>
          <p:nvPr>
            <p:ph type="ctrTitle"/>
          </p:nvPr>
        </p:nvSpPr>
        <p:spPr/>
        <p:txBody>
          <a:bodyPr>
            <a:normAutofit fontScale="90000"/>
          </a:bodyPr>
          <a:lstStyle/>
          <a:p>
            <a:r>
              <a:rPr lang="en-US" dirty="0"/>
              <a:t>Faculty Council Committee on Budget, Finance and Compensation</a:t>
            </a:r>
            <a:br>
              <a:rPr lang="en-US" dirty="0"/>
            </a:br>
            <a:endParaRPr lang="en-US" dirty="0"/>
          </a:p>
        </p:txBody>
      </p:sp>
      <p:sp>
        <p:nvSpPr>
          <p:cNvPr id="3" name="Subtitle 2">
            <a:extLst>
              <a:ext uri="{FF2B5EF4-FFF2-40B4-BE49-F238E27FC236}">
                <a16:creationId xmlns:a16="http://schemas.microsoft.com/office/drawing/2014/main" id="{5C9B4DC5-C10C-F62C-069C-20B0D45D75B4}"/>
              </a:ext>
            </a:extLst>
          </p:cNvPr>
          <p:cNvSpPr>
            <a:spLocks noGrp="1"/>
          </p:cNvSpPr>
          <p:nvPr>
            <p:ph type="subTitle" idx="1"/>
          </p:nvPr>
        </p:nvSpPr>
        <p:spPr/>
        <p:txBody>
          <a:bodyPr>
            <a:normAutofit/>
          </a:bodyPr>
          <a:lstStyle/>
          <a:p>
            <a:r>
              <a:rPr lang="en-US" sz="3200" dirty="0"/>
              <a:t>Annual report 2024-2025</a:t>
            </a:r>
          </a:p>
        </p:txBody>
      </p:sp>
    </p:spTree>
    <p:extLst>
      <p:ext uri="{BB962C8B-B14F-4D97-AF65-F5344CB8AC3E}">
        <p14:creationId xmlns:p14="http://schemas.microsoft.com/office/powerpoint/2010/main" val="2913522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3245E9-5512-E278-6CCB-F3D182E1EFC2}"/>
              </a:ext>
            </a:extLst>
          </p:cNvPr>
          <p:cNvSpPr>
            <a:spLocks noGrp="1"/>
          </p:cNvSpPr>
          <p:nvPr>
            <p:ph idx="1"/>
          </p:nvPr>
        </p:nvSpPr>
        <p:spPr>
          <a:xfrm>
            <a:off x="715536" y="1479937"/>
            <a:ext cx="10515600" cy="4861614"/>
          </a:xfrm>
        </p:spPr>
        <p:txBody>
          <a:bodyPr>
            <a:normAutofit fontScale="92500" lnSpcReduction="20000"/>
          </a:bodyPr>
          <a:lstStyle/>
          <a:p>
            <a:pPr marL="0" marR="0" indent="0">
              <a:lnSpc>
                <a:spcPct val="115000"/>
              </a:lnSpc>
              <a:spcAft>
                <a:spcPts val="1000"/>
              </a:spcAft>
              <a:buNone/>
            </a:pPr>
            <a:r>
              <a:rPr lang="en-US" sz="1800" b="1" u="sng" dirty="0">
                <a:effectLst/>
                <a:latin typeface="Arial" panose="020B0604020202020204" pitchFamily="34" charset="0"/>
                <a:ea typeface="Calibri" panose="020F0502020204030204" pitchFamily="34" charset="0"/>
                <a:cs typeface="Times New Roman" panose="02020603050405020304" pitchFamily="18" charset="0"/>
              </a:rPr>
              <a:t>“Determination of incentive pay:</a:t>
            </a:r>
            <a:r>
              <a:rPr lang="en-US" sz="1800" b="1" dirty="0">
                <a:effectLst/>
                <a:latin typeface="Arial" panose="020B0604020202020204" pitchFamily="34" charset="0"/>
                <a:ea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Calibri" panose="020F0502020204030204" pitchFamily="34" charset="0"/>
                <a:cs typeface="Times New Roman" panose="02020603050405020304" pitchFamily="18" charset="0"/>
              </a:rPr>
              <a:t>Faculty members who display outstanding performance based on departmental “incentive pay” guidelines for research, service, and/or education (e.g. high merit) will be eligible for incentive pay in recognition of their achievements and/or responsibilities on an annual basis. Given the different missions of the various departments, criteria for high merit pay may be defined by the faculty and Chair of each department differently according to their departmental plan. The incentive component will be determined on an annual basis, </a:t>
            </a:r>
            <a:r>
              <a:rPr lang="en-US" sz="1800" u="sng" dirty="0">
                <a:effectLst/>
                <a:latin typeface="Arial" panose="020B0604020202020204" pitchFamily="34" charset="0"/>
                <a:ea typeface="Calibri" panose="020F0502020204030204" pitchFamily="34" charset="0"/>
                <a:cs typeface="Times New Roman" panose="02020603050405020304" pitchFamily="18" charset="0"/>
              </a:rPr>
              <a:t>will not be included in fixed compensation, and will not automatically renew from year to year.</a:t>
            </a:r>
            <a:r>
              <a:rPr lang="en-US" sz="1800" i="1" dirty="0">
                <a:effectLst/>
                <a:latin typeface="Arial" panose="020B0604020202020204" pitchFamily="34" charset="0"/>
                <a:ea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Calibri" panose="020F0502020204030204" pitchFamily="34" charset="0"/>
                <a:cs typeface="Times New Roman" panose="02020603050405020304" pitchFamily="18" charset="0"/>
              </a:rPr>
              <a:t>The incentive pay recognizes and rewards outstanding faculty performance without committing the SOM to permanent salary increases. To accommodate different Departmental circumstances, Chairs will nominate candidates for incentive pay to the Dean on an annual basis, and final decisions on incentive pay will be made at the school level.” From SOM Faculty Compensation Plan document dated 12-10-2012.  </a:t>
            </a:r>
            <a:r>
              <a:rPr lang="en-US" sz="1800" b="1" dirty="0">
                <a:effectLst/>
                <a:latin typeface="Arial" panose="020B0604020202020204" pitchFamily="34" charset="0"/>
                <a:ea typeface="Calibri" panose="020F0502020204030204" pitchFamily="34" charset="0"/>
                <a:cs typeface="Times New Roman" panose="02020603050405020304" pitchFamily="18" charset="0"/>
              </a:rPr>
              <a:t>Not from the faculty bylaws.</a:t>
            </a:r>
          </a:p>
          <a:p>
            <a:pPr marL="0" marR="0" indent="0">
              <a:lnSpc>
                <a:spcPct val="115000"/>
              </a:lnSpc>
              <a:spcAft>
                <a:spcPts val="10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a:t>
            </a:r>
            <a:r>
              <a:rPr lang="en-US" sz="1800" dirty="0">
                <a:effectLst/>
                <a:latin typeface="Arial" panose="020B0604020202020204" pitchFamily="34" charset="0"/>
                <a:ea typeface="Calibri" panose="020F0502020204030204" pitchFamily="34" charset="0"/>
              </a:rPr>
              <a:t>The following plan, developed with the input of the Ad-Hoc committee on faculty compensation and the faculty council, and approved by the Dean,”</a:t>
            </a:r>
          </a:p>
          <a:p>
            <a:pPr marL="0" marR="0">
              <a:lnSpc>
                <a:spcPct val="115000"/>
              </a:lnSpc>
              <a:spcAft>
                <a:spcPts val="1000"/>
              </a:spcAft>
              <a:buNone/>
            </a:pPr>
            <a:r>
              <a:rPr lang="en-US" sz="1800" dirty="0">
                <a:latin typeface="Arial" panose="020B0604020202020204" pitchFamily="34" charset="0"/>
                <a:ea typeface="Calibri" panose="020F0502020204030204" pitchFamily="34" charset="0"/>
                <a:cs typeface="Times New Roman" panose="02020603050405020304" pitchFamily="18" charset="0"/>
              </a:rPr>
              <a:t>“</a:t>
            </a:r>
            <a:r>
              <a:rPr lang="en-US" sz="1800" dirty="0">
                <a:effectLst/>
                <a:latin typeface="Arial" panose="020B0604020202020204" pitchFamily="34" charset="0"/>
                <a:ea typeface="Calibri" panose="020F0502020204030204" pitchFamily="34" charset="0"/>
                <a:cs typeface="Times New Roman" panose="02020603050405020304" pitchFamily="18" charset="0"/>
              </a:rPr>
              <a:t>In addition, the Faculty Council has recently established a faculty Committee on Budget, Finance and Compensation. This committee will periodically provide advice on Departmental plans and/or changes in plans proposed by Departments or the Dean.</a:t>
            </a:r>
            <a:r>
              <a:rPr lang="en-US" sz="1800" dirty="0">
                <a:latin typeface="Calibri" panose="020F0502020204030204" pitchFamily="34"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0CD42595-CF70-2DDE-9E02-77EBB6BD1BF9}"/>
              </a:ext>
            </a:extLst>
          </p:cNvPr>
          <p:cNvSpPr txBox="1">
            <a:spLocks/>
          </p:cNvSpPr>
          <p:nvPr/>
        </p:nvSpPr>
        <p:spPr>
          <a:xfrm>
            <a:off x="540744" y="0"/>
            <a:ext cx="10515600"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Summary of current incentive portion of compensation plan</a:t>
            </a:r>
          </a:p>
        </p:txBody>
      </p:sp>
    </p:spTree>
    <p:extLst>
      <p:ext uri="{BB962C8B-B14F-4D97-AF65-F5344CB8AC3E}">
        <p14:creationId xmlns:p14="http://schemas.microsoft.com/office/powerpoint/2010/main" val="1300450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BD5ED-FF58-1F0D-47AD-FB7B433AD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407612-6049-E49C-C813-CE79B423885F}"/>
              </a:ext>
            </a:extLst>
          </p:cNvPr>
          <p:cNvSpPr>
            <a:spLocks noGrp="1"/>
          </p:cNvSpPr>
          <p:nvPr>
            <p:ph type="title"/>
          </p:nvPr>
        </p:nvSpPr>
        <p:spPr>
          <a:xfrm>
            <a:off x="540744" y="0"/>
            <a:ext cx="10515600" cy="1325563"/>
          </a:xfrm>
        </p:spPr>
        <p:txBody>
          <a:bodyPr>
            <a:normAutofit/>
          </a:bodyPr>
          <a:lstStyle/>
          <a:p>
            <a:pPr algn="ctr"/>
            <a:r>
              <a:rPr lang="en-US" dirty="0"/>
              <a:t>Changes to the SOM faculty incentive compensation plan</a:t>
            </a:r>
          </a:p>
        </p:txBody>
      </p:sp>
      <p:sp>
        <p:nvSpPr>
          <p:cNvPr id="3" name="Content Placeholder 2">
            <a:extLst>
              <a:ext uri="{FF2B5EF4-FFF2-40B4-BE49-F238E27FC236}">
                <a16:creationId xmlns:a16="http://schemas.microsoft.com/office/drawing/2014/main" id="{15216A99-0AB9-2959-EA7C-46F48217F2A2}"/>
              </a:ext>
            </a:extLst>
          </p:cNvPr>
          <p:cNvSpPr>
            <a:spLocks noGrp="1"/>
          </p:cNvSpPr>
          <p:nvPr>
            <p:ph idx="1"/>
          </p:nvPr>
        </p:nvSpPr>
        <p:spPr>
          <a:xfrm>
            <a:off x="0" y="1429018"/>
            <a:ext cx="11948710" cy="4351338"/>
          </a:xfrm>
        </p:spPr>
        <p:txBody>
          <a:bodyPr>
            <a:normAutofit fontScale="25000" lnSpcReduction="20000"/>
          </a:bodyPr>
          <a:lstStyle/>
          <a:p>
            <a:pPr lvl="1"/>
            <a:r>
              <a:rPr lang="en-US" sz="7200" kern="100" dirty="0">
                <a:effectLst/>
                <a:latin typeface="Aptos" panose="020B0004020202020204" pitchFamily="34" charset="0"/>
                <a:ea typeface="Aptos" panose="020B0004020202020204" pitchFamily="34" charset="0"/>
                <a:cs typeface="Times New Roman" panose="02020603050405020304" pitchFamily="18" charset="0"/>
              </a:rPr>
              <a:t>Maximum incentive will be capped at 17% of total compensation and anything over 17% will be transitioned to base salary over three years for those meeting benchmarks</a:t>
            </a:r>
          </a:p>
          <a:p>
            <a:pPr lvl="1"/>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sz="7200" kern="100" dirty="0">
                <a:effectLst/>
                <a:latin typeface="Aptos" panose="020B0004020202020204" pitchFamily="34" charset="0"/>
                <a:ea typeface="Aptos" panose="020B0004020202020204" pitchFamily="34" charset="0"/>
                <a:cs typeface="Times New Roman" panose="02020603050405020304" pitchFamily="18" charset="0"/>
              </a:rPr>
              <a:t>If faculty do not reach 50% salary support from external sources the incentive becomes at risk. The 50% salary will be evaluated over a three year period June 1 2021 to June 30, 2024 for the upcoming July 1</a:t>
            </a:r>
            <a:r>
              <a:rPr lang="en-US" sz="7200" kern="100" baseline="30000" dirty="0">
                <a:effectLst/>
                <a:latin typeface="Aptos" panose="020B0004020202020204" pitchFamily="34" charset="0"/>
                <a:ea typeface="Aptos" panose="020B0004020202020204" pitchFamily="34" charset="0"/>
                <a:cs typeface="Times New Roman" panose="02020603050405020304" pitchFamily="18" charset="0"/>
              </a:rPr>
              <a:t>st</a:t>
            </a:r>
            <a:r>
              <a:rPr lang="en-US" sz="7200" kern="100" dirty="0">
                <a:effectLst/>
                <a:latin typeface="Aptos" panose="020B0004020202020204" pitchFamily="34" charset="0"/>
                <a:ea typeface="Aptos" panose="020B0004020202020204" pitchFamily="34" charset="0"/>
                <a:cs typeface="Times New Roman" panose="02020603050405020304" pitchFamily="18" charset="0"/>
              </a:rPr>
              <a:t>.Then the window rolls over three years after that.</a:t>
            </a:r>
          </a:p>
          <a:p>
            <a:pPr lvl="1"/>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sz="7200" kern="100" dirty="0">
                <a:effectLst/>
                <a:latin typeface="Aptos" panose="020B0004020202020204" pitchFamily="34" charset="0"/>
                <a:ea typeface="Aptos" panose="020B0004020202020204" pitchFamily="34" charset="0"/>
                <a:cs typeface="Times New Roman" panose="02020603050405020304" pitchFamily="18" charset="0"/>
              </a:rPr>
              <a:t>If the three year average is below 50% faculty will lose 1/3 of their incentive starting July 2025. If that shortfall continues then they would lose another 1/3 July 2026 and then another 1/3 July 2027 if average coverage below 50% continues.</a:t>
            </a:r>
          </a:p>
          <a:p>
            <a:pPr lvl="1"/>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sz="7200" kern="100" dirty="0">
                <a:effectLst/>
                <a:latin typeface="Aptos" panose="020B0004020202020204" pitchFamily="34" charset="0"/>
                <a:ea typeface="Aptos" panose="020B0004020202020204" pitchFamily="34" charset="0"/>
                <a:cs typeface="Times New Roman" panose="02020603050405020304" pitchFamily="18" charset="0"/>
              </a:rPr>
              <a:t>SOM will consider teaching contributions to put the faculty member above 50% as it pertains to Medical school teaching and BSTP 1</a:t>
            </a:r>
            <a:r>
              <a:rPr lang="en-US" sz="7200" kern="100" baseline="30000" dirty="0">
                <a:effectLst/>
                <a:latin typeface="Aptos" panose="020B0004020202020204" pitchFamily="34" charset="0"/>
                <a:ea typeface="Aptos" panose="020B0004020202020204" pitchFamily="34" charset="0"/>
                <a:cs typeface="Times New Roman" panose="02020603050405020304" pitchFamily="18" charset="0"/>
              </a:rPr>
              <a:t>st</a:t>
            </a:r>
            <a:r>
              <a:rPr lang="en-US" sz="7200" kern="100" dirty="0">
                <a:effectLst/>
                <a:latin typeface="Aptos" panose="020B0004020202020204" pitchFamily="34" charset="0"/>
                <a:ea typeface="Aptos" panose="020B0004020202020204" pitchFamily="34" charset="0"/>
                <a:cs typeface="Times New Roman" panose="02020603050405020304" pitchFamily="18" charset="0"/>
              </a:rPr>
              <a:t> year teaching effort. </a:t>
            </a:r>
          </a:p>
          <a:p>
            <a:pPr lvl="1"/>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sz="7200" kern="100" dirty="0">
                <a:effectLst/>
                <a:latin typeface="Aptos" panose="020B0004020202020204" pitchFamily="34" charset="0"/>
                <a:ea typeface="Aptos" panose="020B0004020202020204" pitchFamily="34" charset="0"/>
                <a:cs typeface="Times New Roman" panose="02020603050405020304" pitchFamily="18" charset="0"/>
              </a:rPr>
              <a:t>104 of the 299 faculty that have incentive do not currently meet the 50% average but if teaching considerations are taken into account then 66 faculty would lose 1/3 of their incentive starting July 2025.  The “savings” for the first year would be ~$650K (or 0.1% of the whole SOM FY26 budget).</a:t>
            </a:r>
          </a:p>
          <a:p>
            <a:pPr lvl="1"/>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sz="7200" kern="100" dirty="0">
                <a:effectLst/>
                <a:latin typeface="Aptos" panose="020B0004020202020204" pitchFamily="34" charset="0"/>
                <a:ea typeface="Aptos" panose="020B0004020202020204" pitchFamily="34" charset="0"/>
                <a:cs typeface="Times New Roman" panose="02020603050405020304" pitchFamily="18" charset="0"/>
              </a:rPr>
              <a:t>There are some exclusions to this plan like junior faculty in the first 3 years of hire date, dependent faculty (under a primary faculty member’s funding support) and teaching faculty (hired as primary educators).</a:t>
            </a:r>
          </a:p>
          <a:p>
            <a:pPr marL="742950" marR="0" lvl="1" indent="-285750">
              <a:buFont typeface="+mj-lt"/>
              <a:buAutoNum type="alphaLcPeriod"/>
            </a:pP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87617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00711-6B6E-6EC2-6BC6-06228B05987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D37E91-EB0D-238F-5B1E-68A75A47A3A7}"/>
              </a:ext>
            </a:extLst>
          </p:cNvPr>
          <p:cNvSpPr>
            <a:spLocks noGrp="1"/>
          </p:cNvSpPr>
          <p:nvPr>
            <p:ph idx="1"/>
          </p:nvPr>
        </p:nvSpPr>
        <p:spPr>
          <a:xfrm>
            <a:off x="0" y="1429017"/>
            <a:ext cx="11948710" cy="4771061"/>
          </a:xfrm>
        </p:spPr>
        <p:txBody>
          <a:bodyPr>
            <a:normAutofit lnSpcReduction="10000"/>
          </a:bodyPr>
          <a:lstStyle/>
          <a:p>
            <a:pPr marL="457200" marR="0" lvl="1" indent="0">
              <a:buNone/>
            </a:pPr>
            <a:r>
              <a:rPr lang="en-US" sz="2200" kern="100" dirty="0">
                <a:latin typeface="Aptos" panose="020B0004020202020204" pitchFamily="34" charset="0"/>
                <a:ea typeface="Aptos" panose="020B0004020202020204" pitchFamily="34" charset="0"/>
                <a:cs typeface="Times New Roman" panose="02020603050405020304" pitchFamily="18" charset="0"/>
              </a:rPr>
              <a:t>Positive:</a:t>
            </a:r>
          </a:p>
          <a:p>
            <a:pPr lvl="1"/>
            <a:r>
              <a:rPr lang="en-US" sz="2200" kern="100" dirty="0">
                <a:latin typeface="Aptos" panose="020B0004020202020204" pitchFamily="34" charset="0"/>
                <a:ea typeface="Aptos" panose="020B0004020202020204" pitchFamily="34" charset="0"/>
                <a:cs typeface="Times New Roman" panose="02020603050405020304" pitchFamily="18" charset="0"/>
              </a:rPr>
              <a:t>Putting caps on how much incentive faculty can have</a:t>
            </a:r>
          </a:p>
          <a:p>
            <a:pPr lvl="1"/>
            <a:r>
              <a:rPr lang="en-US" sz="2200" kern="100" dirty="0">
                <a:effectLst/>
                <a:latin typeface="Aptos" panose="020B0004020202020204" pitchFamily="34" charset="0"/>
                <a:ea typeface="Aptos" panose="020B0004020202020204" pitchFamily="34" charset="0"/>
                <a:cs typeface="Times New Roman" panose="02020603050405020304" pitchFamily="18" charset="0"/>
              </a:rPr>
              <a:t>Rolling three-year average</a:t>
            </a:r>
          </a:p>
          <a:p>
            <a:pPr marL="457200" marR="0" lvl="1" indent="0">
              <a:buNone/>
            </a:pPr>
            <a:endParaRPr lang="en-US" sz="2200" kern="100" dirty="0">
              <a:latin typeface="Aptos" panose="020B0004020202020204" pitchFamily="34" charset="0"/>
              <a:ea typeface="Aptos" panose="020B0004020202020204" pitchFamily="34" charset="0"/>
              <a:cs typeface="Times New Roman" panose="02020603050405020304" pitchFamily="18" charset="0"/>
            </a:endParaRPr>
          </a:p>
          <a:p>
            <a:pPr marL="457200" marR="0" lvl="1" indent="0">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Negative:</a:t>
            </a:r>
          </a:p>
          <a:p>
            <a:pPr lvl="1"/>
            <a:r>
              <a:rPr lang="en-US" sz="2200" kern="100" dirty="0">
                <a:effectLst/>
                <a:latin typeface="Aptos" panose="020B0004020202020204" pitchFamily="34" charset="0"/>
                <a:ea typeface="Aptos" panose="020B0004020202020204" pitchFamily="34" charset="0"/>
                <a:cs typeface="Times New Roman" panose="02020603050405020304" pitchFamily="18" charset="0"/>
              </a:rPr>
              <a:t>Retrospective nature of this plan does not allow for adjustments before July 1st</a:t>
            </a:r>
          </a:p>
          <a:p>
            <a:pPr lvl="1"/>
            <a:r>
              <a:rPr lang="en-US" sz="2200" kern="100" dirty="0">
                <a:effectLst/>
                <a:latin typeface="Aptos" panose="020B0004020202020204" pitchFamily="34" charset="0"/>
                <a:ea typeface="Aptos" panose="020B0004020202020204" pitchFamily="34" charset="0"/>
                <a:cs typeface="Times New Roman" panose="02020603050405020304" pitchFamily="18" charset="0"/>
              </a:rPr>
              <a:t>Current incentives have not been used as </a:t>
            </a:r>
            <a:r>
              <a:rPr lang="en-US" sz="2200" kern="100" dirty="0">
                <a:latin typeface="Aptos" panose="020B0004020202020204" pitchFamily="34" charset="0"/>
                <a:ea typeface="Aptos" panose="020B0004020202020204" pitchFamily="34" charset="0"/>
                <a:cs typeface="Times New Roman" panose="02020603050405020304" pitchFamily="18" charset="0"/>
              </a:rPr>
              <a:t>“bonuses” and more of salary adjustments/equity</a:t>
            </a:r>
          </a:p>
          <a:p>
            <a:pPr lvl="1"/>
            <a:r>
              <a:rPr lang="en-US" sz="2200" kern="100" dirty="0">
                <a:effectLst/>
                <a:latin typeface="Aptos" panose="020B0004020202020204" pitchFamily="34" charset="0"/>
                <a:ea typeface="Aptos" panose="020B0004020202020204" pitchFamily="34" charset="0"/>
                <a:cs typeface="Times New Roman" panose="02020603050405020304" pitchFamily="18" charset="0"/>
              </a:rPr>
              <a:t>Does not take into account other teaching or high time burden service provided</a:t>
            </a:r>
          </a:p>
          <a:p>
            <a:pPr lvl="1"/>
            <a:r>
              <a:rPr lang="en-US" sz="2200" kern="100" dirty="0">
                <a:latin typeface="Aptos" panose="020B0004020202020204" pitchFamily="34" charset="0"/>
                <a:ea typeface="Aptos" panose="020B0004020202020204" pitchFamily="34" charset="0"/>
                <a:cs typeface="Times New Roman" panose="02020603050405020304" pitchFamily="18" charset="0"/>
              </a:rPr>
              <a:t>Timing isn’t optimal given potential NIH cuts </a:t>
            </a:r>
          </a:p>
          <a:p>
            <a:pPr lvl="1"/>
            <a:r>
              <a:rPr lang="en-US" sz="2200" kern="100" dirty="0">
                <a:latin typeface="Aptos" panose="020B0004020202020204" pitchFamily="34" charset="0"/>
                <a:ea typeface="Aptos" panose="020B0004020202020204" pitchFamily="34" charset="0"/>
                <a:cs typeface="Times New Roman" panose="02020603050405020304" pitchFamily="18" charset="0"/>
              </a:rPr>
              <a:t>This would be the first time mass faculty compensation reductions are being proposed when SOM is expected to produce surpluses by the university year after year.  Reductions were never proposed when SOM was in the red in the past.  </a:t>
            </a:r>
          </a:p>
          <a:p>
            <a:pPr lvl="1"/>
            <a:r>
              <a:rPr lang="en-US" sz="2200" kern="100" dirty="0">
                <a:effectLst/>
                <a:latin typeface="Aptos" panose="020B0004020202020204" pitchFamily="34" charset="0"/>
                <a:ea typeface="Aptos" panose="020B0004020202020204" pitchFamily="34" charset="0"/>
                <a:cs typeface="Times New Roman" panose="02020603050405020304" pitchFamily="18" charset="0"/>
              </a:rPr>
              <a:t>If the current plan is truly incentive for “outstanding performance” then why do all new faculty have incentive as part of their beginning salary?</a:t>
            </a:r>
          </a:p>
        </p:txBody>
      </p:sp>
      <p:sp>
        <p:nvSpPr>
          <p:cNvPr id="10" name="Title 1">
            <a:extLst>
              <a:ext uri="{FF2B5EF4-FFF2-40B4-BE49-F238E27FC236}">
                <a16:creationId xmlns:a16="http://schemas.microsoft.com/office/drawing/2014/main" id="{6C99D991-5629-F0D8-D4F6-2E35A1B530E8}"/>
              </a:ext>
            </a:extLst>
          </p:cNvPr>
          <p:cNvSpPr txBox="1">
            <a:spLocks/>
          </p:cNvSpPr>
          <p:nvPr/>
        </p:nvSpPr>
        <p:spPr>
          <a:xfrm>
            <a:off x="540744" y="0"/>
            <a:ext cx="10515600"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Changes to the SOM faculty incentive compensation plan</a:t>
            </a:r>
          </a:p>
        </p:txBody>
      </p:sp>
    </p:spTree>
    <p:extLst>
      <p:ext uri="{BB962C8B-B14F-4D97-AF65-F5344CB8AC3E}">
        <p14:creationId xmlns:p14="http://schemas.microsoft.com/office/powerpoint/2010/main" val="2515549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CF140-5B8D-7C85-D2AE-2E77F491E7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F3DFD-D1E0-890C-A770-E52131B748E1}"/>
              </a:ext>
            </a:extLst>
          </p:cNvPr>
          <p:cNvSpPr>
            <a:spLocks noGrp="1"/>
          </p:cNvSpPr>
          <p:nvPr>
            <p:ph type="title"/>
          </p:nvPr>
        </p:nvSpPr>
        <p:spPr/>
        <p:txBody>
          <a:bodyPr/>
          <a:lstStyle/>
          <a:p>
            <a:pPr algn="ctr"/>
            <a:r>
              <a:rPr lang="en-US" dirty="0"/>
              <a:t>Future goals of FCBFC</a:t>
            </a:r>
          </a:p>
        </p:txBody>
      </p:sp>
      <p:sp>
        <p:nvSpPr>
          <p:cNvPr id="3" name="Content Placeholder 2">
            <a:extLst>
              <a:ext uri="{FF2B5EF4-FFF2-40B4-BE49-F238E27FC236}">
                <a16:creationId xmlns:a16="http://schemas.microsoft.com/office/drawing/2014/main" id="{B306B193-5713-AB00-3DA7-E2BC9B0A1C2C}"/>
              </a:ext>
            </a:extLst>
          </p:cNvPr>
          <p:cNvSpPr>
            <a:spLocks noGrp="1"/>
          </p:cNvSpPr>
          <p:nvPr>
            <p:ph idx="1"/>
          </p:nvPr>
        </p:nvSpPr>
        <p:spPr>
          <a:xfrm>
            <a:off x="181874" y="1575458"/>
            <a:ext cx="11679448" cy="4351338"/>
          </a:xfrm>
        </p:spPr>
        <p:txBody>
          <a:bodyPr>
            <a:normAutofit/>
          </a:bodyPr>
          <a:lstStyle/>
          <a:p>
            <a:pPr marL="0" indent="0">
              <a:buNone/>
            </a:pPr>
            <a:endParaRPr lang="en-US" sz="1800" b="0" i="0" u="none" strike="noStrike" baseline="0"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Work with SOM administration to suggest improvements on current incentive compensation plan</a:t>
            </a:r>
          </a:p>
          <a:p>
            <a:endParaRPr lang="en-US" dirty="0">
              <a:solidFill>
                <a:srgbClr val="000000"/>
              </a:solidFill>
              <a:latin typeface="Times New Roman" panose="02020603050405020304" pitchFamily="18" charset="0"/>
            </a:endParaRPr>
          </a:p>
          <a:p>
            <a:r>
              <a:rPr lang="en-US" b="0" i="0" u="none" strike="noStrike" baseline="0" dirty="0">
                <a:solidFill>
                  <a:srgbClr val="000000"/>
                </a:solidFill>
                <a:latin typeface="Times New Roman" panose="02020603050405020304" pitchFamily="18" charset="0"/>
              </a:rPr>
              <a:t>Work with SOM administration on how to minimize budgetary issues </a:t>
            </a:r>
            <a:endParaRPr lang="en-US" dirty="0">
              <a:solidFill>
                <a:srgbClr val="000000"/>
              </a:solidFill>
              <a:latin typeface="Times New Roman" panose="02020603050405020304" pitchFamily="18" charset="0"/>
            </a:endParaRPr>
          </a:p>
          <a:p>
            <a:endParaRPr lang="en-US" b="0" i="0" u="none" strike="noStrike" baseline="0" dirty="0">
              <a:solidFill>
                <a:srgbClr val="000000"/>
              </a:solidFill>
              <a:latin typeface="Times New Roman" panose="02020603050405020304" pitchFamily="18" charset="0"/>
            </a:endParaRPr>
          </a:p>
          <a:p>
            <a:r>
              <a:rPr lang="en-US" b="0" i="0" u="none" strike="noStrike" baseline="0" dirty="0">
                <a:solidFill>
                  <a:srgbClr val="000000"/>
                </a:solidFill>
                <a:latin typeface="Times New Roman" panose="02020603050405020304" pitchFamily="18" charset="0"/>
              </a:rPr>
              <a:t>Complete a comprehensive faculty salary report </a:t>
            </a:r>
            <a:r>
              <a:rPr lang="en-US" dirty="0">
                <a:solidFill>
                  <a:srgbClr val="000000"/>
                </a:solidFill>
                <a:latin typeface="Times New Roman" panose="02020603050405020304" pitchFamily="18" charset="0"/>
              </a:rPr>
              <a:t>for SOM (rank and gender)</a:t>
            </a:r>
          </a:p>
          <a:p>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Open to suggestions: craig.hodges@case.edu</a:t>
            </a:r>
          </a:p>
          <a:p>
            <a:endParaRPr lang="en-US" sz="2000" b="0" i="0" u="none" strike="noStrike" baseline="0" dirty="0">
              <a:solidFill>
                <a:srgbClr val="000000"/>
              </a:solidFill>
              <a:latin typeface="Times New Roman" panose="02020603050405020304" pitchFamily="18" charset="0"/>
            </a:endParaRPr>
          </a:p>
          <a:p>
            <a:endParaRPr lang="en-US" dirty="0"/>
          </a:p>
        </p:txBody>
      </p:sp>
    </p:spTree>
    <p:extLst>
      <p:ext uri="{BB962C8B-B14F-4D97-AF65-F5344CB8AC3E}">
        <p14:creationId xmlns:p14="http://schemas.microsoft.com/office/powerpoint/2010/main" val="3318562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B044C-33F7-C1F4-DC9D-A172FCAA08CA}"/>
              </a:ext>
            </a:extLst>
          </p:cNvPr>
          <p:cNvSpPr>
            <a:spLocks noGrp="1"/>
          </p:cNvSpPr>
          <p:nvPr>
            <p:ph type="title"/>
          </p:nvPr>
        </p:nvSpPr>
        <p:spPr/>
        <p:txBody>
          <a:bodyPr/>
          <a:lstStyle/>
          <a:p>
            <a:pPr algn="ctr"/>
            <a:r>
              <a:rPr lang="en-US" dirty="0"/>
              <a:t>Summary of FCBFC Charges</a:t>
            </a:r>
          </a:p>
        </p:txBody>
      </p:sp>
      <p:sp>
        <p:nvSpPr>
          <p:cNvPr id="3" name="Content Placeholder 2">
            <a:extLst>
              <a:ext uri="{FF2B5EF4-FFF2-40B4-BE49-F238E27FC236}">
                <a16:creationId xmlns:a16="http://schemas.microsoft.com/office/drawing/2014/main" id="{FB4F3BCF-56BE-CA46-2643-80BB4B9814A8}"/>
              </a:ext>
            </a:extLst>
          </p:cNvPr>
          <p:cNvSpPr>
            <a:spLocks noGrp="1"/>
          </p:cNvSpPr>
          <p:nvPr>
            <p:ph idx="1"/>
          </p:nvPr>
        </p:nvSpPr>
        <p:spPr>
          <a:xfrm>
            <a:off x="181874" y="1575458"/>
            <a:ext cx="11679448" cy="4351338"/>
          </a:xfrm>
        </p:spPr>
        <p:txBody>
          <a:bodyPr>
            <a:normAutofit/>
          </a:bodyPr>
          <a:lstStyle/>
          <a:p>
            <a:pPr marL="0" indent="0">
              <a:buNone/>
            </a:pPr>
            <a:endParaRPr lang="en-US" sz="1800" b="0" i="0" u="none" strike="noStrike" baseline="0" dirty="0">
              <a:solidFill>
                <a:srgbClr val="000000"/>
              </a:solidFill>
              <a:latin typeface="Times New Roman" panose="02020603050405020304" pitchFamily="18" charset="0"/>
            </a:endParaRPr>
          </a:p>
          <a:p>
            <a:r>
              <a:rPr lang="en-US" sz="2000" dirty="0">
                <a:solidFill>
                  <a:srgbClr val="000000"/>
                </a:solidFill>
                <a:latin typeface="Times New Roman" panose="02020603050405020304" pitchFamily="18" charset="0"/>
              </a:rPr>
              <a:t>T</a:t>
            </a:r>
            <a:r>
              <a:rPr lang="en-US" sz="2000" b="0" i="0" u="none" strike="noStrike" baseline="0" dirty="0">
                <a:solidFill>
                  <a:srgbClr val="000000"/>
                </a:solidFill>
                <a:latin typeface="Times New Roman" panose="02020603050405020304" pitchFamily="18" charset="0"/>
              </a:rPr>
              <a:t>he purpose of this Committee is to serve as the faculty’s principal forum for the consideration of matters relating to the SOM’s budgeting and financing. </a:t>
            </a:r>
          </a:p>
          <a:p>
            <a:pPr lvl="1"/>
            <a:r>
              <a:rPr lang="en-US" sz="1600" dirty="0">
                <a:solidFill>
                  <a:srgbClr val="000000"/>
                </a:solidFill>
                <a:latin typeface="Times New Roman" panose="02020603050405020304" pitchFamily="18" charset="0"/>
              </a:rPr>
              <a:t>Review of proposed budgets and SOM strategic plan</a:t>
            </a:r>
          </a:p>
          <a:p>
            <a:pPr lvl="1"/>
            <a:r>
              <a:rPr lang="en-US" sz="1600" b="0" i="0" u="none" strike="noStrike" baseline="0" dirty="0">
                <a:solidFill>
                  <a:srgbClr val="000000"/>
                </a:solidFill>
                <a:latin typeface="Times New Roman" panose="02020603050405020304" pitchFamily="18" charset="0"/>
              </a:rPr>
              <a:t>Report to the Faculty council with financial overviews of the SOM based on data from the Vice-Dean of Finance for the SOM</a:t>
            </a:r>
          </a:p>
          <a:p>
            <a:pPr marL="0" indent="0">
              <a:buNone/>
            </a:pPr>
            <a:endParaRPr lang="en-US" sz="2000" b="0" i="0" u="none" strike="noStrike" baseline="0" dirty="0">
              <a:solidFill>
                <a:srgbClr val="000000"/>
              </a:solidFill>
              <a:latin typeface="Times New Roman" panose="02020603050405020304" pitchFamily="18" charset="0"/>
            </a:endParaRPr>
          </a:p>
          <a:p>
            <a:r>
              <a:rPr lang="en-US" sz="2000" b="0" i="0" u="none" strike="noStrike" baseline="0" dirty="0">
                <a:solidFill>
                  <a:srgbClr val="000000"/>
                </a:solidFill>
                <a:latin typeface="Times New Roman" panose="02020603050405020304" pitchFamily="18" charset="0"/>
              </a:rPr>
              <a:t>With regards to Compensation, the purpose of this Committee is to consult with and advise the SOM administration on the formation and review of SOM policies and procedures concerning faculty compensation. </a:t>
            </a:r>
          </a:p>
          <a:p>
            <a:pPr lvl="1"/>
            <a:r>
              <a:rPr lang="en-US" sz="1600" b="0" i="0" u="none" strike="noStrike" baseline="0" dirty="0">
                <a:solidFill>
                  <a:srgbClr val="000000"/>
                </a:solidFill>
                <a:latin typeface="Times New Roman" panose="02020603050405020304" pitchFamily="18" charset="0"/>
              </a:rPr>
              <a:t>Consultation with SOM administration regarding compensation and annual allocation of funds for faculty compensation</a:t>
            </a:r>
          </a:p>
          <a:p>
            <a:pPr lvl="1"/>
            <a:r>
              <a:rPr lang="en-US" sz="1600" b="0" i="0" u="none" strike="noStrike" baseline="0" dirty="0">
                <a:solidFill>
                  <a:srgbClr val="000000"/>
                </a:solidFill>
                <a:latin typeface="Times New Roman" panose="02020603050405020304" pitchFamily="18" charset="0"/>
              </a:rPr>
              <a:t>Review guidelines from each department regarding faculty compensation</a:t>
            </a:r>
          </a:p>
          <a:p>
            <a:pPr lvl="1"/>
            <a:r>
              <a:rPr lang="en-US" sz="1600" dirty="0">
                <a:solidFill>
                  <a:srgbClr val="000000"/>
                </a:solidFill>
                <a:latin typeface="Times New Roman" panose="02020603050405020304" pitchFamily="18" charset="0"/>
              </a:rPr>
              <a:t>Competitive analyses of faculty compensation in peer universities </a:t>
            </a:r>
          </a:p>
          <a:p>
            <a:pPr lvl="1"/>
            <a:r>
              <a:rPr lang="en-US" sz="1600" b="0" i="0" u="none" strike="noStrike" baseline="0" dirty="0">
                <a:solidFill>
                  <a:srgbClr val="000000"/>
                </a:solidFill>
                <a:latin typeface="Times New Roman" panose="02020603050405020304" pitchFamily="18" charset="0"/>
              </a:rPr>
              <a:t>Other matters of </a:t>
            </a:r>
            <a:r>
              <a:rPr lang="en-US" sz="1600" dirty="0">
                <a:solidFill>
                  <a:srgbClr val="000000"/>
                </a:solidFill>
                <a:latin typeface="Times New Roman" panose="02020603050405020304" pitchFamily="18" charset="0"/>
              </a:rPr>
              <a:t>policy and equity brought to its attention.</a:t>
            </a:r>
            <a:endParaRPr lang="en-US" sz="1600" b="0" i="0" u="none" strike="noStrike" baseline="0" dirty="0">
              <a:solidFill>
                <a:srgbClr val="000000"/>
              </a:solidFill>
              <a:latin typeface="Times New Roman" panose="02020603050405020304" pitchFamily="18" charset="0"/>
            </a:endParaRPr>
          </a:p>
          <a:p>
            <a:endParaRPr lang="en-US" dirty="0"/>
          </a:p>
        </p:txBody>
      </p:sp>
    </p:spTree>
    <p:extLst>
      <p:ext uri="{BB962C8B-B14F-4D97-AF65-F5344CB8AC3E}">
        <p14:creationId xmlns:p14="http://schemas.microsoft.com/office/powerpoint/2010/main" val="3094395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BB1B8-0A53-F90B-0642-E43CBC61CF42}"/>
              </a:ext>
            </a:extLst>
          </p:cNvPr>
          <p:cNvSpPr>
            <a:spLocks noGrp="1"/>
          </p:cNvSpPr>
          <p:nvPr>
            <p:ph type="title"/>
          </p:nvPr>
        </p:nvSpPr>
        <p:spPr/>
        <p:txBody>
          <a:bodyPr/>
          <a:lstStyle/>
          <a:p>
            <a:pPr algn="ctr"/>
            <a:r>
              <a:rPr lang="en-US" dirty="0"/>
              <a:t>Members of the FCBFC</a:t>
            </a:r>
          </a:p>
        </p:txBody>
      </p:sp>
      <p:sp>
        <p:nvSpPr>
          <p:cNvPr id="3" name="Content Placeholder 2">
            <a:extLst>
              <a:ext uri="{FF2B5EF4-FFF2-40B4-BE49-F238E27FC236}">
                <a16:creationId xmlns:a16="http://schemas.microsoft.com/office/drawing/2014/main" id="{D5C577C0-9ADE-E880-9DA3-BD9A9BF3A186}"/>
              </a:ext>
            </a:extLst>
          </p:cNvPr>
          <p:cNvSpPr>
            <a:spLocks noGrp="1"/>
          </p:cNvSpPr>
          <p:nvPr>
            <p:ph idx="1"/>
          </p:nvPr>
        </p:nvSpPr>
        <p:spPr>
          <a:xfrm>
            <a:off x="838200" y="1609964"/>
            <a:ext cx="10515600" cy="4351338"/>
          </a:xfrm>
        </p:spPr>
        <p:txBody>
          <a:bodyPr>
            <a:noAutofit/>
          </a:bodyPr>
          <a:lstStyle/>
          <a:p>
            <a:pPr marL="0" indent="0">
              <a:buNone/>
            </a:pPr>
            <a:r>
              <a:rPr lang="en-US" sz="1200" b="1" i="1" u="none" strike="noStrike" baseline="0" dirty="0">
                <a:solidFill>
                  <a:srgbClr val="000000"/>
                </a:solidFill>
                <a:latin typeface="Times New Roman" panose="02020603050405020304" pitchFamily="18" charset="0"/>
              </a:rPr>
              <a:t>Clinical Department Representatives </a:t>
            </a:r>
          </a:p>
          <a:p>
            <a:pPr marL="0" indent="0">
              <a:buNone/>
            </a:pPr>
            <a:r>
              <a:rPr lang="en-US" sz="1200" b="1" i="0" u="none" strike="noStrike" baseline="0" dirty="0">
                <a:solidFill>
                  <a:srgbClr val="000000"/>
                </a:solidFill>
                <a:latin typeface="Times New Roman" panose="02020603050405020304" pitchFamily="18" charset="0"/>
              </a:rPr>
              <a:t>Maninder Singh, MD </a:t>
            </a:r>
            <a:r>
              <a:rPr lang="en-US" sz="1200" dirty="0">
                <a:solidFill>
                  <a:srgbClr val="000000"/>
                </a:solidFill>
                <a:latin typeface="Times New Roman" panose="02020603050405020304" pitchFamily="18" charset="0"/>
              </a:rPr>
              <a:t> </a:t>
            </a:r>
            <a:r>
              <a:rPr lang="en-US" sz="1200" b="0" i="0" u="none" strike="noStrike" baseline="0" dirty="0">
                <a:solidFill>
                  <a:srgbClr val="000000"/>
                </a:solidFill>
                <a:latin typeface="Times New Roman" panose="02020603050405020304" pitchFamily="18" charset="0"/>
              </a:rPr>
              <a:t>Department of Anesthesiology – MHS (2027) </a:t>
            </a:r>
          </a:p>
          <a:p>
            <a:pPr marL="0" indent="0">
              <a:buNone/>
            </a:pPr>
            <a:r>
              <a:rPr lang="en-US" sz="1200" b="1" i="0" u="none" strike="noStrike" baseline="0" dirty="0">
                <a:solidFill>
                  <a:srgbClr val="000000"/>
                </a:solidFill>
                <a:latin typeface="Times New Roman" panose="02020603050405020304" pitchFamily="18" charset="0"/>
              </a:rPr>
              <a:t>Agata Exner, PhD </a:t>
            </a:r>
            <a:r>
              <a:rPr lang="en-US" sz="1200" b="0" i="0" u="none" strike="noStrike" baseline="0" dirty="0">
                <a:solidFill>
                  <a:srgbClr val="000000"/>
                </a:solidFill>
                <a:latin typeface="Times New Roman" panose="02020603050405020304" pitchFamily="18" charset="0"/>
              </a:rPr>
              <a:t>Department of Radiology – UH (2025) </a:t>
            </a:r>
          </a:p>
          <a:p>
            <a:endParaRPr lang="en-US" sz="1200" dirty="0">
              <a:solidFill>
                <a:srgbClr val="000000"/>
              </a:solidFill>
              <a:latin typeface="Times New Roman" panose="02020603050405020304" pitchFamily="18" charset="0"/>
            </a:endParaRPr>
          </a:p>
          <a:p>
            <a:pPr marL="0" indent="0">
              <a:buNone/>
            </a:pPr>
            <a:r>
              <a:rPr lang="en-US" sz="1200" b="1" i="1" u="none" strike="noStrike" baseline="0" dirty="0">
                <a:solidFill>
                  <a:srgbClr val="000000"/>
                </a:solidFill>
                <a:latin typeface="Times New Roman" panose="02020603050405020304" pitchFamily="18" charset="0"/>
              </a:rPr>
              <a:t>Basic Science Department Representatives </a:t>
            </a:r>
          </a:p>
          <a:p>
            <a:pPr marL="0" indent="0">
              <a:buNone/>
            </a:pPr>
            <a:r>
              <a:rPr lang="en-US" sz="1200" b="1" i="0" u="none" strike="noStrike" baseline="0" dirty="0">
                <a:solidFill>
                  <a:srgbClr val="000000"/>
                </a:solidFill>
                <a:latin typeface="Times New Roman" panose="02020603050405020304" pitchFamily="18" charset="0"/>
              </a:rPr>
              <a:t>Craig Hodges, PhD- Current Chair </a:t>
            </a:r>
            <a:r>
              <a:rPr lang="en-US" sz="1200" dirty="0">
                <a:solidFill>
                  <a:srgbClr val="000000"/>
                </a:solidFill>
                <a:latin typeface="Times New Roman" panose="02020603050405020304" pitchFamily="18" charset="0"/>
              </a:rPr>
              <a:t> </a:t>
            </a:r>
            <a:r>
              <a:rPr lang="en-US" sz="1200" b="0" i="0" u="none" strike="noStrike" baseline="0" dirty="0">
                <a:solidFill>
                  <a:srgbClr val="000000"/>
                </a:solidFill>
                <a:latin typeface="Times New Roman" panose="02020603050405020304" pitchFamily="18" charset="0"/>
              </a:rPr>
              <a:t>Department of Genetics – SOM (2027) </a:t>
            </a:r>
          </a:p>
          <a:p>
            <a:pPr marL="0" indent="0">
              <a:buNone/>
            </a:pPr>
            <a:r>
              <a:rPr lang="en-US" sz="1200" b="1" i="0" u="none" strike="noStrike" baseline="0" dirty="0">
                <a:solidFill>
                  <a:srgbClr val="000000"/>
                </a:solidFill>
                <a:latin typeface="Times New Roman" panose="02020603050405020304" pitchFamily="18" charset="0"/>
              </a:rPr>
              <a:t>Ming Wang, PhD </a:t>
            </a:r>
            <a:r>
              <a:rPr lang="en-US" sz="1200" dirty="0">
                <a:solidFill>
                  <a:srgbClr val="000000"/>
                </a:solidFill>
                <a:latin typeface="Times New Roman" panose="02020603050405020304" pitchFamily="18" charset="0"/>
              </a:rPr>
              <a:t> </a:t>
            </a:r>
            <a:r>
              <a:rPr lang="en-US" sz="1200" b="0" i="0" u="none" strike="noStrike" baseline="0" dirty="0">
                <a:solidFill>
                  <a:srgbClr val="000000"/>
                </a:solidFill>
                <a:latin typeface="Times New Roman" panose="02020603050405020304" pitchFamily="18" charset="0"/>
              </a:rPr>
              <a:t>Department of Population and Quantitative Health Sciences – SOM (2027) </a:t>
            </a:r>
          </a:p>
          <a:p>
            <a:pPr marL="0" indent="0">
              <a:buNone/>
            </a:pPr>
            <a:r>
              <a:rPr lang="en-US" sz="1200" b="1" i="0" u="none" strike="noStrike" baseline="0" dirty="0">
                <a:solidFill>
                  <a:srgbClr val="000000"/>
                </a:solidFill>
                <a:latin typeface="Times New Roman" panose="02020603050405020304" pitchFamily="18" charset="0"/>
              </a:rPr>
              <a:t>William Merrick, PhD – Previous Chair </a:t>
            </a:r>
            <a:r>
              <a:rPr lang="en-US" sz="1200" b="0" i="0" u="none" strike="noStrike" baseline="0" dirty="0">
                <a:solidFill>
                  <a:srgbClr val="000000"/>
                </a:solidFill>
                <a:latin typeface="Times New Roman" panose="02020603050405020304" pitchFamily="18" charset="0"/>
              </a:rPr>
              <a:t>Department of Biochemistry – SOM (2025) </a:t>
            </a:r>
          </a:p>
          <a:p>
            <a:pPr marL="0" indent="0">
              <a:buNone/>
            </a:pPr>
            <a:r>
              <a:rPr lang="en-US" sz="1200" b="1" i="0" u="none" strike="noStrike" baseline="0" dirty="0" err="1">
                <a:solidFill>
                  <a:srgbClr val="000000"/>
                </a:solidFill>
                <a:latin typeface="Times New Roman" panose="02020603050405020304" pitchFamily="18" charset="0"/>
              </a:rPr>
              <a:t>Tsan</a:t>
            </a:r>
            <a:r>
              <a:rPr lang="en-US" sz="1200" b="1" i="0" u="none" strike="noStrike" baseline="0" dirty="0">
                <a:solidFill>
                  <a:srgbClr val="000000"/>
                </a:solidFill>
                <a:latin typeface="Times New Roman" panose="02020603050405020304" pitchFamily="18" charset="0"/>
              </a:rPr>
              <a:t> Xiao, PhD </a:t>
            </a:r>
            <a:r>
              <a:rPr lang="en-US" sz="1200" b="0" i="0" u="none" strike="noStrike" baseline="0" dirty="0">
                <a:solidFill>
                  <a:srgbClr val="000000"/>
                </a:solidFill>
                <a:latin typeface="Times New Roman" panose="02020603050405020304" pitchFamily="18" charset="0"/>
              </a:rPr>
              <a:t>Department of Pathology – SOM (2026) </a:t>
            </a:r>
          </a:p>
          <a:p>
            <a:pPr marL="0" indent="0">
              <a:buNone/>
            </a:pPr>
            <a:r>
              <a:rPr lang="en-US" sz="1200" b="1" i="0" u="none" strike="noStrike" baseline="0" dirty="0">
                <a:solidFill>
                  <a:srgbClr val="000000"/>
                </a:solidFill>
                <a:latin typeface="Times New Roman" panose="02020603050405020304" pitchFamily="18" charset="0"/>
              </a:rPr>
              <a:t>You-</a:t>
            </a:r>
            <a:r>
              <a:rPr lang="en-US" sz="1200" b="1" i="0" u="none" strike="noStrike" baseline="0" dirty="0" err="1">
                <a:solidFill>
                  <a:srgbClr val="000000"/>
                </a:solidFill>
                <a:latin typeface="Times New Roman" panose="02020603050405020304" pitchFamily="18" charset="0"/>
              </a:rPr>
              <a:t>wei</a:t>
            </a:r>
            <a:r>
              <a:rPr lang="en-US" sz="1200" b="1" i="0" u="none" strike="noStrike" baseline="0" dirty="0">
                <a:solidFill>
                  <a:srgbClr val="000000"/>
                </a:solidFill>
                <a:latin typeface="Times New Roman" panose="02020603050405020304" pitchFamily="18" charset="0"/>
              </a:rPr>
              <a:t> Zhang, PhD </a:t>
            </a:r>
            <a:r>
              <a:rPr lang="en-US" sz="1200" dirty="0">
                <a:solidFill>
                  <a:srgbClr val="000000"/>
                </a:solidFill>
                <a:latin typeface="Times New Roman" panose="02020603050405020304" pitchFamily="18" charset="0"/>
              </a:rPr>
              <a:t> </a:t>
            </a:r>
            <a:r>
              <a:rPr lang="en-US" sz="1200" b="0" i="0" u="none" strike="noStrike" baseline="0" dirty="0">
                <a:solidFill>
                  <a:srgbClr val="000000"/>
                </a:solidFill>
                <a:latin typeface="Times New Roman" panose="02020603050405020304" pitchFamily="18" charset="0"/>
              </a:rPr>
              <a:t>Department of Pharmacology – SOM (2026) </a:t>
            </a:r>
          </a:p>
          <a:p>
            <a:pPr marL="0" indent="0">
              <a:buNone/>
            </a:pPr>
            <a:r>
              <a:rPr lang="en-US" sz="1200" b="1" dirty="0">
                <a:solidFill>
                  <a:srgbClr val="000000"/>
                </a:solidFill>
                <a:latin typeface="Times New Roman" panose="02020603050405020304" pitchFamily="18" charset="0"/>
              </a:rPr>
              <a:t>James </a:t>
            </a:r>
            <a:r>
              <a:rPr lang="en-US" sz="1200" b="1" dirty="0" err="1">
                <a:solidFill>
                  <a:srgbClr val="000000"/>
                </a:solidFill>
                <a:latin typeface="Times New Roman" panose="02020603050405020304" pitchFamily="18" charset="0"/>
              </a:rPr>
              <a:t>Kazura</a:t>
            </a:r>
            <a:r>
              <a:rPr lang="en-US" sz="1200" b="1" dirty="0">
                <a:solidFill>
                  <a:srgbClr val="000000"/>
                </a:solidFill>
                <a:latin typeface="Times New Roman" panose="02020603050405020304" pitchFamily="18" charset="0"/>
              </a:rPr>
              <a:t>, MD </a:t>
            </a:r>
            <a:r>
              <a:rPr lang="en-US" sz="1200" dirty="0">
                <a:solidFill>
                  <a:srgbClr val="000000"/>
                </a:solidFill>
                <a:latin typeface="Times New Roman" panose="02020603050405020304" pitchFamily="18" charset="0"/>
              </a:rPr>
              <a:t>Department of Pathology- SOM (2027)</a:t>
            </a:r>
            <a:endParaRPr lang="en-US" sz="1200" b="0" i="0" u="none" strike="noStrike" baseline="0" dirty="0">
              <a:solidFill>
                <a:srgbClr val="000000"/>
              </a:solidFill>
              <a:latin typeface="Times New Roman" panose="02020603050405020304" pitchFamily="18" charset="0"/>
            </a:endParaRPr>
          </a:p>
          <a:p>
            <a:pPr marL="0" indent="0">
              <a:buNone/>
            </a:pPr>
            <a:endParaRPr lang="en-US" sz="1200" dirty="0">
              <a:solidFill>
                <a:srgbClr val="000000"/>
              </a:solidFill>
              <a:latin typeface="Times New Roman" panose="02020603050405020304" pitchFamily="18" charset="0"/>
            </a:endParaRPr>
          </a:p>
          <a:p>
            <a:pPr marL="0" indent="0">
              <a:buNone/>
            </a:pPr>
            <a:r>
              <a:rPr lang="en-US" sz="1200" b="1" i="1" u="none" strike="noStrike" baseline="0" dirty="0">
                <a:solidFill>
                  <a:srgbClr val="000000"/>
                </a:solidFill>
                <a:latin typeface="Times New Roman" panose="02020603050405020304" pitchFamily="18" charset="0"/>
              </a:rPr>
              <a:t>Ex-officio non-voting </a:t>
            </a:r>
            <a:endParaRPr lang="en-US" sz="1200" b="1" dirty="0">
              <a:solidFill>
                <a:srgbClr val="000000"/>
              </a:solidFill>
              <a:latin typeface="Times New Roman" panose="02020603050405020304" pitchFamily="18" charset="0"/>
            </a:endParaRPr>
          </a:p>
          <a:p>
            <a:pPr marL="0" indent="0">
              <a:buNone/>
            </a:pPr>
            <a:r>
              <a:rPr lang="en-US" sz="1200" b="1" i="0" u="none" strike="noStrike" baseline="0" dirty="0">
                <a:solidFill>
                  <a:srgbClr val="000000"/>
                </a:solidFill>
                <a:latin typeface="Times New Roman" panose="02020603050405020304" pitchFamily="18" charset="0"/>
              </a:rPr>
              <a:t>Paul Bristol, MBA </a:t>
            </a:r>
            <a:r>
              <a:rPr lang="en-US" sz="1200" b="0" i="0" u="none" strike="noStrike" baseline="0" dirty="0">
                <a:solidFill>
                  <a:srgbClr val="000000"/>
                </a:solidFill>
                <a:latin typeface="Times New Roman" panose="02020603050405020304" pitchFamily="18" charset="0"/>
              </a:rPr>
              <a:t>Vice Dean for Finance and Administration for the SOM </a:t>
            </a:r>
          </a:p>
          <a:p>
            <a:pPr marL="0" indent="0">
              <a:buNone/>
            </a:pPr>
            <a:r>
              <a:rPr lang="de-DE" sz="1200" b="1" i="0" u="none" strike="noStrike" baseline="0" dirty="0">
                <a:solidFill>
                  <a:srgbClr val="000000"/>
                </a:solidFill>
                <a:latin typeface="Times New Roman" panose="02020603050405020304" pitchFamily="18" charset="0"/>
              </a:rPr>
              <a:t>J.Alan Diehl, Ph.D.</a:t>
            </a:r>
            <a:r>
              <a:rPr lang="de-DE" sz="1200" dirty="0">
                <a:solidFill>
                  <a:srgbClr val="000000"/>
                </a:solidFill>
                <a:latin typeface="Times New Roman" panose="02020603050405020304" pitchFamily="18" charset="0"/>
              </a:rPr>
              <a:t> </a:t>
            </a:r>
            <a:r>
              <a:rPr lang="en-US" sz="1200" b="0" i="0" u="none" strike="noStrike" baseline="0" dirty="0">
                <a:solidFill>
                  <a:srgbClr val="000000"/>
                </a:solidFill>
                <a:latin typeface="Times New Roman" panose="02020603050405020304" pitchFamily="18" charset="0"/>
              </a:rPr>
              <a:t>Basic Science Chair appointed by the Chair of the Council of Basic Science</a:t>
            </a:r>
          </a:p>
          <a:p>
            <a:pPr marL="0" indent="0">
              <a:buNone/>
            </a:pPr>
            <a:r>
              <a:rPr lang="en-US" sz="1200" b="1" i="0" u="none" strike="noStrike" baseline="0" dirty="0">
                <a:solidFill>
                  <a:srgbClr val="000000"/>
                </a:solidFill>
                <a:latin typeface="Times New Roman" panose="02020603050405020304" pitchFamily="18" charset="0"/>
              </a:rPr>
              <a:t>Donna </a:t>
            </a:r>
            <a:r>
              <a:rPr lang="en-US" sz="1200" b="1" i="0" u="none" strike="noStrike" baseline="0" dirty="0" err="1">
                <a:solidFill>
                  <a:srgbClr val="000000"/>
                </a:solidFill>
                <a:latin typeface="Times New Roman" panose="02020603050405020304" pitchFamily="18" charset="0"/>
              </a:rPr>
              <a:t>Plecha</a:t>
            </a:r>
            <a:r>
              <a:rPr lang="en-US" sz="1200" b="1" i="0" u="none" strike="noStrike" baseline="0" dirty="0">
                <a:solidFill>
                  <a:srgbClr val="000000"/>
                </a:solidFill>
                <a:latin typeface="Times New Roman" panose="02020603050405020304" pitchFamily="18" charset="0"/>
              </a:rPr>
              <a:t>, MD </a:t>
            </a:r>
            <a:r>
              <a:rPr lang="en-US" sz="1200" b="0" i="0" u="none" strike="noStrike" baseline="0" dirty="0">
                <a:solidFill>
                  <a:srgbClr val="000000"/>
                </a:solidFill>
                <a:latin typeface="Times New Roman" panose="02020603050405020304" pitchFamily="18" charset="0"/>
              </a:rPr>
              <a:t>Clinical Chair appointed by the Chair of Council of Clinical Chairs </a:t>
            </a:r>
            <a:r>
              <a:rPr lang="en-US" sz="1200" b="0" i="1" u="none" strike="noStrike" baseline="0" dirty="0">
                <a:solidFill>
                  <a:srgbClr val="000000"/>
                </a:solidFill>
                <a:latin typeface="Times New Roman" panose="02020603050405020304" pitchFamily="18" charset="0"/>
              </a:rPr>
              <a:t>Ex-officio non-voting </a:t>
            </a:r>
            <a:endParaRPr lang="en-US" sz="1050" dirty="0"/>
          </a:p>
        </p:txBody>
      </p:sp>
    </p:spTree>
    <p:extLst>
      <p:ext uri="{BB962C8B-B14F-4D97-AF65-F5344CB8AC3E}">
        <p14:creationId xmlns:p14="http://schemas.microsoft.com/office/powerpoint/2010/main" val="129405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22318-A4CF-EDFB-0435-A24C7E956E8E}"/>
              </a:ext>
            </a:extLst>
          </p:cNvPr>
          <p:cNvSpPr>
            <a:spLocks noGrp="1"/>
          </p:cNvSpPr>
          <p:nvPr>
            <p:ph type="title"/>
          </p:nvPr>
        </p:nvSpPr>
        <p:spPr/>
        <p:txBody>
          <a:bodyPr/>
          <a:lstStyle/>
          <a:p>
            <a:pPr algn="ctr"/>
            <a:r>
              <a:rPr lang="en-US" dirty="0"/>
              <a:t>Finances of CWRU SOM</a:t>
            </a:r>
          </a:p>
        </p:txBody>
      </p:sp>
      <p:sp>
        <p:nvSpPr>
          <p:cNvPr id="3" name="Content Placeholder 2">
            <a:extLst>
              <a:ext uri="{FF2B5EF4-FFF2-40B4-BE49-F238E27FC236}">
                <a16:creationId xmlns:a16="http://schemas.microsoft.com/office/drawing/2014/main" id="{9713E501-0553-F73B-1817-5889F175D9BB}"/>
              </a:ext>
            </a:extLst>
          </p:cNvPr>
          <p:cNvSpPr>
            <a:spLocks noGrp="1"/>
          </p:cNvSpPr>
          <p:nvPr>
            <p:ph idx="1"/>
          </p:nvPr>
        </p:nvSpPr>
        <p:spPr/>
        <p:txBody>
          <a:bodyPr>
            <a:normAutofit lnSpcReduction="10000"/>
          </a:bodyPr>
          <a:lstStyle/>
          <a:p>
            <a:pPr marL="0" indent="0">
              <a:buNone/>
            </a:pPr>
            <a:r>
              <a:rPr lang="en-US" dirty="0"/>
              <a:t>A report from Mr. Paul Bristol, Vice Dean for Finance, (second quarter) indicates the SOM projected margin for the 2024-2025 year (FY25) will be about $5.1 million. This is less than originally requested margin of $9 million by the university from SOM but this reduction was primarily due to 1) the loss of tuition due to decreased enrollment in Master’s programs 2)decreased or flat NIH funding in SOM.</a:t>
            </a:r>
          </a:p>
          <a:p>
            <a:pPr marL="0" indent="0">
              <a:buNone/>
            </a:pPr>
            <a:endParaRPr lang="en-US" dirty="0"/>
          </a:p>
          <a:p>
            <a:pPr marL="0" indent="0">
              <a:buNone/>
            </a:pPr>
            <a:r>
              <a:rPr lang="en-US" dirty="0"/>
              <a:t>For the FY26 year SOM is requested to produce $12.9 million surplus for FY26.  (FY 2026 budget for whole SOM is ~$584 million so this margin is 2.2%)</a:t>
            </a:r>
          </a:p>
        </p:txBody>
      </p:sp>
    </p:spTree>
    <p:extLst>
      <p:ext uri="{BB962C8B-B14F-4D97-AF65-F5344CB8AC3E}">
        <p14:creationId xmlns:p14="http://schemas.microsoft.com/office/powerpoint/2010/main" val="600631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5DC96-143B-F4E4-9749-7C55F8993F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12BF9C-ECEB-8DD0-30BB-2DEF205CE77C}"/>
              </a:ext>
            </a:extLst>
          </p:cNvPr>
          <p:cNvSpPr>
            <a:spLocks noGrp="1"/>
          </p:cNvSpPr>
          <p:nvPr>
            <p:ph idx="1"/>
          </p:nvPr>
        </p:nvSpPr>
        <p:spPr/>
        <p:txBody>
          <a:bodyPr/>
          <a:lstStyle/>
          <a:p>
            <a:pPr marL="0" indent="0">
              <a:buNone/>
            </a:pPr>
            <a:r>
              <a:rPr lang="en-US" u="sng" dirty="0"/>
              <a:t>Current Challenges:</a:t>
            </a:r>
          </a:p>
          <a:p>
            <a:r>
              <a:rPr lang="en-US" dirty="0"/>
              <a:t>Proposed NIH indirect rate cuts to 15% (currently 61%)</a:t>
            </a:r>
          </a:p>
          <a:p>
            <a:r>
              <a:rPr lang="en-US" dirty="0"/>
              <a:t>Slow down of NIH approvals and payline/budget cuts FY25/26</a:t>
            </a:r>
          </a:p>
          <a:p>
            <a:r>
              <a:rPr lang="en-US" dirty="0"/>
              <a:t>Tariffs are going to increase costs for everyone</a:t>
            </a:r>
          </a:p>
          <a:p>
            <a:pPr marL="0" indent="0">
              <a:buNone/>
            </a:pPr>
            <a:endParaRPr lang="en-US" dirty="0"/>
          </a:p>
          <a:p>
            <a:endParaRPr lang="en-US" dirty="0"/>
          </a:p>
        </p:txBody>
      </p:sp>
      <p:sp>
        <p:nvSpPr>
          <p:cNvPr id="6" name="Title 1">
            <a:extLst>
              <a:ext uri="{FF2B5EF4-FFF2-40B4-BE49-F238E27FC236}">
                <a16:creationId xmlns:a16="http://schemas.microsoft.com/office/drawing/2014/main" id="{18420082-0E8B-77AA-D3B8-29CD160BEE37}"/>
              </a:ext>
            </a:extLst>
          </p:cNvPr>
          <p:cNvSpPr txBox="1">
            <a:spLocks/>
          </p:cNvSpPr>
          <p:nvPr/>
        </p:nvSpPr>
        <p:spPr>
          <a:xfrm>
            <a:off x="838200" y="35362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Finances of CWRU SOM</a:t>
            </a:r>
          </a:p>
        </p:txBody>
      </p:sp>
    </p:spTree>
    <p:extLst>
      <p:ext uri="{BB962C8B-B14F-4D97-AF65-F5344CB8AC3E}">
        <p14:creationId xmlns:p14="http://schemas.microsoft.com/office/powerpoint/2010/main" val="2817431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C5EA8-0010-B3B2-0F7E-50B89C1221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473520-2D96-6777-CE7D-3FB477489E61}"/>
              </a:ext>
            </a:extLst>
          </p:cNvPr>
          <p:cNvSpPr>
            <a:spLocks noGrp="1"/>
          </p:cNvSpPr>
          <p:nvPr>
            <p:ph idx="1"/>
          </p:nvPr>
        </p:nvSpPr>
        <p:spPr/>
        <p:txBody>
          <a:bodyPr>
            <a:normAutofit lnSpcReduction="10000"/>
          </a:bodyPr>
          <a:lstStyle/>
          <a:p>
            <a:pPr marL="0" indent="0">
              <a:buNone/>
            </a:pPr>
            <a:r>
              <a:rPr lang="en-US" u="sng" dirty="0"/>
              <a:t>Proposed actions by SOM:</a:t>
            </a:r>
          </a:p>
          <a:p>
            <a:r>
              <a:rPr lang="en-US" dirty="0"/>
              <a:t>Increase faculty salary coverage off grants from 48% to 52% with an overall goal of 70% </a:t>
            </a:r>
          </a:p>
          <a:p>
            <a:r>
              <a:rPr lang="en-US" dirty="0"/>
              <a:t>Increase philanthropy</a:t>
            </a:r>
          </a:p>
          <a:p>
            <a:r>
              <a:rPr lang="en-US" dirty="0"/>
              <a:t>Ensure Master’s programs are sustainable and competitive</a:t>
            </a:r>
          </a:p>
          <a:p>
            <a:r>
              <a:rPr lang="en-US" dirty="0"/>
              <a:t>Recruit faculty at all levels with proven track record in funding</a:t>
            </a:r>
          </a:p>
          <a:p>
            <a:r>
              <a:rPr lang="en-US" dirty="0"/>
              <a:t>Build centers to improve multi-PI awards</a:t>
            </a:r>
          </a:p>
          <a:p>
            <a:r>
              <a:rPr lang="en-US" dirty="0"/>
              <a:t>Reduce departmental deficits</a:t>
            </a:r>
          </a:p>
          <a:p>
            <a:r>
              <a:rPr lang="en-US" dirty="0"/>
              <a:t>Increase tuition 2.5% over all programs</a:t>
            </a:r>
          </a:p>
          <a:p>
            <a:pPr marL="0" indent="0">
              <a:buNone/>
            </a:pPr>
            <a:endParaRPr lang="en-US" dirty="0"/>
          </a:p>
          <a:p>
            <a:endParaRPr lang="en-US" dirty="0"/>
          </a:p>
        </p:txBody>
      </p:sp>
      <p:sp>
        <p:nvSpPr>
          <p:cNvPr id="6" name="Title 1">
            <a:extLst>
              <a:ext uri="{FF2B5EF4-FFF2-40B4-BE49-F238E27FC236}">
                <a16:creationId xmlns:a16="http://schemas.microsoft.com/office/drawing/2014/main" id="{D2B0BB9A-6DEE-13CA-35DA-4A2FFF6D9B95}"/>
              </a:ext>
            </a:extLst>
          </p:cNvPr>
          <p:cNvSpPr txBox="1">
            <a:spLocks/>
          </p:cNvSpPr>
          <p:nvPr/>
        </p:nvSpPr>
        <p:spPr>
          <a:xfrm>
            <a:off x="838200" y="35362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Finances of CWRU SOM</a:t>
            </a:r>
          </a:p>
        </p:txBody>
      </p:sp>
    </p:spTree>
    <p:extLst>
      <p:ext uri="{BB962C8B-B14F-4D97-AF65-F5344CB8AC3E}">
        <p14:creationId xmlns:p14="http://schemas.microsoft.com/office/powerpoint/2010/main" val="612522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6627E-4C48-DDE6-E50D-00EE00DCF6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6B017-CA04-67EF-FAFF-523C2EA1508E}"/>
              </a:ext>
            </a:extLst>
          </p:cNvPr>
          <p:cNvSpPr>
            <a:spLocks noGrp="1"/>
          </p:cNvSpPr>
          <p:nvPr>
            <p:ph type="title"/>
          </p:nvPr>
        </p:nvSpPr>
        <p:spPr/>
        <p:txBody>
          <a:bodyPr/>
          <a:lstStyle/>
          <a:p>
            <a:r>
              <a:rPr lang="en-US" dirty="0"/>
              <a:t>SOM Compensation in FY24 (median) </a:t>
            </a:r>
            <a:br>
              <a:rPr lang="en-US" dirty="0"/>
            </a:br>
            <a:r>
              <a:rPr lang="en-US" dirty="0"/>
              <a:t>				All schools</a:t>
            </a:r>
          </a:p>
        </p:txBody>
      </p:sp>
      <p:sp>
        <p:nvSpPr>
          <p:cNvPr id="3" name="Content Placeholder 2">
            <a:extLst>
              <a:ext uri="{FF2B5EF4-FFF2-40B4-BE49-F238E27FC236}">
                <a16:creationId xmlns:a16="http://schemas.microsoft.com/office/drawing/2014/main" id="{BC8B117F-79F0-C8B4-0F6B-635B5FDC202F}"/>
              </a:ext>
            </a:extLst>
          </p:cNvPr>
          <p:cNvSpPr>
            <a:spLocks noGrp="1"/>
          </p:cNvSpPr>
          <p:nvPr>
            <p:ph idx="1"/>
          </p:nvPr>
        </p:nvSpPr>
        <p:spPr>
          <a:xfrm>
            <a:off x="345688" y="1825625"/>
            <a:ext cx="11846312" cy="4351338"/>
          </a:xfrm>
        </p:spPr>
        <p:txBody>
          <a:bodyPr>
            <a:normAutofit fontScale="92500"/>
          </a:bodyPr>
          <a:lstStyle/>
          <a:p>
            <a:pPr marL="0" marR="0" lvl="0" indent="0">
              <a:spcBef>
                <a:spcPts val="0"/>
              </a:spcBef>
              <a:spcAft>
                <a:spcPts val="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The latest medical school salary comparisons for 2024**</a:t>
            </a:r>
          </a:p>
          <a:p>
            <a:pPr marL="0" marR="0" lvl="0" indent="0">
              <a:spcBef>
                <a:spcPts val="0"/>
              </a:spcBef>
              <a:spcAft>
                <a:spcPts val="0"/>
              </a:spcAft>
              <a:buNone/>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spcBef>
                <a:spcPts val="0"/>
              </a:spcBef>
              <a:spcAft>
                <a:spcPts val="0"/>
              </a:spcAft>
              <a:buFont typeface="+mj-lt"/>
              <a:buAutoNum type="alphaL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Professor (AAMC - $231,000</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n=290); CWRU - $214,000</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(n=102))</a:t>
            </a:r>
          </a:p>
          <a:p>
            <a:pPr marL="457200" marR="0" lvl="1" indent="0">
              <a:spcBef>
                <a:spcPts val="0"/>
              </a:spcBef>
              <a:spcAft>
                <a:spcPts val="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lvl="1" indent="0">
              <a:spcBef>
                <a:spcPts val="0"/>
              </a:spcBef>
              <a:spcAft>
                <a:spcPts val="0"/>
              </a:spcAft>
              <a:buNone/>
            </a:pPr>
            <a:r>
              <a:rPr lang="en-US" sz="2800" kern="100" dirty="0">
                <a:latin typeface="Aptos" panose="020B0004020202020204" pitchFamily="34" charset="0"/>
                <a:ea typeface="Aptos" panose="020B0004020202020204" pitchFamily="34" charset="0"/>
                <a:cs typeface="Times New Roman" panose="02020603050405020304" pitchFamily="18" charset="0"/>
              </a:rPr>
              <a:t>b.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Associate Professor – (AAMC - $162,000(n=221); CWRU - $151,000; (n=58))</a:t>
            </a:r>
          </a:p>
          <a:p>
            <a:pPr marL="457200" marR="0" lvl="1" indent="0">
              <a:spcBef>
                <a:spcPts val="0"/>
              </a:spcBef>
              <a:spcAft>
                <a:spcPts val="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lvl="1" indent="0">
              <a:spcBef>
                <a:spcPts val="0"/>
              </a:spcBef>
              <a:spcAft>
                <a:spcPts val="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c. Assistant Professor – (AAMC - $130,000(n=327); CWRU - $124,000</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n=85))</a:t>
            </a:r>
          </a:p>
          <a:p>
            <a:pPr marL="0" indent="0">
              <a:buNone/>
            </a:pPr>
            <a:endParaRPr lang="en-US" dirty="0"/>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**AAMC (Association of American Medical Colleges) – median salary, CWRU – median salary </a:t>
            </a:r>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AAMC data (Genetics, all schools); CWRU data from Eddie Bolden, Institutional Resources</a:t>
            </a:r>
            <a:endParaRPr lang="en-US" dirty="0"/>
          </a:p>
        </p:txBody>
      </p:sp>
    </p:spTree>
    <p:extLst>
      <p:ext uri="{BB962C8B-B14F-4D97-AF65-F5344CB8AC3E}">
        <p14:creationId xmlns:p14="http://schemas.microsoft.com/office/powerpoint/2010/main" val="215783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AD8D5-6D68-72C4-BE9C-3D8820F4EE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1B24D6-C605-55F9-EBDC-3E6D792EBB61}"/>
              </a:ext>
            </a:extLst>
          </p:cNvPr>
          <p:cNvSpPr>
            <a:spLocks noGrp="1"/>
          </p:cNvSpPr>
          <p:nvPr>
            <p:ph type="title"/>
          </p:nvPr>
        </p:nvSpPr>
        <p:spPr/>
        <p:txBody>
          <a:bodyPr/>
          <a:lstStyle/>
          <a:p>
            <a:r>
              <a:rPr lang="en-US" dirty="0"/>
              <a:t>SOM Compensation in FY24 (median)</a:t>
            </a:r>
            <a:br>
              <a:rPr lang="en-US" dirty="0"/>
            </a:br>
            <a:r>
              <a:rPr lang="en-US" dirty="0"/>
              <a:t>			Private schools</a:t>
            </a:r>
          </a:p>
        </p:txBody>
      </p:sp>
      <p:sp>
        <p:nvSpPr>
          <p:cNvPr id="3" name="Content Placeholder 2">
            <a:extLst>
              <a:ext uri="{FF2B5EF4-FFF2-40B4-BE49-F238E27FC236}">
                <a16:creationId xmlns:a16="http://schemas.microsoft.com/office/drawing/2014/main" id="{78AC3A13-392A-C359-DDAB-301A861D9CC7}"/>
              </a:ext>
            </a:extLst>
          </p:cNvPr>
          <p:cNvSpPr>
            <a:spLocks noGrp="1"/>
          </p:cNvSpPr>
          <p:nvPr>
            <p:ph idx="1"/>
          </p:nvPr>
        </p:nvSpPr>
        <p:spPr>
          <a:xfrm>
            <a:off x="419100" y="1847927"/>
            <a:ext cx="11772900" cy="4351338"/>
          </a:xfrm>
        </p:spPr>
        <p:txBody>
          <a:bodyPr>
            <a:normAutofit fontScale="92500"/>
          </a:bodyPr>
          <a:lstStyle/>
          <a:p>
            <a:pPr marL="0" marR="0" lvl="0" indent="0">
              <a:spcBef>
                <a:spcPts val="0"/>
              </a:spcBef>
              <a:spcAft>
                <a:spcPts val="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The latest medical school salary comparisons for 2024**</a:t>
            </a:r>
          </a:p>
          <a:p>
            <a:pPr marL="0" marR="0" lvl="0" indent="0">
              <a:spcBef>
                <a:spcPts val="0"/>
              </a:spcBef>
              <a:spcAft>
                <a:spcPts val="0"/>
              </a:spcAft>
              <a:buNone/>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spcBef>
                <a:spcPts val="0"/>
              </a:spcBef>
              <a:spcAft>
                <a:spcPts val="0"/>
              </a:spcAft>
              <a:buFont typeface="+mj-lt"/>
              <a:buAutoNum type="alphaLcPeriod"/>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Professor (AAMC - $248,000 (n=150); CWRU - $214,000</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n=102))</a:t>
            </a:r>
          </a:p>
          <a:p>
            <a:pPr marL="457200" marR="0" lvl="1" indent="0">
              <a:spcBef>
                <a:spcPts val="0"/>
              </a:spcBef>
              <a:spcAft>
                <a:spcPts val="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lvl="1" indent="0">
              <a:spcBef>
                <a:spcPts val="0"/>
              </a:spcBef>
              <a:spcAft>
                <a:spcPts val="0"/>
              </a:spcAft>
              <a:buNone/>
            </a:pPr>
            <a:r>
              <a:rPr lang="en-US" sz="2800" kern="100" dirty="0">
                <a:latin typeface="Aptos" panose="020B0004020202020204" pitchFamily="34" charset="0"/>
                <a:ea typeface="Aptos" panose="020B0004020202020204" pitchFamily="34" charset="0"/>
                <a:cs typeface="Times New Roman" panose="02020603050405020304" pitchFamily="18" charset="0"/>
              </a:rPr>
              <a:t>b.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Associate Professor – (AAMC - $170,000 (n=126); CWRU - $151,000</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n=58))</a:t>
            </a:r>
          </a:p>
          <a:p>
            <a:pPr marL="457200" marR="0" lvl="1" indent="0">
              <a:spcBef>
                <a:spcPts val="0"/>
              </a:spcBef>
              <a:spcAft>
                <a:spcPts val="0"/>
              </a:spcAft>
              <a:buNone/>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lvl="1" indent="0">
              <a:spcBef>
                <a:spcPts val="0"/>
              </a:spcBef>
              <a:spcAft>
                <a:spcPts val="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c. Assistant Professor – (AAMC - $139,000 (n=189); CWRU - $124,000</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n=85))</a:t>
            </a:r>
          </a:p>
          <a:p>
            <a:pPr marL="0" indent="0">
              <a:buNone/>
            </a:pPr>
            <a:endParaRPr lang="en-US" dirty="0"/>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**AAMC (Association of American Medical Colleges) – median salary, CWRU – median salary </a:t>
            </a:r>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AAMC data (Genetics, </a:t>
            </a:r>
            <a:r>
              <a:rPr lang="en-US" sz="2400" kern="100" dirty="0">
                <a:latin typeface="Aptos" panose="020B0004020202020204" pitchFamily="34" charset="0"/>
                <a:ea typeface="Aptos" panose="020B0004020202020204" pitchFamily="34" charset="0"/>
                <a:cs typeface="Times New Roman" panose="02020603050405020304" pitchFamily="18" charset="0"/>
              </a:rPr>
              <a:t>private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schools); CWRU data from Eddie Bolden, Institutional Resources</a:t>
            </a:r>
            <a:endParaRPr lang="en-US" dirty="0"/>
          </a:p>
        </p:txBody>
      </p:sp>
    </p:spTree>
    <p:extLst>
      <p:ext uri="{BB962C8B-B14F-4D97-AF65-F5344CB8AC3E}">
        <p14:creationId xmlns:p14="http://schemas.microsoft.com/office/powerpoint/2010/main" val="858071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DF0FCD-6551-DC08-9B7B-DDD2DE527A40}"/>
              </a:ext>
            </a:extLst>
          </p:cNvPr>
          <p:cNvSpPr>
            <a:spLocks noGrp="1"/>
          </p:cNvSpPr>
          <p:nvPr>
            <p:ph idx="1"/>
          </p:nvPr>
        </p:nvSpPr>
        <p:spPr>
          <a:xfrm>
            <a:off x="1105618" y="1566832"/>
            <a:ext cx="10515600" cy="4351338"/>
          </a:xfrm>
        </p:spPr>
        <p:txBody>
          <a:bodyPr>
            <a:normAutofit lnSpcReduction="10000"/>
          </a:bodyPr>
          <a:lstStyle/>
          <a:p>
            <a:pPr marL="0" indent="0">
              <a:buNone/>
            </a:pPr>
            <a:endParaRPr lang="en-US" dirty="0"/>
          </a:p>
          <a:p>
            <a:pPr marL="0" indent="0">
              <a:buNone/>
            </a:pPr>
            <a:r>
              <a:rPr lang="en-US" dirty="0"/>
              <a:t>The % range discrepancy by rank AAMC salary (CWRU median salaries are on all below published data):</a:t>
            </a:r>
          </a:p>
          <a:p>
            <a:pPr marL="0" indent="0">
              <a:buNone/>
            </a:pPr>
            <a:endParaRPr lang="en-US" dirty="0"/>
          </a:p>
          <a:p>
            <a:pPr marL="0" indent="0">
              <a:buNone/>
            </a:pPr>
            <a:r>
              <a:rPr lang="en-US" dirty="0"/>
              <a:t>Assistant Professor – 5-11% below other schools</a:t>
            </a:r>
          </a:p>
          <a:p>
            <a:pPr marL="0" indent="0">
              <a:buNone/>
            </a:pPr>
            <a:endParaRPr lang="en-US" dirty="0"/>
          </a:p>
          <a:p>
            <a:pPr marL="0" indent="0">
              <a:buNone/>
            </a:pPr>
            <a:r>
              <a:rPr lang="en-US" dirty="0"/>
              <a:t>Associate Professor – 7-12% below other schools</a:t>
            </a:r>
          </a:p>
          <a:p>
            <a:pPr marL="0" indent="0">
              <a:buNone/>
            </a:pPr>
            <a:endParaRPr lang="en-US" dirty="0"/>
          </a:p>
          <a:p>
            <a:pPr marL="0" indent="0">
              <a:buNone/>
            </a:pPr>
            <a:r>
              <a:rPr lang="en-US" dirty="0"/>
              <a:t>Full Professor – 7-14% below other schools</a:t>
            </a:r>
          </a:p>
          <a:p>
            <a:pPr marL="0" indent="0">
              <a:buNone/>
            </a:pPr>
            <a:endParaRPr lang="en-US" dirty="0"/>
          </a:p>
          <a:p>
            <a:pPr marL="0" indent="0">
              <a:buNone/>
            </a:pPr>
            <a:endParaRPr lang="en-US" dirty="0"/>
          </a:p>
        </p:txBody>
      </p:sp>
      <p:sp>
        <p:nvSpPr>
          <p:cNvPr id="6" name="Title 1">
            <a:extLst>
              <a:ext uri="{FF2B5EF4-FFF2-40B4-BE49-F238E27FC236}">
                <a16:creationId xmlns:a16="http://schemas.microsoft.com/office/drawing/2014/main" id="{3D38F174-260D-362E-1050-32ADF4A8587F}"/>
              </a:ext>
            </a:extLst>
          </p:cNvPr>
          <p:cNvSpPr txBox="1">
            <a:spLocks/>
          </p:cNvSpPr>
          <p:nvPr/>
        </p:nvSpPr>
        <p:spPr>
          <a:xfrm>
            <a:off x="938842" y="301865"/>
            <a:ext cx="10515600" cy="1325563"/>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Median Compensation discrepancy comparing  CWRU SOM and all universities by rank</a:t>
            </a:r>
          </a:p>
        </p:txBody>
      </p:sp>
      <p:sp>
        <p:nvSpPr>
          <p:cNvPr id="2" name="TextBox 1">
            <a:extLst>
              <a:ext uri="{FF2B5EF4-FFF2-40B4-BE49-F238E27FC236}">
                <a16:creationId xmlns:a16="http://schemas.microsoft.com/office/drawing/2014/main" id="{EF8E30C5-A9A3-95BD-9BCF-7A925FCE6C32}"/>
              </a:ext>
            </a:extLst>
          </p:cNvPr>
          <p:cNvSpPr txBox="1"/>
          <p:nvPr/>
        </p:nvSpPr>
        <p:spPr>
          <a:xfrm>
            <a:off x="938842" y="6140636"/>
            <a:ext cx="10824823" cy="830997"/>
          </a:xfrm>
          <a:prstGeom prst="rect">
            <a:avLst/>
          </a:prstGeom>
          <a:noFill/>
        </p:spPr>
        <p:txBody>
          <a:bodyPr wrap="none" rtlCol="0">
            <a:spAutoFit/>
          </a:bodyPr>
          <a:lstStyle/>
          <a:p>
            <a:r>
              <a:rPr lang="en-US" sz="2400" dirty="0"/>
              <a:t>It has been announced that the SOM merit pool will be 2% for the upcoming year.</a:t>
            </a:r>
          </a:p>
          <a:p>
            <a:endParaRPr lang="en-US" sz="2400" dirty="0"/>
          </a:p>
        </p:txBody>
      </p:sp>
    </p:spTree>
    <p:extLst>
      <p:ext uri="{BB962C8B-B14F-4D97-AF65-F5344CB8AC3E}">
        <p14:creationId xmlns:p14="http://schemas.microsoft.com/office/powerpoint/2010/main" val="2932235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2241</TotalTime>
  <Words>1777</Words>
  <Application>Microsoft Office PowerPoint</Application>
  <PresentationFormat>Widescreen</PresentationFormat>
  <Paragraphs>126</Paragraphs>
  <Slides>13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Display</vt:lpstr>
      <vt:lpstr>Arial</vt:lpstr>
      <vt:lpstr>Calibri</vt:lpstr>
      <vt:lpstr>Times New Roman</vt:lpstr>
      <vt:lpstr>Office Theme</vt:lpstr>
      <vt:lpstr>Faculty Council Committee on Budget, Finance and Compensation </vt:lpstr>
      <vt:lpstr>Summary of FCBFC Charges</vt:lpstr>
      <vt:lpstr>Members of the FCBFC</vt:lpstr>
      <vt:lpstr>Finances of CWRU SOM</vt:lpstr>
      <vt:lpstr>PowerPoint Presentation</vt:lpstr>
      <vt:lpstr>PowerPoint Presentation</vt:lpstr>
      <vt:lpstr>SOM Compensation in FY24 (median)      All schools</vt:lpstr>
      <vt:lpstr>SOM Compensation in FY24 (median)    Private schools</vt:lpstr>
      <vt:lpstr>PowerPoint Presentation</vt:lpstr>
      <vt:lpstr>PowerPoint Presentation</vt:lpstr>
      <vt:lpstr>Changes to the SOM faculty incentive compensation plan</vt:lpstr>
      <vt:lpstr>PowerPoint Presentation</vt:lpstr>
      <vt:lpstr>Future goals of FCBFC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5.7 – the Tenure Salary Guarantee</dc:title>
  <dc:creator>William Merrick</dc:creator>
  <cp:lastModifiedBy>Craig Hodges</cp:lastModifiedBy>
  <cp:revision>70</cp:revision>
  <dcterms:created xsi:type="dcterms:W3CDTF">2024-03-15T12:54:41Z</dcterms:created>
  <dcterms:modified xsi:type="dcterms:W3CDTF">2025-05-13T16:17:14Z</dcterms:modified>
</cp:coreProperties>
</file>