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75" r:id="rId3"/>
    <p:sldId id="276" r:id="rId4"/>
    <p:sldId id="293" r:id="rId5"/>
    <p:sldId id="277" r:id="rId6"/>
    <p:sldId id="278" r:id="rId7"/>
    <p:sldId id="279" r:id="rId8"/>
    <p:sldId id="280" r:id="rId9"/>
    <p:sldId id="27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6" autoAdjust="0"/>
    <p:restoredTop sz="76475"/>
  </p:normalViewPr>
  <p:slideViewPr>
    <p:cSldViewPr snapToGrid="0">
      <p:cViewPr varScale="1">
        <p:scale>
          <a:sx n="66" d="100"/>
          <a:sy n="66" d="100"/>
        </p:scale>
        <p:origin x="133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CDED76-2A5E-4602-8940-87372B2C6662}" type="datetimeFigureOut">
              <a:rPr lang="en-US" smtClean="0"/>
              <a:t>9/22/2025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20B6F7-0728-45B8-8E2B-F467C7BEA15F}" type="slidenum">
              <a:rPr lang="en-US" smtClean="0"/>
              <a:t>‹#›</a:t>
            </a:fld>
            <a:endParaRPr lang="en-US"/>
          </a:p>
        </p:txBody>
      </p:sp>
    </p:spTree>
    <p:extLst>
      <p:ext uri="{BB962C8B-B14F-4D97-AF65-F5344CB8AC3E}">
        <p14:creationId xmlns:p14="http://schemas.microsoft.com/office/powerpoint/2010/main" val="7028075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1BA57C-B760-4E73-8E5D-F18F2999EDCB}" type="slidenum">
              <a:rPr lang="en-US" smtClean="0"/>
              <a:t>1</a:t>
            </a:fld>
            <a:endParaRPr lang="en-US"/>
          </a:p>
        </p:txBody>
      </p:sp>
    </p:spTree>
    <p:extLst>
      <p:ext uri="{BB962C8B-B14F-4D97-AF65-F5344CB8AC3E}">
        <p14:creationId xmlns:p14="http://schemas.microsoft.com/office/powerpoint/2010/main" val="33996201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a:t>Notes</a:t>
            </a:r>
            <a:r>
              <a:rPr lang="en-US" dirty="0"/>
              <a:t>:</a:t>
            </a:r>
          </a:p>
          <a:p>
            <a:r>
              <a:rPr lang="en-US" dirty="0"/>
              <a:t>CWRU SOM is comprised of two medical education programs (LCP and UP) and a third bridging research program (MSTP)</a:t>
            </a:r>
          </a:p>
          <a:p>
            <a:r>
              <a:rPr lang="en-US" dirty="0"/>
              <a:t>CME subcommittees of the CMC and the CQCI were established to ensure that the curricula in LCP and UP programs were similarly achieving the LCME accreditation measures (one of which is being comparable), and were addressing the same Educational Program Objectives (EPOs) with similar outcomes. </a:t>
            </a:r>
          </a:p>
        </p:txBody>
      </p:sp>
      <p:sp>
        <p:nvSpPr>
          <p:cNvPr id="4" name="Slide Number Placeholder 3"/>
          <p:cNvSpPr>
            <a:spLocks noGrp="1"/>
          </p:cNvSpPr>
          <p:nvPr>
            <p:ph type="sldNum" sz="quarter" idx="5"/>
          </p:nvPr>
        </p:nvSpPr>
        <p:spPr/>
        <p:txBody>
          <a:bodyPr/>
          <a:lstStyle/>
          <a:p>
            <a:fld id="{0920B6F7-0728-45B8-8E2B-F467C7BEA15F}" type="slidenum">
              <a:rPr lang="en-US" smtClean="0"/>
              <a:t>4</a:t>
            </a:fld>
            <a:endParaRPr lang="en-US"/>
          </a:p>
        </p:txBody>
      </p:sp>
    </p:spTree>
    <p:extLst>
      <p:ext uri="{BB962C8B-B14F-4D97-AF65-F5344CB8AC3E}">
        <p14:creationId xmlns:p14="http://schemas.microsoft.com/office/powerpoint/2010/main" val="28276573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20B6F7-0728-45B8-8E2B-F467C7BEA15F}" type="slidenum">
              <a:rPr lang="en-US" smtClean="0"/>
              <a:t>5</a:t>
            </a:fld>
            <a:endParaRPr lang="en-US"/>
          </a:p>
        </p:txBody>
      </p:sp>
    </p:spTree>
    <p:extLst>
      <p:ext uri="{BB962C8B-B14F-4D97-AF65-F5344CB8AC3E}">
        <p14:creationId xmlns:p14="http://schemas.microsoft.com/office/powerpoint/2010/main" val="17671790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Ultimately telling the story that CWRU is highly successful in graduating and producing doctors who are prepared for residency- perhaps provide numbers/percentages for first 4 categories</a:t>
            </a:r>
          </a:p>
          <a:p>
            <a:r>
              <a:rPr lang="en-US" dirty="0"/>
              <a:t>In 2024- 100% graduation rate, with very low Attrition rate of 0.45%</a:t>
            </a:r>
          </a:p>
          <a:p>
            <a:endParaRPr lang="en-US" dirty="0"/>
          </a:p>
        </p:txBody>
      </p:sp>
      <p:sp>
        <p:nvSpPr>
          <p:cNvPr id="4" name="Slide Number Placeholder 3"/>
          <p:cNvSpPr>
            <a:spLocks noGrp="1"/>
          </p:cNvSpPr>
          <p:nvPr>
            <p:ph type="sldNum" sz="quarter" idx="5"/>
          </p:nvPr>
        </p:nvSpPr>
        <p:spPr/>
        <p:txBody>
          <a:bodyPr/>
          <a:lstStyle/>
          <a:p>
            <a:fld id="{0920B6F7-0728-45B8-8E2B-F467C7BEA15F}" type="slidenum">
              <a:rPr lang="en-US" smtClean="0"/>
              <a:t>6</a:t>
            </a:fld>
            <a:endParaRPr lang="en-US"/>
          </a:p>
        </p:txBody>
      </p:sp>
    </p:spTree>
    <p:extLst>
      <p:ext uri="{BB962C8B-B14F-4D97-AF65-F5344CB8AC3E}">
        <p14:creationId xmlns:p14="http://schemas.microsoft.com/office/powerpoint/2010/main" val="2145138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are we doing these changes?</a:t>
            </a:r>
          </a:p>
          <a:p>
            <a:r>
              <a:rPr lang="en-US" dirty="0"/>
              <a:t>1&amp;2- to improve the quality of feedback that our students get in their clinical electives and AIs</a:t>
            </a:r>
          </a:p>
          <a:p>
            <a:r>
              <a:rPr lang="en-US" dirty="0"/>
              <a:t>3- so we can plan how we will proactively interact with AI in the curriculum, teaching students to use it responsibly not burying our heads in the sand</a:t>
            </a:r>
          </a:p>
          <a:p>
            <a:r>
              <a:rPr lang="en-US" dirty="0"/>
              <a:t>4- prepare our students from their early </a:t>
            </a:r>
            <a:r>
              <a:rPr lang="en-US" dirty="0" err="1"/>
              <a:t>preclerkship</a:t>
            </a:r>
            <a:r>
              <a:rPr lang="en-US" dirty="0"/>
              <a:t> years to appreciate the importance of becoming clinically comfortable with older adults because regardless of whatever field they are going into they will need to know how to approach the aging population.</a:t>
            </a:r>
          </a:p>
        </p:txBody>
      </p:sp>
      <p:sp>
        <p:nvSpPr>
          <p:cNvPr id="4" name="Slide Number Placeholder 3"/>
          <p:cNvSpPr>
            <a:spLocks noGrp="1"/>
          </p:cNvSpPr>
          <p:nvPr>
            <p:ph type="sldNum" sz="quarter" idx="5"/>
          </p:nvPr>
        </p:nvSpPr>
        <p:spPr/>
        <p:txBody>
          <a:bodyPr/>
          <a:lstStyle/>
          <a:p>
            <a:fld id="{0920B6F7-0728-45B8-8E2B-F467C7BEA15F}" type="slidenum">
              <a:rPr lang="en-US" smtClean="0"/>
              <a:t>7</a:t>
            </a:fld>
            <a:endParaRPr lang="en-US"/>
          </a:p>
        </p:txBody>
      </p:sp>
    </p:spTree>
    <p:extLst>
      <p:ext uri="{BB962C8B-B14F-4D97-AF65-F5344CB8AC3E}">
        <p14:creationId xmlns:p14="http://schemas.microsoft.com/office/powerpoint/2010/main" val="36371828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Purpose of all the policies- to improve student understanding of process and improve the learning environment</a:t>
            </a:r>
          </a:p>
        </p:txBody>
      </p:sp>
      <p:sp>
        <p:nvSpPr>
          <p:cNvPr id="4" name="Slide Number Placeholder 3"/>
          <p:cNvSpPr>
            <a:spLocks noGrp="1"/>
          </p:cNvSpPr>
          <p:nvPr>
            <p:ph type="sldNum" sz="quarter" idx="5"/>
          </p:nvPr>
        </p:nvSpPr>
        <p:spPr/>
        <p:txBody>
          <a:bodyPr/>
          <a:lstStyle/>
          <a:p>
            <a:fld id="{0920B6F7-0728-45B8-8E2B-F467C7BEA15F}" type="slidenum">
              <a:rPr lang="en-US" smtClean="0"/>
              <a:t>8</a:t>
            </a:fld>
            <a:endParaRPr lang="en-US"/>
          </a:p>
        </p:txBody>
      </p:sp>
    </p:spTree>
    <p:extLst>
      <p:ext uri="{BB962C8B-B14F-4D97-AF65-F5344CB8AC3E}">
        <p14:creationId xmlns:p14="http://schemas.microsoft.com/office/powerpoint/2010/main" val="493846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1BA57C-B760-4E73-8E5D-F18F2999EDCB}" type="slidenum">
              <a:rPr lang="en-US" smtClean="0"/>
              <a:t>9</a:t>
            </a:fld>
            <a:endParaRPr lang="en-US"/>
          </a:p>
        </p:txBody>
      </p:sp>
    </p:spTree>
    <p:extLst>
      <p:ext uri="{BB962C8B-B14F-4D97-AF65-F5344CB8AC3E}">
        <p14:creationId xmlns:p14="http://schemas.microsoft.com/office/powerpoint/2010/main" val="1342361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CC67D-9192-55C9-194B-C6A80393902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64478F-E231-51F6-6288-4018AA7FA2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2D56FBD-C57B-04E2-C2C3-CD14387ACC11}"/>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08CE39A4-7D16-C5D6-29F5-2900A28686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3FB6EE-7A06-B0A0-ED88-39794C7CE185}"/>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1696113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3D5EB-314D-028B-2B2F-30C15AEADB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2E74BC8-A317-4C02-C4E8-947DA4987C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EBBF16-93C9-2A9F-1EEB-BBBCCB8A8AB3}"/>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877554CB-C390-8FF7-A3A3-28F4588391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739694-8186-7F2B-0E3B-A35A9D135CC3}"/>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2226226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F185AF-BF08-F1CC-5616-18F04A962CE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72E257B-8738-5945-8C42-C8A25DC5C83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42D2A3-BF28-5192-D9CF-4209EFD01ADF}"/>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581B56C8-EA43-2161-CBF9-8F34179BB3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C1D927-986E-4462-D152-627611C843A3}"/>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2001298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B14F0-37E8-3961-5FDC-CA00B0F514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5113A0-D2B2-40E1-69A0-381BC70ACA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E2B409-5BF0-983D-4CC7-C90BC3D4A1D3}"/>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7EB2BFE1-ED66-4675-AC93-C230AB0E2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ADB119-1CD6-7AD9-6798-9113C6638FD0}"/>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3088823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9A9A1-F059-9844-1A7A-ACECE1FD19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746ABB-39D9-0BE7-C8C9-FAECB5392A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5B270B-3D75-CDF1-C28E-29A0F5DBADE0}"/>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79C3BD32-9A2D-1450-C667-10A34C8AC1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6EA7F4-05CE-B997-4309-B6C8BBF3DACE}"/>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451179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04E2E3-6082-D143-416C-04353C2A2F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CA863F-D01B-4CDF-1852-A2499FA09B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075991-4CC4-CAB1-A797-754A2DC0D1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DF8D62D-085B-7239-864B-107B14CB93D8}"/>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6" name="Footer Placeholder 5">
            <a:extLst>
              <a:ext uri="{FF2B5EF4-FFF2-40B4-BE49-F238E27FC236}">
                <a16:creationId xmlns:a16="http://schemas.microsoft.com/office/drawing/2014/main" id="{42940856-D548-C063-1AFA-7C3DB484E2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AB1FAA-6FE2-3DC8-F9FD-01A5F9B3B6E7}"/>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3375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5F689-1A5E-0F2E-D8C8-F3BDDBAA82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B7A242A-3F8D-6FA8-4BB9-0B71873684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4B048C-45D9-86BE-4E01-8D9F5FD72DC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C2E27B6-01C6-FE0F-EEBC-9911EB167C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8B44B7-0F25-B437-4C3F-E4E7939EAD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4FD1C95-7711-79BD-2E3A-1676B4697CCB}"/>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8" name="Footer Placeholder 7">
            <a:extLst>
              <a:ext uri="{FF2B5EF4-FFF2-40B4-BE49-F238E27FC236}">
                <a16:creationId xmlns:a16="http://schemas.microsoft.com/office/drawing/2014/main" id="{C8D41D9B-A45F-A8D4-9656-7C2F2A9CAB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7E354A0-8C10-5EDD-9595-2B4C285A4833}"/>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3839430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2A9D4-52CD-1E04-F1F7-CE24CE5FC1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EEBDEB-54A4-3498-FC88-563F9183F4CD}"/>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4" name="Footer Placeholder 3">
            <a:extLst>
              <a:ext uri="{FF2B5EF4-FFF2-40B4-BE49-F238E27FC236}">
                <a16:creationId xmlns:a16="http://schemas.microsoft.com/office/drawing/2014/main" id="{7E8A5344-BF54-91AD-9BFF-CCF6BEF327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8A3A502-98CF-C535-F8CF-C6989B992FF9}"/>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928575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6EF1C-67AA-024F-0619-AB2063D071DA}"/>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3" name="Footer Placeholder 2">
            <a:extLst>
              <a:ext uri="{FF2B5EF4-FFF2-40B4-BE49-F238E27FC236}">
                <a16:creationId xmlns:a16="http://schemas.microsoft.com/office/drawing/2014/main" id="{75483B14-A0EA-6DDA-7460-707FFA72BD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89D52C-04F3-304B-187B-5CF229B72758}"/>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7838017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1F74A-C3FB-F54B-C563-966E6AF850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5EEB856-35D8-83FE-20F7-239D243B81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09DCE6-5BF1-78B8-D3A9-F0C093E27C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F397F7-93EE-439B-9A55-A0F10D9903AE}"/>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6" name="Footer Placeholder 5">
            <a:extLst>
              <a:ext uri="{FF2B5EF4-FFF2-40B4-BE49-F238E27FC236}">
                <a16:creationId xmlns:a16="http://schemas.microsoft.com/office/drawing/2014/main" id="{E20D022E-9F81-88CF-0E9C-9E5D1ADBD25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820422-D272-446B-24B3-68F903D6C7FD}"/>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661340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F20D9-307C-A558-BA55-65C1B7925C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30478-0D22-459A-7440-D044557B62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3918FE9-3B6B-3863-1C7B-F75A797807C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8C3E02-04B4-9CA9-5A6C-7369AB2088EF}"/>
              </a:ext>
            </a:extLst>
          </p:cNvPr>
          <p:cNvSpPr>
            <a:spLocks noGrp="1"/>
          </p:cNvSpPr>
          <p:nvPr>
            <p:ph type="dt" sz="half" idx="10"/>
          </p:nvPr>
        </p:nvSpPr>
        <p:spPr/>
        <p:txBody>
          <a:bodyPr/>
          <a:lstStyle/>
          <a:p>
            <a:fld id="{A2DA3F7D-621D-4A7B-B52D-643A269F270A}" type="datetimeFigureOut">
              <a:rPr lang="en-US" smtClean="0"/>
              <a:t>9/22/2025</a:t>
            </a:fld>
            <a:endParaRPr lang="en-US"/>
          </a:p>
        </p:txBody>
      </p:sp>
      <p:sp>
        <p:nvSpPr>
          <p:cNvPr id="6" name="Footer Placeholder 5">
            <a:extLst>
              <a:ext uri="{FF2B5EF4-FFF2-40B4-BE49-F238E27FC236}">
                <a16:creationId xmlns:a16="http://schemas.microsoft.com/office/drawing/2014/main" id="{20AD11FE-70B4-88FE-42BA-EAAD7FE27E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F7C343-D36F-A37C-00B6-7A26997C7FEB}"/>
              </a:ext>
            </a:extLst>
          </p:cNvPr>
          <p:cNvSpPr>
            <a:spLocks noGrp="1"/>
          </p:cNvSpPr>
          <p:nvPr>
            <p:ph type="sldNum" sz="quarter" idx="12"/>
          </p:nvPr>
        </p:nvSpPr>
        <p:spPr/>
        <p:txBody>
          <a:bodyPr/>
          <a:lstStyle/>
          <a:p>
            <a:fld id="{3710F419-18C1-4C37-9B32-31D71463288A}" type="slidenum">
              <a:rPr lang="en-US" smtClean="0"/>
              <a:t>‹#›</a:t>
            </a:fld>
            <a:endParaRPr lang="en-US"/>
          </a:p>
        </p:txBody>
      </p:sp>
    </p:spTree>
    <p:extLst>
      <p:ext uri="{BB962C8B-B14F-4D97-AF65-F5344CB8AC3E}">
        <p14:creationId xmlns:p14="http://schemas.microsoft.com/office/powerpoint/2010/main" val="164286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BBBA9D-AEA7-3A05-5B44-63C5F3FADC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7E6F46-A703-AD68-A9CE-5DD9DDC65C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C8A063-D36E-9B6C-032F-A71E0E6D74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2DA3F7D-621D-4A7B-B52D-643A269F270A}" type="datetimeFigureOut">
              <a:rPr lang="en-US" smtClean="0"/>
              <a:t>9/22/2025</a:t>
            </a:fld>
            <a:endParaRPr lang="en-US"/>
          </a:p>
        </p:txBody>
      </p:sp>
      <p:sp>
        <p:nvSpPr>
          <p:cNvPr id="5" name="Footer Placeholder 4">
            <a:extLst>
              <a:ext uri="{FF2B5EF4-FFF2-40B4-BE49-F238E27FC236}">
                <a16:creationId xmlns:a16="http://schemas.microsoft.com/office/drawing/2014/main" id="{C0650AE3-5625-6664-2DC7-B57010D56DA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0F0C68B-A161-43E9-30F1-10209C7EB0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10F419-18C1-4C37-9B32-31D71463288A}" type="slidenum">
              <a:rPr lang="en-US" smtClean="0"/>
              <a:t>‹#›</a:t>
            </a:fld>
            <a:endParaRPr lang="en-US"/>
          </a:p>
        </p:txBody>
      </p:sp>
    </p:spTree>
    <p:extLst>
      <p:ext uri="{BB962C8B-B14F-4D97-AF65-F5344CB8AC3E}">
        <p14:creationId xmlns:p14="http://schemas.microsoft.com/office/powerpoint/2010/main" val="1482922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2" descr="Case Western Reserve University est 18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E84A236C-A95F-EB43-9C1E-BF593A31126B}"/>
              </a:ext>
            </a:extLst>
          </p:cNvPr>
          <p:cNvSpPr txBox="1"/>
          <p:nvPr/>
        </p:nvSpPr>
        <p:spPr>
          <a:xfrm>
            <a:off x="3476476" y="1183808"/>
            <a:ext cx="5239063" cy="1323439"/>
          </a:xfrm>
          <a:prstGeom prst="rect">
            <a:avLst/>
          </a:prstGeom>
          <a:noFill/>
        </p:spPr>
        <p:txBody>
          <a:bodyPr wrap="none" rtlCol="0">
            <a:spAutoFit/>
          </a:bodyPr>
          <a:lstStyle/>
          <a:p>
            <a:pPr algn="ctr"/>
            <a:r>
              <a:rPr lang="en-US" sz="4000" u="sng" dirty="0"/>
              <a:t>Faculty Council Report</a:t>
            </a:r>
          </a:p>
          <a:p>
            <a:pPr algn="ctr"/>
            <a:r>
              <a:rPr lang="en-US" sz="4000" u="sng" dirty="0"/>
              <a:t>CME</a:t>
            </a:r>
          </a:p>
        </p:txBody>
      </p:sp>
      <p:sp>
        <p:nvSpPr>
          <p:cNvPr id="11" name="TextBox 10">
            <a:extLst>
              <a:ext uri="{FF2B5EF4-FFF2-40B4-BE49-F238E27FC236}">
                <a16:creationId xmlns:a16="http://schemas.microsoft.com/office/drawing/2014/main" id="{874668F3-DDCB-6A40-B00E-09255789CF67}"/>
              </a:ext>
            </a:extLst>
          </p:cNvPr>
          <p:cNvSpPr txBox="1"/>
          <p:nvPr/>
        </p:nvSpPr>
        <p:spPr>
          <a:xfrm>
            <a:off x="3718994" y="4135492"/>
            <a:ext cx="4622035" cy="1292662"/>
          </a:xfrm>
          <a:prstGeom prst="rect">
            <a:avLst/>
          </a:prstGeom>
          <a:noFill/>
        </p:spPr>
        <p:txBody>
          <a:bodyPr wrap="none" rtlCol="0">
            <a:spAutoFit/>
          </a:bodyPr>
          <a:lstStyle/>
          <a:p>
            <a:pPr algn="ctr"/>
            <a:r>
              <a:rPr lang="en-US" sz="2400" dirty="0"/>
              <a:t>Committee on Medical Education</a:t>
            </a:r>
          </a:p>
          <a:p>
            <a:pPr algn="ctr"/>
            <a:r>
              <a:rPr lang="en-US" dirty="0"/>
              <a:t>Corinne Bazella MD- 2024-25 Chair</a:t>
            </a:r>
          </a:p>
          <a:p>
            <a:pPr algn="ctr"/>
            <a:r>
              <a:rPr lang="en-US" dirty="0"/>
              <a:t>Oliver Schirokauer MD, PhD 2025-26 Chair</a:t>
            </a:r>
          </a:p>
          <a:p>
            <a:pPr algn="ctr"/>
            <a:r>
              <a:rPr lang="en-US" dirty="0"/>
              <a:t>September 2025</a:t>
            </a:r>
          </a:p>
        </p:txBody>
      </p:sp>
    </p:spTree>
    <p:extLst>
      <p:ext uri="{BB962C8B-B14F-4D97-AF65-F5344CB8AC3E}">
        <p14:creationId xmlns:p14="http://schemas.microsoft.com/office/powerpoint/2010/main" val="2872312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687F6148-ADCB-B61C-8D8C-BA6D9CF575F0}"/>
              </a:ext>
            </a:extLst>
          </p:cNvPr>
          <p:cNvSpPr>
            <a:spLocks noGrp="1"/>
          </p:cNvSpPr>
          <p:nvPr>
            <p:ph type="body" idx="1"/>
          </p:nvPr>
        </p:nvSpPr>
        <p:spPr>
          <a:xfrm>
            <a:off x="808394" y="443828"/>
            <a:ext cx="5157787" cy="823912"/>
          </a:xfrm>
        </p:spPr>
        <p:txBody>
          <a:bodyPr/>
          <a:lstStyle/>
          <a:p>
            <a:r>
              <a:rPr lang="en-US" dirty="0"/>
              <a:t>Elected Committee Members</a:t>
            </a:r>
          </a:p>
        </p:txBody>
      </p:sp>
      <p:sp>
        <p:nvSpPr>
          <p:cNvPr id="3" name="Content Placeholder 2"/>
          <p:cNvSpPr>
            <a:spLocks noGrp="1"/>
          </p:cNvSpPr>
          <p:nvPr>
            <p:ph sz="half" idx="2"/>
          </p:nvPr>
        </p:nvSpPr>
        <p:spPr>
          <a:xfrm>
            <a:off x="839788" y="1490472"/>
            <a:ext cx="5157787" cy="4699191"/>
          </a:xfrm>
        </p:spPr>
        <p:txBody>
          <a:bodyPr>
            <a:normAutofit fontScale="70000" lnSpcReduction="20000"/>
          </a:bodyPr>
          <a:lstStyle/>
          <a:p>
            <a:pPr marL="0" indent="0">
              <a:buNone/>
            </a:pPr>
            <a:r>
              <a:rPr lang="en-US" sz="2100" dirty="0"/>
              <a:t>Chair Corinne Bazella, Department of Reproductive Biology (2021-2025) </a:t>
            </a:r>
          </a:p>
          <a:p>
            <a:pPr marL="0" indent="0">
              <a:buNone/>
            </a:pPr>
            <a:r>
              <a:rPr lang="en-US" sz="2100" dirty="0"/>
              <a:t>Melissa Jenkins, Department of Infectious Disease (2021-2027)  </a:t>
            </a:r>
          </a:p>
          <a:p>
            <a:pPr marL="0" indent="0">
              <a:buNone/>
            </a:pPr>
            <a:r>
              <a:rPr lang="en-US" sz="2100" dirty="0"/>
              <a:t>Jennifer Yoest, Department of Pathology (2021-2027)  </a:t>
            </a:r>
          </a:p>
          <a:p>
            <a:pPr marL="0" indent="0">
              <a:buNone/>
            </a:pPr>
            <a:r>
              <a:rPr lang="en-US" sz="2100" dirty="0"/>
              <a:t>Caroline Abramovich, Department of Pathology (2022-2025) </a:t>
            </a:r>
          </a:p>
          <a:p>
            <a:pPr marL="0" indent="0">
              <a:buNone/>
            </a:pPr>
            <a:r>
              <a:rPr lang="en-US" sz="2100" dirty="0"/>
              <a:t>Preeti Gandhi, Department of Anesthesiology &amp; Perioperative Medicine (2022-2025)   </a:t>
            </a:r>
          </a:p>
          <a:p>
            <a:pPr marL="0" indent="0">
              <a:buNone/>
            </a:pPr>
            <a:r>
              <a:rPr lang="en-US" sz="2100" dirty="0"/>
              <a:t>Anantha Harijith, Department of Pediatrics (2022-2025)  </a:t>
            </a:r>
          </a:p>
          <a:p>
            <a:pPr marL="0" indent="0">
              <a:buNone/>
            </a:pPr>
            <a:r>
              <a:rPr lang="en-US" sz="2100" dirty="0"/>
              <a:t>Oliver Schirokauer, Department of Bioethics (2022-2025)  </a:t>
            </a:r>
          </a:p>
          <a:p>
            <a:pPr marL="0" indent="0">
              <a:buNone/>
            </a:pPr>
            <a:r>
              <a:rPr lang="en-US" sz="2100" dirty="0"/>
              <a:t>Abigail Basson, Department of Nutrition (2023-2026)</a:t>
            </a:r>
          </a:p>
          <a:p>
            <a:pPr marL="0" indent="0">
              <a:buNone/>
            </a:pPr>
            <a:r>
              <a:rPr lang="en-US" sz="2100" dirty="0"/>
              <a:t>Marcus Germany, Department of Medicine (2023-2026)</a:t>
            </a:r>
          </a:p>
          <a:p>
            <a:pPr marL="0" indent="0">
              <a:buNone/>
            </a:pPr>
            <a:r>
              <a:rPr lang="en-US" sz="2100" dirty="0"/>
              <a:t>Timmie Sharma, Department of Dermatology (2024-2026)</a:t>
            </a:r>
          </a:p>
          <a:p>
            <a:pPr marL="0" indent="0">
              <a:buNone/>
            </a:pPr>
            <a:r>
              <a:rPr lang="en-US" sz="2100" dirty="0"/>
              <a:t>Puja Van Epps, Department of Medicine (2024-2026)</a:t>
            </a:r>
          </a:p>
          <a:p>
            <a:pPr marL="0" indent="0">
              <a:buNone/>
            </a:pPr>
            <a:r>
              <a:rPr lang="en-US" sz="2100" dirty="0"/>
              <a:t>Calen </a:t>
            </a:r>
            <a:r>
              <a:rPr lang="en-US" sz="2100" dirty="0" err="1"/>
              <a:t>Frolkis</a:t>
            </a:r>
            <a:r>
              <a:rPr lang="en-US" sz="2100" dirty="0"/>
              <a:t>, Department of Medicine (2014-2027) </a:t>
            </a:r>
          </a:p>
          <a:p>
            <a:pPr marL="0" indent="0">
              <a:buNone/>
            </a:pPr>
            <a:r>
              <a:rPr lang="en-US" sz="2100" dirty="0"/>
              <a:t>Vikas </a:t>
            </a:r>
            <a:r>
              <a:rPr lang="en-US" sz="2100" dirty="0" err="1"/>
              <a:t>Gampa</a:t>
            </a:r>
            <a:r>
              <a:rPr lang="en-US" sz="2100" dirty="0"/>
              <a:t>, Department of Medicine (2024-2027) </a:t>
            </a:r>
          </a:p>
          <a:p>
            <a:pPr marL="0" indent="0">
              <a:lnSpc>
                <a:spcPct val="100000"/>
              </a:lnSpc>
              <a:buNone/>
            </a:pPr>
            <a:br>
              <a:rPr lang="en-US" sz="1400" dirty="0"/>
            </a:br>
            <a:endParaRPr lang="en-US" sz="1400" dirty="0"/>
          </a:p>
          <a:p>
            <a:pPr marL="0" indent="0">
              <a:buNone/>
            </a:pPr>
            <a:endParaRPr lang="en-US" sz="1400" dirty="0"/>
          </a:p>
          <a:p>
            <a:pPr marL="0" indent="0">
              <a:buNone/>
            </a:pPr>
            <a:endParaRPr lang="en-US" sz="1600" dirty="0"/>
          </a:p>
          <a:p>
            <a:pPr marL="0" indent="0">
              <a:buNone/>
            </a:pPr>
            <a:endParaRPr lang="en-US" sz="1600" dirty="0"/>
          </a:p>
          <a:p>
            <a:pPr marL="0" indent="0">
              <a:buNone/>
            </a:pPr>
            <a:endParaRPr lang="en-US" dirty="0"/>
          </a:p>
        </p:txBody>
      </p:sp>
      <p:sp>
        <p:nvSpPr>
          <p:cNvPr id="8" name="Text Placeholder 7">
            <a:extLst>
              <a:ext uri="{FF2B5EF4-FFF2-40B4-BE49-F238E27FC236}">
                <a16:creationId xmlns:a16="http://schemas.microsoft.com/office/drawing/2014/main" id="{042E5A14-945A-5275-2E91-A303ED714600}"/>
              </a:ext>
            </a:extLst>
          </p:cNvPr>
          <p:cNvSpPr>
            <a:spLocks noGrp="1"/>
          </p:cNvSpPr>
          <p:nvPr>
            <p:ph type="body" sz="quarter" idx="3"/>
          </p:nvPr>
        </p:nvSpPr>
        <p:spPr>
          <a:xfrm>
            <a:off x="6200418" y="443828"/>
            <a:ext cx="5183188" cy="823912"/>
          </a:xfrm>
        </p:spPr>
        <p:txBody>
          <a:bodyPr/>
          <a:lstStyle/>
          <a:p>
            <a:r>
              <a:rPr lang="en-US" dirty="0"/>
              <a:t>Appointed Faculty Members</a:t>
            </a:r>
          </a:p>
        </p:txBody>
      </p:sp>
      <p:sp>
        <p:nvSpPr>
          <p:cNvPr id="6" name="Content Placeholder 5">
            <a:extLst>
              <a:ext uri="{FF2B5EF4-FFF2-40B4-BE49-F238E27FC236}">
                <a16:creationId xmlns:a16="http://schemas.microsoft.com/office/drawing/2014/main" id="{1220D214-9105-5117-DAAE-491DA3CB6AA8}"/>
              </a:ext>
            </a:extLst>
          </p:cNvPr>
          <p:cNvSpPr>
            <a:spLocks noGrp="1"/>
          </p:cNvSpPr>
          <p:nvPr>
            <p:ph sz="quarter" idx="4"/>
          </p:nvPr>
        </p:nvSpPr>
        <p:spPr>
          <a:xfrm>
            <a:off x="6172200" y="1490472"/>
            <a:ext cx="5183188" cy="4699191"/>
          </a:xfrm>
        </p:spPr>
        <p:txBody>
          <a:bodyPr>
            <a:normAutofit fontScale="70000" lnSpcReduction="20000"/>
          </a:bodyPr>
          <a:lstStyle/>
          <a:p>
            <a:pPr marL="0" indent="0">
              <a:buNone/>
            </a:pPr>
            <a:r>
              <a:rPr lang="en-US" dirty="0"/>
              <a:t>Debra Leizman, Department of Internal Medicine (2019-2025)</a:t>
            </a:r>
          </a:p>
          <a:p>
            <a:pPr marL="0" indent="0">
              <a:buNone/>
            </a:pPr>
            <a:r>
              <a:rPr lang="en-US" dirty="0"/>
              <a:t>Vanessa Maier, Department of Family Medicine (2024-2027) </a:t>
            </a:r>
          </a:p>
          <a:p>
            <a:pPr marL="0" indent="0">
              <a:buNone/>
            </a:pPr>
            <a:endParaRPr lang="en-US" dirty="0"/>
          </a:p>
        </p:txBody>
      </p:sp>
      <p:sp>
        <p:nvSpPr>
          <p:cNvPr id="4" name="Rectangle 3"/>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3005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Meetings</a:t>
            </a:r>
          </a:p>
        </p:txBody>
      </p:sp>
      <p:sp>
        <p:nvSpPr>
          <p:cNvPr id="3" name="Content Placeholder 2"/>
          <p:cNvSpPr>
            <a:spLocks noGrp="1"/>
          </p:cNvSpPr>
          <p:nvPr>
            <p:ph idx="1"/>
          </p:nvPr>
        </p:nvSpPr>
        <p:spPr/>
        <p:txBody>
          <a:bodyPr/>
          <a:lstStyle/>
          <a:p>
            <a:r>
              <a:rPr lang="en-US" dirty="0"/>
              <a:t>4th Thursday of the month-Zoom 4-5:50pm</a:t>
            </a:r>
          </a:p>
          <a:p>
            <a:r>
              <a:rPr lang="en-US" dirty="0"/>
              <a:t>https://case.edu/medicine/faculty-staff/committee-medical-education/committee-members</a:t>
            </a:r>
          </a:p>
          <a:p>
            <a:endParaRPr lang="en-US" dirty="0"/>
          </a:p>
        </p:txBody>
      </p:sp>
      <p:sp>
        <p:nvSpPr>
          <p:cNvPr id="4" name="Rectangle 3"/>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8805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4256E50-2A59-FE2A-388B-304C221BCAD1}"/>
              </a:ext>
            </a:extLst>
          </p:cNvPr>
          <p:cNvPicPr>
            <a:picLocks noChangeAspect="1"/>
          </p:cNvPicPr>
          <p:nvPr/>
        </p:nvPicPr>
        <p:blipFill>
          <a:blip r:embed="rId3"/>
          <a:stretch>
            <a:fillRect/>
          </a:stretch>
        </p:blipFill>
        <p:spPr>
          <a:xfrm>
            <a:off x="2228850" y="49610"/>
            <a:ext cx="7909560" cy="6808390"/>
          </a:xfrm>
          <a:prstGeom prst="rect">
            <a:avLst/>
          </a:prstGeom>
        </p:spPr>
      </p:pic>
    </p:spTree>
    <p:extLst>
      <p:ext uri="{BB962C8B-B14F-4D97-AF65-F5344CB8AC3E}">
        <p14:creationId xmlns:p14="http://schemas.microsoft.com/office/powerpoint/2010/main" val="4223709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CME year in review- Routine</a:t>
            </a:r>
          </a:p>
        </p:txBody>
      </p:sp>
      <p:sp>
        <p:nvSpPr>
          <p:cNvPr id="3" name="Content Placeholder 2"/>
          <p:cNvSpPr>
            <a:spLocks noGrp="1"/>
          </p:cNvSpPr>
          <p:nvPr>
            <p:ph idx="1"/>
          </p:nvPr>
        </p:nvSpPr>
        <p:spPr>
          <a:xfrm>
            <a:off x="838200" y="1628503"/>
            <a:ext cx="10515600" cy="4227352"/>
          </a:xfrm>
        </p:spPr>
        <p:txBody>
          <a:bodyPr>
            <a:normAutofit/>
          </a:bodyPr>
          <a:lstStyle/>
          <a:p>
            <a:r>
              <a:rPr lang="en-US" dirty="0"/>
              <a:t>Evaluated, reviewed and made recommendations of CME sub-committee activity through regular reports of:</a:t>
            </a:r>
          </a:p>
          <a:p>
            <a:pPr lvl="1"/>
            <a:r>
              <a:rPr lang="en-US" dirty="0"/>
              <a:t>Curriculum Monitoring Committee</a:t>
            </a:r>
          </a:p>
          <a:p>
            <a:pPr lvl="1"/>
            <a:r>
              <a:rPr lang="en-US" dirty="0"/>
              <a:t>Continuous Quality Improvement Committee</a:t>
            </a:r>
          </a:p>
          <a:p>
            <a:pPr lvl="1"/>
            <a:r>
              <a:rPr lang="en-US" dirty="0"/>
              <a:t>CCLCM Steering Council </a:t>
            </a:r>
          </a:p>
          <a:p>
            <a:pPr lvl="1"/>
            <a:r>
              <a:rPr lang="en-US" dirty="0"/>
              <a:t>Joint Clinical Oversite Group</a:t>
            </a:r>
          </a:p>
          <a:p>
            <a:pPr lvl="1"/>
            <a:r>
              <a:rPr lang="en-US" dirty="0"/>
              <a:t>WR2 Curriculum Committee</a:t>
            </a:r>
          </a:p>
        </p:txBody>
      </p:sp>
      <p:sp>
        <p:nvSpPr>
          <p:cNvPr id="4" name="Rectangle 3"/>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2726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CME year in review- Routine</a:t>
            </a:r>
          </a:p>
        </p:txBody>
      </p:sp>
      <p:sp>
        <p:nvSpPr>
          <p:cNvPr id="3" name="Content Placeholder 2"/>
          <p:cNvSpPr>
            <a:spLocks noGrp="1"/>
          </p:cNvSpPr>
          <p:nvPr>
            <p:ph idx="1"/>
          </p:nvPr>
        </p:nvSpPr>
        <p:spPr>
          <a:xfrm>
            <a:off x="838200" y="1512387"/>
            <a:ext cx="10515600" cy="4351338"/>
          </a:xfrm>
        </p:spPr>
        <p:txBody>
          <a:bodyPr>
            <a:normAutofit fontScale="92500" lnSpcReduction="20000"/>
          </a:bodyPr>
          <a:lstStyle/>
          <a:p>
            <a:pPr marL="0" indent="0">
              <a:buNone/>
            </a:pPr>
            <a:r>
              <a:rPr lang="en-US" dirty="0"/>
              <a:t>Yearly data reviewed: </a:t>
            </a:r>
          </a:p>
          <a:p>
            <a:r>
              <a:rPr lang="en-US" dirty="0"/>
              <a:t>Student advancement and graduation rates- 100%</a:t>
            </a:r>
          </a:p>
          <a:p>
            <a:r>
              <a:rPr lang="en-US" dirty="0"/>
              <a:t>USMLE step results- 2-3% higher than national avg</a:t>
            </a:r>
          </a:p>
          <a:p>
            <a:r>
              <a:rPr lang="en-US" dirty="0"/>
              <a:t>Clinical Skills Exam 3 results- 100%</a:t>
            </a:r>
          </a:p>
          <a:p>
            <a:r>
              <a:rPr lang="en-US" dirty="0"/>
              <a:t>Resident readiness survey</a:t>
            </a:r>
          </a:p>
          <a:p>
            <a:r>
              <a:rPr lang="en-US" dirty="0"/>
              <a:t>Graduate Questionnaire</a:t>
            </a:r>
          </a:p>
          <a:p>
            <a:r>
              <a:rPr lang="en-US" dirty="0"/>
              <a:t>Independent Student Analysis survey of student satisfaction with their educational experience</a:t>
            </a:r>
          </a:p>
          <a:p>
            <a:r>
              <a:rPr lang="en-US" dirty="0"/>
              <a:t>CMC Phase 1, 2 and 3 reports through Education Program Objective mapping and recommendations for longitudinal curriculum assessment.</a:t>
            </a:r>
          </a:p>
        </p:txBody>
      </p:sp>
      <p:sp>
        <p:nvSpPr>
          <p:cNvPr id="4" name="Rectangle 3"/>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573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3A2F3-EEB8-7D47-C280-D305DD886E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94C62E-17C0-22CD-59F8-434ED654277F}"/>
              </a:ext>
            </a:extLst>
          </p:cNvPr>
          <p:cNvSpPr>
            <a:spLocks noGrp="1"/>
          </p:cNvSpPr>
          <p:nvPr>
            <p:ph type="title"/>
          </p:nvPr>
        </p:nvSpPr>
        <p:spPr/>
        <p:txBody>
          <a:bodyPr/>
          <a:lstStyle/>
          <a:p>
            <a:r>
              <a:rPr lang="en-US" dirty="0"/>
              <a:t>Changes</a:t>
            </a:r>
          </a:p>
        </p:txBody>
      </p:sp>
      <p:sp>
        <p:nvSpPr>
          <p:cNvPr id="3" name="Content Placeholder 2">
            <a:extLst>
              <a:ext uri="{FF2B5EF4-FFF2-40B4-BE49-F238E27FC236}">
                <a16:creationId xmlns:a16="http://schemas.microsoft.com/office/drawing/2014/main" id="{B4427943-E6A6-8644-3B7C-677DE5F6A14C}"/>
              </a:ext>
            </a:extLst>
          </p:cNvPr>
          <p:cNvSpPr>
            <a:spLocks noGrp="1"/>
          </p:cNvSpPr>
          <p:nvPr>
            <p:ph idx="1"/>
          </p:nvPr>
        </p:nvSpPr>
        <p:spPr>
          <a:xfrm>
            <a:off x="838200" y="1512387"/>
            <a:ext cx="10515600" cy="4351338"/>
          </a:xfrm>
        </p:spPr>
        <p:txBody>
          <a:bodyPr/>
          <a:lstStyle/>
          <a:p>
            <a:r>
              <a:rPr lang="en-US" dirty="0"/>
              <a:t>Approved changed to clinical elective grading policy- to Pass/Fail</a:t>
            </a:r>
          </a:p>
          <a:p>
            <a:r>
              <a:rPr lang="en-US" dirty="0"/>
              <a:t>Acting internship assessment tool creation</a:t>
            </a:r>
          </a:p>
          <a:p>
            <a:r>
              <a:rPr lang="en-US" dirty="0"/>
              <a:t>Generative AI Task Force creation</a:t>
            </a:r>
          </a:p>
          <a:p>
            <a:r>
              <a:rPr lang="en-US" dirty="0"/>
              <a:t>Approval of the Kowal-SAGE Program expansion- 6 visits with a “SAGE”- 65 or older patients over 8 months focusing on communication, healthcare system interactions, and healthcare navigation.</a:t>
            </a:r>
          </a:p>
        </p:txBody>
      </p:sp>
      <p:sp>
        <p:nvSpPr>
          <p:cNvPr id="4" name="Rectangle 3">
            <a:extLst>
              <a:ext uri="{FF2B5EF4-FFF2-40B4-BE49-F238E27FC236}">
                <a16:creationId xmlns:a16="http://schemas.microsoft.com/office/drawing/2014/main" id="{6A7A8D71-16B2-5B4D-B2B5-82953011B0AB}"/>
              </a:ext>
            </a:extLst>
          </p:cNvPr>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a:extLst>
              <a:ext uri="{FF2B5EF4-FFF2-40B4-BE49-F238E27FC236}">
                <a16:creationId xmlns:a16="http://schemas.microsoft.com/office/drawing/2014/main" id="{6CCC077B-8F83-A71A-9F8B-36B9C9F82D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8577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2E7E1-91B1-2B78-A696-DDBBC85891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7C308-FF0E-5F11-CA25-36C685AC5079}"/>
              </a:ext>
            </a:extLst>
          </p:cNvPr>
          <p:cNvSpPr>
            <a:spLocks noGrp="1"/>
          </p:cNvSpPr>
          <p:nvPr>
            <p:ph type="title"/>
          </p:nvPr>
        </p:nvSpPr>
        <p:spPr/>
        <p:txBody>
          <a:bodyPr/>
          <a:lstStyle/>
          <a:p>
            <a:r>
              <a:rPr lang="en-US" dirty="0"/>
              <a:t>LCME visit prep</a:t>
            </a:r>
          </a:p>
        </p:txBody>
      </p:sp>
      <p:sp>
        <p:nvSpPr>
          <p:cNvPr id="3" name="Content Placeholder 2">
            <a:extLst>
              <a:ext uri="{FF2B5EF4-FFF2-40B4-BE49-F238E27FC236}">
                <a16:creationId xmlns:a16="http://schemas.microsoft.com/office/drawing/2014/main" id="{16EB26EC-CDCA-1CC8-9E99-695404A0E935}"/>
              </a:ext>
            </a:extLst>
          </p:cNvPr>
          <p:cNvSpPr>
            <a:spLocks noGrp="1"/>
          </p:cNvSpPr>
          <p:nvPr>
            <p:ph idx="1"/>
          </p:nvPr>
        </p:nvSpPr>
        <p:spPr/>
        <p:txBody>
          <a:bodyPr/>
          <a:lstStyle/>
          <a:p>
            <a:r>
              <a:rPr lang="en-US" dirty="0"/>
              <a:t>LCME standard dashboard - areas of compliance and non-compliance monitored. Improvement plans considered, reviewed and monitored.</a:t>
            </a:r>
          </a:p>
          <a:p>
            <a:r>
              <a:rPr lang="en-US" dirty="0"/>
              <a:t>Reviewed and approved Policies- Graduation Requirements, Student Records/FERPA, Leave of Absence or Extensions, Background Checks, Student Exposure and Prevention, Learning Environment, MS Promotion and Advancement Due process, Policy on Protest and Free Speech, Policy on Student Transfers, Grade Appeals and Inclement Weather Plan.</a:t>
            </a:r>
          </a:p>
          <a:p>
            <a:endParaRPr lang="en-US" dirty="0"/>
          </a:p>
          <a:p>
            <a:endParaRPr lang="en-US" dirty="0"/>
          </a:p>
        </p:txBody>
      </p:sp>
      <p:sp>
        <p:nvSpPr>
          <p:cNvPr id="4" name="Rectangle 3">
            <a:extLst>
              <a:ext uri="{FF2B5EF4-FFF2-40B4-BE49-F238E27FC236}">
                <a16:creationId xmlns:a16="http://schemas.microsoft.com/office/drawing/2014/main" id="{17E70239-F1C2-DD03-BDB0-433A50F6B525}"/>
              </a:ext>
            </a:extLst>
          </p:cNvPr>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2" descr="Case Western Reserve University est 1826">
            <a:extLst>
              <a:ext uri="{FF2B5EF4-FFF2-40B4-BE49-F238E27FC236}">
                <a16:creationId xmlns:a16="http://schemas.microsoft.com/office/drawing/2014/main" id="{B9D74E56-3019-C83F-DE78-685596A58A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1737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5855855"/>
            <a:ext cx="12192000" cy="1002145"/>
          </a:xfrm>
          <a:prstGeom prst="rect">
            <a:avLst/>
          </a:prstGeom>
          <a:solidFill>
            <a:srgbClr val="0A304E"/>
          </a:solidFill>
          <a:ln>
            <a:solidFill>
              <a:srgbClr val="0A304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2" descr="Case Western Reserve University est 18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269" y="6110621"/>
            <a:ext cx="3128019" cy="500483"/>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CF518FC4-756E-D247-A99F-2783E83F9DD8}"/>
              </a:ext>
            </a:extLst>
          </p:cNvPr>
          <p:cNvSpPr txBox="1"/>
          <p:nvPr/>
        </p:nvSpPr>
        <p:spPr>
          <a:xfrm>
            <a:off x="622513" y="785486"/>
            <a:ext cx="8290789" cy="769441"/>
          </a:xfrm>
          <a:prstGeom prst="rect">
            <a:avLst/>
          </a:prstGeom>
          <a:noFill/>
        </p:spPr>
        <p:txBody>
          <a:bodyPr wrap="square" rtlCol="0">
            <a:spAutoFit/>
          </a:bodyPr>
          <a:lstStyle/>
          <a:p>
            <a:r>
              <a:rPr lang="en-US" sz="4400" dirty="0"/>
              <a:t>Faculty Comments</a:t>
            </a:r>
          </a:p>
        </p:txBody>
      </p:sp>
      <p:sp>
        <p:nvSpPr>
          <p:cNvPr id="5" name="TextBox 4">
            <a:extLst>
              <a:ext uri="{FF2B5EF4-FFF2-40B4-BE49-F238E27FC236}">
                <a16:creationId xmlns:a16="http://schemas.microsoft.com/office/drawing/2014/main" id="{B1DB4376-A7D7-2F48-A49F-2F8F2932097C}"/>
              </a:ext>
            </a:extLst>
          </p:cNvPr>
          <p:cNvSpPr txBox="1"/>
          <p:nvPr/>
        </p:nvSpPr>
        <p:spPr>
          <a:xfrm>
            <a:off x="384180" y="1946958"/>
            <a:ext cx="9550628" cy="3170099"/>
          </a:xfrm>
          <a:prstGeom prst="rect">
            <a:avLst/>
          </a:prstGeom>
          <a:noFill/>
        </p:spPr>
        <p:txBody>
          <a:bodyPr wrap="none" rtlCol="0">
            <a:spAutoFit/>
          </a:bodyPr>
          <a:lstStyle/>
          <a:p>
            <a:pPr algn="ctr"/>
            <a:r>
              <a:rPr lang="en-US" sz="4400" dirty="0">
                <a:latin typeface="Calibri" panose="020F0502020204030204" pitchFamily="34" charset="0"/>
                <a:cs typeface="Calibri" panose="020F0502020204030204" pitchFamily="34" charset="0"/>
              </a:rPr>
              <a:t>Questions?</a:t>
            </a:r>
          </a:p>
          <a:p>
            <a:pPr algn="ctr"/>
            <a:endParaRPr lang="en-US" sz="4400"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a:p>
            <a:endParaRPr lang="en-US" sz="2800" dirty="0">
              <a:latin typeface="Calibri" panose="020F0502020204030204" pitchFamily="34" charset="0"/>
              <a:cs typeface="Calibri" panose="020F0502020204030204" pitchFamily="34" charset="0"/>
            </a:endParaRPr>
          </a:p>
          <a:p>
            <a:r>
              <a:rPr lang="en-US" sz="2800" dirty="0">
                <a:latin typeface="Calibri" panose="020F0502020204030204" pitchFamily="34" charset="0"/>
                <a:cs typeface="Calibri" panose="020F0502020204030204" pitchFamily="34" charset="0"/>
              </a:rPr>
              <a:t>CME is an open committee. We invite and welcome your insight.</a:t>
            </a:r>
          </a:p>
          <a:p>
            <a:endParaRPr lang="en-US" sz="2800" dirty="0"/>
          </a:p>
        </p:txBody>
      </p:sp>
    </p:spTree>
    <p:extLst>
      <p:ext uri="{BB962C8B-B14F-4D97-AF65-F5344CB8AC3E}">
        <p14:creationId xmlns:p14="http://schemas.microsoft.com/office/powerpoint/2010/main" val="5353030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6035</TotalTime>
  <Words>681</Words>
  <Application>Microsoft Office PowerPoint</Application>
  <PresentationFormat>Widescreen</PresentationFormat>
  <Paragraphs>77</Paragraphs>
  <Slides>9</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Calibri</vt:lpstr>
      <vt:lpstr>Office Theme</vt:lpstr>
      <vt:lpstr>PowerPoint Presentation</vt:lpstr>
      <vt:lpstr>PowerPoint Presentation</vt:lpstr>
      <vt:lpstr>Meetings</vt:lpstr>
      <vt:lpstr>PowerPoint Presentation</vt:lpstr>
      <vt:lpstr>CME year in review- Routine</vt:lpstr>
      <vt:lpstr>CME year in review- Routine</vt:lpstr>
      <vt:lpstr>Changes</vt:lpstr>
      <vt:lpstr>LCME visit prep</vt:lpstr>
      <vt:lpstr>PowerPoint Presentation</vt:lpstr>
    </vt:vector>
  </TitlesOfParts>
  <Company>UHHS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Bazella, Corinne</dc:creator>
  <cp:lastModifiedBy>Joyce Helton</cp:lastModifiedBy>
  <cp:revision>26</cp:revision>
  <dcterms:created xsi:type="dcterms:W3CDTF">2025-08-29T18:45:51Z</dcterms:created>
  <dcterms:modified xsi:type="dcterms:W3CDTF">2025-09-22T16:13:18Z</dcterms:modified>
</cp:coreProperties>
</file>