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7" r:id="rId2"/>
    <p:sldId id="258" r:id="rId3"/>
    <p:sldId id="261" r:id="rId4"/>
    <p:sldId id="262" r:id="rId5"/>
    <p:sldId id="264" r:id="rId6"/>
    <p:sldId id="265" r:id="rId7"/>
    <p:sldId id="266" r:id="rId8"/>
    <p:sldId id="263" r:id="rId9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ibeAybnyKq1CSFnvO8YX0H8arD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07" autoAdjust="0"/>
  </p:normalViewPr>
  <p:slideViewPr>
    <p:cSldViewPr snapToGrid="0">
      <p:cViewPr varScale="1">
        <p:scale>
          <a:sx n="108" d="100"/>
          <a:sy n="108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/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5DA5E044-082A-3FCA-32D8-93D6422E2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E7148C06-D5CE-11A1-2257-E4909E571B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25C57841-C837-8C0D-F081-63C578558C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D48343CC-548E-C1E2-97B1-3AE5D6E223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1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1784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A78AF378-34FA-86B4-6BF3-46C08D5F5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09EBE00A-08AA-3747-F4A0-814F62F9F9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B4667047-6002-1D71-2211-31FFBCAFC9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F3213FA0-0462-E10E-7B11-E007BBFFD51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2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588533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2F1B2FD0-5A7E-4EB5-B6DF-59A5222FF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972B83BB-B904-8C14-8F3B-2AF49F90B6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8AF09F75-24CA-D61B-4F9E-16358B71F6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E895CEF8-6F7F-0FD5-2F68-AE2116260A4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3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537372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02A8F6A8-EAAF-6B82-6DAA-AA28E521A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BFFB9F5A-E92F-1D0D-96A9-B05736785A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EC01D08D-B7A1-358A-1CFB-DA2ABE30AB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396CFA97-EAF9-E4AB-8BF2-2BFF32F9E8D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4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030697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FE0FE791-0D2F-5E70-0F97-480C43B32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66DCDA20-C8A8-D6FC-BCB7-150BF75516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6C745F4D-DFF7-516B-D6E0-B675EE65A7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0B35C404-B43A-FB4E-5B1C-E92AF966CE7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5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275857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E282614B-2B23-5421-420A-B1F16092C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18941FF8-B873-7028-2327-F07BED6A6D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43DD7D4B-F31C-E519-90F0-AE438F8F5A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05D07A47-B95A-587F-A759-99ACFF3794E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6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4101198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3D374198-7614-C453-171A-8BADB9C1C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279F387C-DA37-47BA-63D5-0923047846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6F51F6FF-0BE1-4B38-7859-C6074D1C08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454E186A-9109-C131-66FF-5405B8D1444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7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1998396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6A1FED0F-654D-63DB-47C2-6B639D4B0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A581E276-8602-51DE-F83E-CA7DCD668A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0150"/>
            <a:ext cx="5765800" cy="3243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B460165D-2255-6DF0-D8CC-B9B04A87F6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F0E8C1B2-1EC9-DE3E-EF7C-8AE8E2DB76D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241594" y="9278867"/>
            <a:ext cx="3244897" cy="49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88" tIns="49294" rIns="98588" bIns="49294" anchor="b" anchorCtr="0">
            <a:noAutofit/>
          </a:bodyPr>
          <a:lstStyle/>
          <a:p>
            <a:pPr algn="r" defTabSz="931774">
              <a:defRPr/>
            </a:pPr>
            <a:fld id="{00000000-1234-1234-1234-123412341234}" type="slidenum">
              <a:rPr lang="en-US" sz="1200"/>
              <a:pPr algn="r" defTabSz="931774">
                <a:defRPr/>
              </a:pPr>
              <a:t>8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30861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se.edu/gradstudies/faculty/faculty-guidelines/new-program-development-guidelines" TargetMode="External"/><Relationship Id="rId5" Type="http://schemas.openxmlformats.org/officeDocument/2006/relationships/hyperlink" Target="https://case.edu/provost/faculty-academics/approvals-and-governance-academic-programs-and-processes" TargetMode="External"/><Relationship Id="rId4" Type="http://schemas.openxmlformats.org/officeDocument/2006/relationships/hyperlink" Target="https://case.edu/registra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1FAF3BC3-39E3-A156-5DAE-43CB3F34A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308E6D6B-44C4-C5D2-2677-6266BD93E46B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8F136FDF-57EC-8352-3D73-0D74963045B6}"/>
              </a:ext>
            </a:extLst>
          </p:cNvPr>
          <p:cNvSpPr/>
          <p:nvPr/>
        </p:nvSpPr>
        <p:spPr>
          <a:xfrm>
            <a:off x="490451" y="0"/>
            <a:ext cx="11701549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BD60B05E-1A6C-624A-58FC-6026E79F8884}"/>
              </a:ext>
            </a:extLst>
          </p:cNvPr>
          <p:cNvSpPr txBox="1"/>
          <p:nvPr/>
        </p:nvSpPr>
        <p:spPr>
          <a:xfrm>
            <a:off x="8663939" y="425471"/>
            <a:ext cx="3456017" cy="87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>
            <a:extLst>
              <a:ext uri="{FF2B5EF4-FFF2-40B4-BE49-F238E27FC236}">
                <a16:creationId xmlns:a16="http://schemas.microsoft.com/office/drawing/2014/main" id="{E0983FF2-920F-B32D-3E69-AB1771EE11C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7" y="6108481"/>
            <a:ext cx="3893750" cy="6787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C2434A-5FFF-B34C-52C3-0E37A7C4AAD9}"/>
              </a:ext>
            </a:extLst>
          </p:cNvPr>
          <p:cNvSpPr txBox="1"/>
          <p:nvPr/>
        </p:nvSpPr>
        <p:spPr>
          <a:xfrm>
            <a:off x="2095130" y="1980170"/>
            <a:ext cx="7528263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1600" marR="0" lvl="0" algn="ctr" defTabSz="914400" rtl="0" eaLnBrk="1" fontAlgn="auto" latinLnBrk="0" hangingPunct="1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Report to Faculty Council</a:t>
            </a:r>
          </a:p>
          <a:p>
            <a:pPr marL="101600" marR="0" lvl="0" algn="ctr" defTabSz="914400" rtl="0" eaLnBrk="1" fontAlgn="auto" latinLnBrk="0" hangingPunct="1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endParaRPr lang="en-US" sz="3600" b="1" dirty="0">
              <a:sym typeface="Titillium Web"/>
            </a:endParaRPr>
          </a:p>
          <a:p>
            <a:pPr marL="101600" marR="0" lvl="0" algn="ctr" defTabSz="914400" rtl="0" eaLnBrk="1" fontAlgn="auto" latinLnBrk="0" hangingPunct="1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April 28, 2025</a:t>
            </a:r>
          </a:p>
          <a:p>
            <a:pPr marL="101600" marR="0" lvl="0" algn="ctr" defTabSz="914400" rtl="0" eaLnBrk="1" fontAlgn="auto" latinLnBrk="0" hangingPunct="1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Titillium Web"/>
            </a:endParaRPr>
          </a:p>
          <a:p>
            <a:pPr marL="101600" marR="0" lvl="0" algn="ctr" defTabSz="914400" rtl="0" eaLnBrk="1" fontAlgn="auto" latinLnBrk="0" hangingPunct="1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r>
              <a:rPr lang="en-US" sz="1600" dirty="0">
                <a:sym typeface="Titillium Web"/>
              </a:rPr>
              <a:t>Nicholas P. Ziats, Ph.D., Chair</a:t>
            </a:r>
          </a:p>
          <a:p>
            <a:pPr marL="101600" marR="0" lvl="0" algn="ctr" defTabSz="914400" rtl="0" eaLnBrk="1" fontAlgn="auto" latinLnBrk="0" hangingPunct="1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Professor of Pathology, </a:t>
            </a:r>
          </a:p>
          <a:p>
            <a:pPr marL="101600" marR="0" lvl="0" algn="ctr" defTabSz="914400" rtl="0" eaLnBrk="1" fontAlgn="auto" latinLnBrk="0" hangingPunct="1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Biomedical Engineering and Anatomy</a:t>
            </a:r>
          </a:p>
        </p:txBody>
      </p:sp>
    </p:spTree>
    <p:extLst>
      <p:ext uri="{BB962C8B-B14F-4D97-AF65-F5344CB8AC3E}">
        <p14:creationId xmlns:p14="http://schemas.microsoft.com/office/powerpoint/2010/main" val="47825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00C3ED86-8A38-3717-AA31-1052F20E3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>
            <a:extLst>
              <a:ext uri="{FF2B5EF4-FFF2-40B4-BE49-F238E27FC236}">
                <a16:creationId xmlns:a16="http://schemas.microsoft.com/office/drawing/2014/main" id="{F01DF11D-7AEC-01CF-7F5F-8C61E2CA0E28}"/>
              </a:ext>
            </a:extLst>
          </p:cNvPr>
          <p:cNvSpPr/>
          <p:nvPr/>
        </p:nvSpPr>
        <p:spPr>
          <a:xfrm>
            <a:off x="184200" y="1538187"/>
            <a:ext cx="11902505" cy="85621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“The Program Review Committee shall consist of eight full-time members of the School of Medicine faculty, elected at-large by the full-time faculty, with no more than two members from a single department, and three ex officio members. The elected members shall serve staggered three-year terms, two or three new members being elected each  year. Elected members may stand for re-election and serve at most two consecutive terms. All elected and ex officio members shall be voting members on the committee.”</a:t>
            </a: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6751C4D5-6BA5-A483-6DC6-E32E0D65BAD0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AA67E83F-219D-5084-F6AF-9DA230FB1268}"/>
              </a:ext>
            </a:extLst>
          </p:cNvPr>
          <p:cNvSpPr/>
          <p:nvPr/>
        </p:nvSpPr>
        <p:spPr>
          <a:xfrm>
            <a:off x="490451" y="0"/>
            <a:ext cx="11701549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sym typeface="Titillium Web"/>
              </a:rPr>
              <a:t>Program Review Committee- Charge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AA425E82-1F29-196B-34CB-87F43E7AA407}"/>
              </a:ext>
            </a:extLst>
          </p:cNvPr>
          <p:cNvSpPr txBox="1"/>
          <p:nvPr/>
        </p:nvSpPr>
        <p:spPr>
          <a:xfrm>
            <a:off x="8663939" y="425471"/>
            <a:ext cx="3456017" cy="87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>
            <a:extLst>
              <a:ext uri="{FF2B5EF4-FFF2-40B4-BE49-F238E27FC236}">
                <a16:creationId xmlns:a16="http://schemas.microsoft.com/office/drawing/2014/main" id="{3EC1D50B-A18E-5797-2F93-F19E8BEE04A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7" y="6108481"/>
            <a:ext cx="3893750" cy="6787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51E9AA-6180-F67F-8A40-1A4979096C87}"/>
              </a:ext>
            </a:extLst>
          </p:cNvPr>
          <p:cNvSpPr txBox="1"/>
          <p:nvPr/>
        </p:nvSpPr>
        <p:spPr>
          <a:xfrm>
            <a:off x="675342" y="2715254"/>
            <a:ext cx="11130742" cy="2604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Standing Committee of the Faculty of Medicine</a:t>
            </a:r>
          </a:p>
          <a:p>
            <a:pPr marL="457200" marR="0" lvl="0" indent="-3556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Serves as the “college curriculum committee” in the CWRU approval matrix</a:t>
            </a:r>
          </a:p>
          <a:p>
            <a:pPr marL="457200" marR="0" lvl="0" indent="-3556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Reviews major changes to existing programs (&gt;50%)</a:t>
            </a:r>
          </a:p>
          <a:p>
            <a:pPr marL="457200" marR="0" lvl="0" indent="-3556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Presents recommendations to the Faculty Council</a:t>
            </a:r>
          </a:p>
          <a:p>
            <a:pPr marL="457200" marR="0" lvl="0" indent="-3556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Review other non-MD programs at the Dean’s request</a:t>
            </a:r>
          </a:p>
          <a:p>
            <a:pPr marL="457200" marR="0" lvl="0" indent="-3556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Distinct from the Curriculum Review Committee that reviews </a:t>
            </a:r>
            <a:r>
              <a:rPr kumimoji="0" lang="en-US" sz="24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new courses</a:t>
            </a:r>
          </a:p>
        </p:txBody>
      </p:sp>
    </p:spTree>
    <p:extLst>
      <p:ext uri="{BB962C8B-B14F-4D97-AF65-F5344CB8AC3E}">
        <p14:creationId xmlns:p14="http://schemas.microsoft.com/office/powerpoint/2010/main" val="95773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5A1EF9CD-D047-2902-3285-DCFDD4810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178DFD54-8DEC-59BA-3B66-B791A6B39E09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9EA11D36-036D-AC6A-12F3-57F0C8B05608}"/>
              </a:ext>
            </a:extLst>
          </p:cNvPr>
          <p:cNvSpPr/>
          <p:nvPr/>
        </p:nvSpPr>
        <p:spPr>
          <a:xfrm>
            <a:off x="72045" y="0"/>
            <a:ext cx="12119956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Committee- Members, 2024-25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A9C4F406-C2FA-C285-BEBA-A1188A6ACF04}"/>
              </a:ext>
            </a:extLst>
          </p:cNvPr>
          <p:cNvSpPr txBox="1"/>
          <p:nvPr/>
        </p:nvSpPr>
        <p:spPr>
          <a:xfrm>
            <a:off x="8663939" y="425471"/>
            <a:ext cx="3456017" cy="87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>
            <a:extLst>
              <a:ext uri="{FF2B5EF4-FFF2-40B4-BE49-F238E27FC236}">
                <a16:creationId xmlns:a16="http://schemas.microsoft.com/office/drawing/2014/main" id="{F6B64A2B-09B2-4247-F035-80F1881D451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7" y="6108481"/>
            <a:ext cx="3040493" cy="67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A3E9CD2-BFF3-AF7B-FA5E-6D9FCB13A4B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612" b="13603"/>
          <a:stretch/>
        </p:blipFill>
        <p:spPr>
          <a:xfrm>
            <a:off x="3444537" y="1575461"/>
            <a:ext cx="5219402" cy="52117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12409-B313-AF8E-C2A7-0ABAF2F984ED}"/>
              </a:ext>
            </a:extLst>
          </p:cNvPr>
          <p:cNvSpPr txBox="1"/>
          <p:nvPr/>
        </p:nvSpPr>
        <p:spPr>
          <a:xfrm>
            <a:off x="9291221" y="3429000"/>
            <a:ext cx="2900779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2025: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Three members leaving: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Drs. Spilsbury, Goldenberg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 Drummond, ex officio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members need reappointment</a:t>
            </a:r>
          </a:p>
        </p:txBody>
      </p:sp>
    </p:spTree>
    <p:extLst>
      <p:ext uri="{BB962C8B-B14F-4D97-AF65-F5344CB8AC3E}">
        <p14:creationId xmlns:p14="http://schemas.microsoft.com/office/powerpoint/2010/main" val="323502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3CE2BF66-3CEB-204E-C96D-7EA1FAD62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ABCAE151-4033-3785-E83B-5879BC1907D2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834CA3F2-8127-FE2E-EDA4-C7C15F51B00B}"/>
              </a:ext>
            </a:extLst>
          </p:cNvPr>
          <p:cNvSpPr/>
          <p:nvPr/>
        </p:nvSpPr>
        <p:spPr>
          <a:xfrm>
            <a:off x="490451" y="0"/>
            <a:ext cx="11701549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Committee- Process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2D95C79F-6B52-7D70-6AF2-626055829DBE}"/>
              </a:ext>
            </a:extLst>
          </p:cNvPr>
          <p:cNvSpPr txBox="1"/>
          <p:nvPr/>
        </p:nvSpPr>
        <p:spPr>
          <a:xfrm>
            <a:off x="8663939" y="425471"/>
            <a:ext cx="3456017" cy="87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>
            <a:extLst>
              <a:ext uri="{FF2B5EF4-FFF2-40B4-BE49-F238E27FC236}">
                <a16:creationId xmlns:a16="http://schemas.microsoft.com/office/drawing/2014/main" id="{E54A5004-AD09-407E-8A4D-60905C65E6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7" y="6108481"/>
            <a:ext cx="3893750" cy="6787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C54AAB-54ED-E23E-01A6-18DC3280349C}"/>
              </a:ext>
            </a:extLst>
          </p:cNvPr>
          <p:cNvSpPr txBox="1"/>
          <p:nvPr/>
        </p:nvSpPr>
        <p:spPr>
          <a:xfrm>
            <a:off x="1171852" y="1841134"/>
            <a:ext cx="10617693" cy="3765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marR="0" lvl="0" indent="-29845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The workflow follows the new online Program Action Form</a:t>
            </a:r>
          </a:p>
          <a:p>
            <a:pPr marL="914400" marR="0" lvl="1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0000"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sym typeface="Titillium Web"/>
                <a:hlinkClick r:id="rId4"/>
              </a:rPr>
              <a:t>https://case.edu/registrar/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sym typeface="Titillium Web"/>
            </a:endParaRPr>
          </a:p>
          <a:p>
            <a:pPr marL="914400" marR="0" lvl="1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0000"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Faculty and Staff - Curriculum and Program Management 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sym typeface="Titillium Web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Office of the Provost</a:t>
            </a:r>
          </a:p>
          <a:p>
            <a:pPr marL="914400" marR="0" lvl="1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0000"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sym typeface="Titillium Web"/>
                <a:hlinkClick r:id="rId5"/>
              </a:rPr>
              <a:t>https://case.edu/provost/faculty-academics/approvals-and-governance-academic-programs-and-processes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sym typeface="Titillium Web"/>
            </a:endParaRP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sym typeface="Titillium Web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School of Graduate Studies</a:t>
            </a:r>
          </a:p>
          <a:p>
            <a:pPr marL="914400" marR="0" lvl="1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sym typeface="Titillium Web"/>
                <a:hlinkClick r:id="rId6"/>
              </a:rPr>
              <a:t>https://case.edu/gradstudies/faculty/faculty-guidelines/new-program-development-guidelines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sym typeface="Titillium Web"/>
            </a:endParaRPr>
          </a:p>
        </p:txBody>
      </p:sp>
    </p:spTree>
    <p:extLst>
      <p:ext uri="{BB962C8B-B14F-4D97-AF65-F5344CB8AC3E}">
        <p14:creationId xmlns:p14="http://schemas.microsoft.com/office/powerpoint/2010/main" val="3734775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A13CD09D-DF48-EF06-8637-D37559BEB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D593DE79-94D6-5740-CE6A-CD14E5700B04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3A17E0D9-8B7B-C337-D276-D7863FDCB457}"/>
              </a:ext>
            </a:extLst>
          </p:cNvPr>
          <p:cNvSpPr/>
          <p:nvPr/>
        </p:nvSpPr>
        <p:spPr>
          <a:xfrm>
            <a:off x="490451" y="0"/>
            <a:ext cx="11701549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Committee- Approval Matrix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pic>
        <p:nvPicPr>
          <p:cNvPr id="2" name="Google Shape;78;p17">
            <a:extLst>
              <a:ext uri="{FF2B5EF4-FFF2-40B4-BE49-F238E27FC236}">
                <a16:creationId xmlns:a16="http://schemas.microsoft.com/office/drawing/2014/main" id="{9C34B434-1BE5-4EB1-8D38-0C259CE87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7666" y="1575461"/>
            <a:ext cx="10626571" cy="5127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219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8330F1EA-EFEC-E9B1-027B-AF6B88178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FB87CBD7-84AB-417E-D98E-201710BCB811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31404152-A8D5-730A-9D9A-57A28638DA96}"/>
              </a:ext>
            </a:extLst>
          </p:cNvPr>
          <p:cNvSpPr/>
          <p:nvPr/>
        </p:nvSpPr>
        <p:spPr>
          <a:xfrm>
            <a:off x="490451" y="0"/>
            <a:ext cx="11701549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Committee- Flow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Approval Process for New Programs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3C041F-FA23-87E5-9CDC-6B70B285AB71}"/>
              </a:ext>
            </a:extLst>
          </p:cNvPr>
          <p:cNvSpPr txBox="1"/>
          <p:nvPr/>
        </p:nvSpPr>
        <p:spPr>
          <a:xfrm>
            <a:off x="2743201" y="2187362"/>
            <a:ext cx="719978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Department Review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Library Resources Review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UTech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 - IT review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sym typeface="Titillium Web"/>
              </a:rPr>
              <a:t>Program Committee Review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Faculty Council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Dean’s Review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Faculty Senate - Graduate Studies Committee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Faculty Senate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President or Provost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Board of Trustees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sym typeface="Titillium Web"/>
              </a:rPr>
              <a:t>Ohio Department of Higher Education</a:t>
            </a:r>
          </a:p>
        </p:txBody>
      </p:sp>
    </p:spTree>
    <p:extLst>
      <p:ext uri="{BB962C8B-B14F-4D97-AF65-F5344CB8AC3E}">
        <p14:creationId xmlns:p14="http://schemas.microsoft.com/office/powerpoint/2010/main" val="2753097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B4D75D4F-6BC3-F8EA-A647-943D4306B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3061A573-9D7F-0F9D-437B-679BC86BCC09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8B00B632-A636-2618-2DE2-772BDA700849}"/>
              </a:ext>
            </a:extLst>
          </p:cNvPr>
          <p:cNvSpPr/>
          <p:nvPr/>
        </p:nvSpPr>
        <p:spPr>
          <a:xfrm>
            <a:off x="84447" y="0"/>
            <a:ext cx="12107553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Committee- Reviews in 2024-25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2D15108E-5616-1494-8B30-345938570D51}"/>
              </a:ext>
            </a:extLst>
          </p:cNvPr>
          <p:cNvSpPr txBox="1"/>
          <p:nvPr/>
        </p:nvSpPr>
        <p:spPr>
          <a:xfrm>
            <a:off x="8663939" y="425471"/>
            <a:ext cx="3456017" cy="87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>
            <a:extLst>
              <a:ext uri="{FF2B5EF4-FFF2-40B4-BE49-F238E27FC236}">
                <a16:creationId xmlns:a16="http://schemas.microsoft.com/office/drawing/2014/main" id="{7D6F9EA5-B9E9-01C5-6213-DB9CA92C09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7" y="6108481"/>
            <a:ext cx="3893750" cy="6787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39B3DBC-F47E-E3A7-0A0A-51E02D3E771A}"/>
              </a:ext>
            </a:extLst>
          </p:cNvPr>
          <p:cNvSpPr txBox="1"/>
          <p:nvPr/>
        </p:nvSpPr>
        <p:spPr>
          <a:xfrm>
            <a:off x="333654" y="2000932"/>
            <a:ext cx="6147046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MS in Regenerative Medicine and Entrepreneurship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MS in Molecular </a:t>
            </a:r>
            <a:r>
              <a:rPr lang="en-US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&amp; </a:t>
            </a: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Cellular Biology of Disease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PhD in Bioethics 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Clinical Ethics Graduate Certificate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MS in Clinical Research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Public Health Minor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PhD in Pharmacology</a:t>
            </a:r>
          </a:p>
          <a:p>
            <a:pPr marL="230188" marR="0" lvl="0" indent="-230188" algn="l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MS in Biotechnology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0E4A51-9638-C41C-90BA-AD03004F70A2}"/>
              </a:ext>
            </a:extLst>
          </p:cNvPr>
          <p:cNvSpPr txBox="1"/>
          <p:nvPr/>
        </p:nvSpPr>
        <p:spPr>
          <a:xfrm>
            <a:off x="6676007" y="2000932"/>
            <a:ext cx="5182339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0188" indent="-230188">
              <a:spcBef>
                <a:spcPts val="360"/>
              </a:spcBef>
              <a:spcAft>
                <a:spcPts val="200"/>
              </a:spcAft>
              <a:buSzPts val="2000"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Health Informatics Graduate Certificate</a:t>
            </a:r>
          </a:p>
          <a:p>
            <a:pPr marL="230188" marR="0" lvl="0" indent="-230188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MS in Aerospace Physiology</a:t>
            </a:r>
          </a:p>
          <a:p>
            <a:pPr marL="230188" marR="0" lvl="0" indent="-230188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Bioethics and Medical Humanities Minor</a:t>
            </a:r>
          </a:p>
          <a:p>
            <a:pPr marL="230188" marR="0" lvl="0" indent="-230188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Nutrition and Metabolism Minor</a:t>
            </a:r>
          </a:p>
          <a:p>
            <a:pPr marL="230188" marR="0" lvl="0" indent="-230188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Nutrition for Women and Children Minor</a:t>
            </a:r>
          </a:p>
          <a:p>
            <a:pPr marL="230188" marR="0" lvl="0" indent="-230188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Nutrition Minor</a:t>
            </a:r>
          </a:p>
          <a:p>
            <a:pPr marL="230188" marR="0" lvl="0" indent="-230188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Nutrition and Lifestyle Medicine Minor</a:t>
            </a:r>
          </a:p>
          <a:p>
            <a:pPr marL="230188" marR="0" lvl="0" indent="-230188" algn="l" defTabSz="3429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20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sym typeface="Titillium Web"/>
              </a:rPr>
              <a:t>Environmental Nutrition, Food Systems Sustainability and Health Minor</a:t>
            </a:r>
          </a:p>
        </p:txBody>
      </p:sp>
    </p:spTree>
    <p:extLst>
      <p:ext uri="{BB962C8B-B14F-4D97-AF65-F5344CB8AC3E}">
        <p14:creationId xmlns:p14="http://schemas.microsoft.com/office/powerpoint/2010/main" val="1490198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2FAD72CC-0E72-8BA1-0566-E0EB057FE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>
            <a:extLst>
              <a:ext uri="{FF2B5EF4-FFF2-40B4-BE49-F238E27FC236}">
                <a16:creationId xmlns:a16="http://schemas.microsoft.com/office/drawing/2014/main" id="{324CFF7F-D091-8190-43D6-685DECAF0A74}"/>
              </a:ext>
            </a:extLst>
          </p:cNvPr>
          <p:cNvSpPr/>
          <p:nvPr/>
        </p:nvSpPr>
        <p:spPr>
          <a:xfrm>
            <a:off x="4605280" y="3151814"/>
            <a:ext cx="2831248" cy="85621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dirty="0"/>
              <a:t>Questions?</a:t>
            </a: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FEAC60AF-B2B1-F4A7-9329-183F383A8475}"/>
              </a:ext>
            </a:extLst>
          </p:cNvPr>
          <p:cNvSpPr/>
          <p:nvPr/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F5496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1288C1B5-91F9-92C7-EF3A-1026A183E3DD}"/>
              </a:ext>
            </a:extLst>
          </p:cNvPr>
          <p:cNvSpPr/>
          <p:nvPr/>
        </p:nvSpPr>
        <p:spPr>
          <a:xfrm>
            <a:off x="490451" y="0"/>
            <a:ext cx="11701549" cy="1575461"/>
          </a:xfrm>
          <a:prstGeom prst="rect">
            <a:avLst/>
          </a:prstGeom>
          <a:gradFill>
            <a:gsLst>
              <a:gs pos="0">
                <a:srgbClr val="4472C4">
                  <a:alpha val="40784"/>
                </a:srgbClr>
              </a:gs>
              <a:gs pos="74000">
                <a:srgbClr val="8DA9DB">
                  <a:alpha val="0"/>
                </a:srgbClr>
              </a:gs>
              <a:gs pos="100000">
                <a:srgbClr val="8DA9DB">
                  <a:alpha val="0"/>
                </a:srgbClr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Titillium Web"/>
              </a:rPr>
              <a:t>Program Review Committee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FEA1C5CE-6C1D-0216-1E90-E864D3DAF893}"/>
              </a:ext>
            </a:extLst>
          </p:cNvPr>
          <p:cNvSpPr txBox="1"/>
          <p:nvPr/>
        </p:nvSpPr>
        <p:spPr>
          <a:xfrm>
            <a:off x="8663939" y="425471"/>
            <a:ext cx="3456017" cy="87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>
            <a:extLst>
              <a:ext uri="{FF2B5EF4-FFF2-40B4-BE49-F238E27FC236}">
                <a16:creationId xmlns:a16="http://schemas.microsoft.com/office/drawing/2014/main" id="{3854E197-1775-F668-FDA7-2A6B72DAC0E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7" y="6108481"/>
            <a:ext cx="3893750" cy="678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695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402</Words>
  <Application>Microsoft Office PowerPoint</Application>
  <PresentationFormat>Widescreen</PresentationFormat>
  <Paragraphs>73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Titillium Web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Brower</dc:creator>
  <cp:lastModifiedBy>Nicholas Ziats</cp:lastModifiedBy>
  <cp:revision>4</cp:revision>
  <cp:lastPrinted>2025-04-25T18:13:27Z</cp:lastPrinted>
  <dcterms:created xsi:type="dcterms:W3CDTF">2022-10-13T17:16:09Z</dcterms:created>
  <dcterms:modified xsi:type="dcterms:W3CDTF">2025-04-25T18:17:00Z</dcterms:modified>
</cp:coreProperties>
</file>