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2.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6.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charts/chart7.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5.xml" ContentType="application/vnd.openxmlformats-officedocument.presentationml.notesSlide+xml"/>
  <Override PartName="/ppt/charts/chart9.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6.xml" ContentType="application/vnd.openxmlformats-officedocument.presentationml.notesSlide+xml"/>
  <Override PartName="/ppt/charts/chart10.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5" r:id="rId1"/>
    <p:sldMasterId id="2147483773" r:id="rId2"/>
  </p:sldMasterIdLst>
  <p:notesMasterIdLst>
    <p:notesMasterId r:id="rId48"/>
  </p:notesMasterIdLst>
  <p:handoutMasterIdLst>
    <p:handoutMasterId r:id="rId49"/>
  </p:handoutMasterIdLst>
  <p:sldIdLst>
    <p:sldId id="1479" r:id="rId3"/>
    <p:sldId id="1471" r:id="rId4"/>
    <p:sldId id="1472" r:id="rId5"/>
    <p:sldId id="1458" r:id="rId6"/>
    <p:sldId id="1488" r:id="rId7"/>
    <p:sldId id="1495" r:id="rId8"/>
    <p:sldId id="1509" r:id="rId9"/>
    <p:sldId id="1534" r:id="rId10"/>
    <p:sldId id="1557" r:id="rId11"/>
    <p:sldId id="1511" r:id="rId12"/>
    <p:sldId id="1512" r:id="rId13"/>
    <p:sldId id="1513" r:id="rId14"/>
    <p:sldId id="1524" r:id="rId15"/>
    <p:sldId id="1514" r:id="rId16"/>
    <p:sldId id="1515" r:id="rId17"/>
    <p:sldId id="1516" r:id="rId18"/>
    <p:sldId id="1517" r:id="rId19"/>
    <p:sldId id="1527" r:id="rId20"/>
    <p:sldId id="1529" r:id="rId21"/>
    <p:sldId id="1519" r:id="rId22"/>
    <p:sldId id="1465" r:id="rId23"/>
    <p:sldId id="1533" r:id="rId24"/>
    <p:sldId id="1499" r:id="rId25"/>
    <p:sldId id="1500" r:id="rId26"/>
    <p:sldId id="1496" r:id="rId27"/>
    <p:sldId id="1554" r:id="rId28"/>
    <p:sldId id="1461" r:id="rId29"/>
    <p:sldId id="1558" r:id="rId30"/>
    <p:sldId id="1559" r:id="rId31"/>
    <p:sldId id="1560" r:id="rId32"/>
    <p:sldId id="1462" r:id="rId33"/>
    <p:sldId id="1506" r:id="rId34"/>
    <p:sldId id="1569" r:id="rId35"/>
    <p:sldId id="1464" r:id="rId36"/>
    <p:sldId id="1504" r:id="rId37"/>
    <p:sldId id="1548" r:id="rId38"/>
    <p:sldId id="1545" r:id="rId39"/>
    <p:sldId id="1546" r:id="rId40"/>
    <p:sldId id="1463" r:id="rId41"/>
    <p:sldId id="1562" r:id="rId42"/>
    <p:sldId id="1564" r:id="rId43"/>
    <p:sldId id="1566" r:id="rId44"/>
    <p:sldId id="1552" r:id="rId45"/>
    <p:sldId id="1551" r:id="rId46"/>
    <p:sldId id="1482" r:id="rId47"/>
  </p:sldIdLst>
  <p:sldSz cx="9144000" cy="6858000" type="screen4x3"/>
  <p:notesSz cx="7016750" cy="9302750"/>
  <p:defaultTex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2886">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son Barone" initials="J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1111"/>
    <a:srgbClr val="6A6A6A"/>
    <a:srgbClr val="1F497D"/>
    <a:srgbClr val="0A304E"/>
    <a:srgbClr val="232323"/>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04" autoAdjust="0"/>
    <p:restoredTop sz="73735" autoAdjust="0"/>
  </p:normalViewPr>
  <p:slideViewPr>
    <p:cSldViewPr snapToGrid="0" snapToObjects="1">
      <p:cViewPr varScale="1">
        <p:scale>
          <a:sx n="67" d="100"/>
          <a:sy n="67" d="100"/>
        </p:scale>
        <p:origin x="1590" y="66"/>
      </p:cViewPr>
      <p:guideLst>
        <p:guide orient="horz" pos="2160"/>
        <p:guide pos="2880"/>
        <p:guide pos="2886"/>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9990"/>
    </p:cViewPr>
  </p:sorterViewPr>
  <p:notesViewPr>
    <p:cSldViewPr snapToGrid="0" snapToObjects="1">
      <p:cViewPr varScale="1">
        <p:scale>
          <a:sx n="68" d="100"/>
          <a:sy n="68" d="100"/>
        </p:scale>
        <p:origin x="1914"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5.xml"/><Relationship Id="rId1" Type="http://schemas.microsoft.com/office/2011/relationships/chartStyle" Target="style5.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xml"/><Relationship Id="rId1" Type="http://schemas.microsoft.com/office/2011/relationships/chartStyle" Target="style1.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2.xml"/><Relationship Id="rId1" Type="http://schemas.microsoft.com/office/2011/relationships/chartStyle" Target="style2.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3.xml"/><Relationship Id="rId1" Type="http://schemas.microsoft.com/office/2011/relationships/chartStyle" Target="style3.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75"/>
      <c:rotY val="0"/>
      <c:rAngAx val="0"/>
      <c:perspective val="0"/>
    </c:view3D>
    <c:floor>
      <c:thickness val="0"/>
    </c:floor>
    <c:sideWall>
      <c:thickness val="0"/>
    </c:sideWall>
    <c:backWall>
      <c:thickness val="0"/>
    </c:backWall>
    <c:plotArea>
      <c:layout>
        <c:manualLayout>
          <c:layoutTarget val="inner"/>
          <c:xMode val="edge"/>
          <c:yMode val="edge"/>
          <c:x val="7.763027037287322E-2"/>
          <c:y val="0.11803099916579184"/>
          <c:w val="0.89150485787238176"/>
          <c:h val="0.77653483032972603"/>
        </c:manualLayout>
      </c:layout>
      <c:pie3DChart>
        <c:varyColors val="1"/>
        <c:ser>
          <c:idx val="0"/>
          <c:order val="0"/>
          <c:spPr>
            <a:solidFill>
              <a:srgbClr val="9999FF"/>
            </a:solidFill>
            <a:ln w="12700">
              <a:solidFill>
                <a:srgbClr val="000000"/>
              </a:solidFill>
              <a:prstDash val="solid"/>
            </a:ln>
          </c:spPr>
          <c:explosion val="25"/>
          <c:dPt>
            <c:idx val="0"/>
            <c:bubble3D val="0"/>
            <c:extLst>
              <c:ext xmlns:c16="http://schemas.microsoft.com/office/drawing/2014/chart" uri="{C3380CC4-5D6E-409C-BE32-E72D297353CC}">
                <c16:uniqueId val="{00000000-007E-49DC-B8B3-67FE2B665171}"/>
              </c:ext>
            </c:extLst>
          </c:dPt>
          <c:dPt>
            <c:idx val="1"/>
            <c:bubble3D val="0"/>
            <c:spPr>
              <a:solidFill>
                <a:srgbClr val="993366"/>
              </a:solidFill>
              <a:ln w="12700">
                <a:solidFill>
                  <a:srgbClr val="000000"/>
                </a:solidFill>
                <a:prstDash val="solid"/>
              </a:ln>
            </c:spPr>
            <c:extLst>
              <c:ext xmlns:c16="http://schemas.microsoft.com/office/drawing/2014/chart" uri="{C3380CC4-5D6E-409C-BE32-E72D297353CC}">
                <c16:uniqueId val="{00000002-007E-49DC-B8B3-67FE2B665171}"/>
              </c:ext>
            </c:extLst>
          </c:dPt>
          <c:dPt>
            <c:idx val="2"/>
            <c:bubble3D val="0"/>
            <c:spPr>
              <a:solidFill>
                <a:srgbClr val="FFFFCC"/>
              </a:solidFill>
              <a:ln w="12700">
                <a:solidFill>
                  <a:srgbClr val="000000"/>
                </a:solidFill>
                <a:prstDash val="solid"/>
              </a:ln>
            </c:spPr>
            <c:extLst>
              <c:ext xmlns:c16="http://schemas.microsoft.com/office/drawing/2014/chart" uri="{C3380CC4-5D6E-409C-BE32-E72D297353CC}">
                <c16:uniqueId val="{00000004-007E-49DC-B8B3-67FE2B665171}"/>
              </c:ext>
            </c:extLst>
          </c:dPt>
          <c:dPt>
            <c:idx val="3"/>
            <c:bubble3D val="0"/>
            <c:spPr>
              <a:solidFill>
                <a:srgbClr val="CCFFFF"/>
              </a:solidFill>
              <a:ln w="12700">
                <a:solidFill>
                  <a:srgbClr val="000000"/>
                </a:solidFill>
                <a:prstDash val="solid"/>
              </a:ln>
            </c:spPr>
            <c:extLst>
              <c:ext xmlns:c16="http://schemas.microsoft.com/office/drawing/2014/chart" uri="{C3380CC4-5D6E-409C-BE32-E72D297353CC}">
                <c16:uniqueId val="{00000006-007E-49DC-B8B3-67FE2B665171}"/>
              </c:ext>
            </c:extLst>
          </c:dPt>
          <c:dPt>
            <c:idx val="4"/>
            <c:bubble3D val="0"/>
            <c:spPr>
              <a:solidFill>
                <a:srgbClr val="660066"/>
              </a:solidFill>
              <a:ln w="12700">
                <a:solidFill>
                  <a:srgbClr val="000000"/>
                </a:solidFill>
                <a:prstDash val="solid"/>
              </a:ln>
            </c:spPr>
            <c:extLst>
              <c:ext xmlns:c16="http://schemas.microsoft.com/office/drawing/2014/chart" uri="{C3380CC4-5D6E-409C-BE32-E72D297353CC}">
                <c16:uniqueId val="{00000008-007E-49DC-B8B3-67FE2B665171}"/>
              </c:ext>
            </c:extLst>
          </c:dPt>
          <c:dLbls>
            <c:dLbl>
              <c:idx val="0"/>
              <c:layout>
                <c:manualLayout>
                  <c:x val="-0.17994601604324795"/>
                  <c:y val="-0.15085433128716069"/>
                </c:manualLayout>
              </c:layout>
              <c:tx>
                <c:rich>
                  <a:bodyPr/>
                  <a:lstStyle/>
                  <a:p>
                    <a:pPr>
                      <a:defRPr sz="1100" b="1" i="0" u="none" strike="noStrike" baseline="0">
                        <a:solidFill>
                          <a:schemeClr val="bg1"/>
                        </a:solidFill>
                        <a:latin typeface="Arial"/>
                        <a:ea typeface="Arial"/>
                        <a:cs typeface="Arial"/>
                      </a:defRPr>
                    </a:pPr>
                    <a:fld id="{CF76D8C8-55D2-447C-848C-7CB90CBD6422}" type="CATEGORYNAME">
                      <a:rPr lang="en-US"/>
                      <a:pPr>
                        <a:defRPr sz="1100" b="1" i="0" u="none" strike="noStrike" baseline="0">
                          <a:solidFill>
                            <a:schemeClr val="bg1"/>
                          </a:solidFill>
                          <a:latin typeface="Arial"/>
                          <a:ea typeface="Arial"/>
                          <a:cs typeface="Arial"/>
                        </a:defRPr>
                      </a:pPr>
                      <a:t>[CATEGORY NAME]</a:t>
                    </a:fld>
                    <a:r>
                      <a:rPr lang="en-US" baseline="0" dirty="0"/>
                      <a:t>
</a:t>
                    </a:r>
                    <a:r>
                      <a:rPr lang="en-US" baseline="0" dirty="0" smtClean="0"/>
                      <a:t>60.2%</a:t>
                    </a:r>
                  </a:p>
                </c:rich>
              </c:tx>
              <c:numFmt formatCode="0.0%" sourceLinked="0"/>
              <c:spPr/>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0-007E-49DC-B8B3-67FE2B665171}"/>
                </c:ext>
              </c:extLst>
            </c:dLbl>
            <c:dLbl>
              <c:idx val="1"/>
              <c:layout/>
              <c:tx>
                <c:rich>
                  <a:bodyPr/>
                  <a:lstStyle/>
                  <a:p>
                    <a:pPr>
                      <a:defRPr sz="1100" b="1" i="0" u="none" strike="noStrike" baseline="0">
                        <a:solidFill>
                          <a:sysClr val="windowText" lastClr="000000"/>
                        </a:solidFill>
                        <a:latin typeface="Arial"/>
                        <a:ea typeface="Arial"/>
                        <a:cs typeface="Arial"/>
                      </a:defRPr>
                    </a:pPr>
                    <a:fld id="{CF4B8E1E-EE17-4B68-AFA1-AE083C18DE7D}" type="CATEGORYNAME">
                      <a:rPr lang="en-US"/>
                      <a:pPr>
                        <a:defRPr sz="1100" b="1" i="0" u="none" strike="noStrike" baseline="0">
                          <a:solidFill>
                            <a:sysClr val="windowText" lastClr="000000"/>
                          </a:solidFill>
                          <a:latin typeface="Arial"/>
                          <a:ea typeface="Arial"/>
                          <a:cs typeface="Arial"/>
                        </a:defRPr>
                      </a:pPr>
                      <a:t>[CATEGORY NAME]</a:t>
                    </a:fld>
                    <a:r>
                      <a:rPr lang="en-US" baseline="0" dirty="0"/>
                      <a:t>
</a:t>
                    </a:r>
                    <a:r>
                      <a:rPr lang="en-US" baseline="0" dirty="0" smtClean="0"/>
                      <a:t>12.4%</a:t>
                    </a:r>
                  </a:p>
                </c:rich>
              </c:tx>
              <c:numFmt formatCode="0.0%" sourceLinked="0"/>
              <c:spPr/>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2-007E-49DC-B8B3-67FE2B665171}"/>
                </c:ext>
              </c:extLst>
            </c:dLbl>
            <c:dLbl>
              <c:idx val="2"/>
              <c:layout/>
              <c:tx>
                <c:rich>
                  <a:bodyPr/>
                  <a:lstStyle/>
                  <a:p>
                    <a:fld id="{83DCF5A2-5247-4C6C-A85E-EDC2383C93DE}" type="CATEGORYNAME">
                      <a:rPr lang="en-US"/>
                      <a:pPr/>
                      <a:t>[CATEGORY NAME]</a:t>
                    </a:fld>
                    <a:r>
                      <a:rPr lang="en-US" baseline="0"/>
                      <a:t>
</a:t>
                    </a:r>
                    <a:r>
                      <a:rPr lang="en-US" baseline="0" smtClean="0"/>
                      <a:t>17.6%</a:t>
                    </a:r>
                  </a:p>
                </c:rich>
              </c:tx>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4-007E-49DC-B8B3-67FE2B665171}"/>
                </c:ext>
              </c:extLst>
            </c:dLbl>
            <c:dLbl>
              <c:idx val="3"/>
              <c:layout/>
              <c:tx>
                <c:rich>
                  <a:bodyPr/>
                  <a:lstStyle/>
                  <a:p>
                    <a:fld id="{9142ACC4-8EB7-4D36-91F8-A20B903AAAE9}" type="CATEGORYNAME">
                      <a:rPr lang="en-US"/>
                      <a:pPr/>
                      <a:t>[CATEGORY NAME]</a:t>
                    </a:fld>
                    <a:r>
                      <a:rPr lang="en-US" baseline="0" dirty="0"/>
                      <a:t>
</a:t>
                    </a:r>
                    <a:r>
                      <a:rPr lang="en-US" baseline="0" dirty="0" smtClean="0"/>
                      <a:t>6%</a:t>
                    </a:r>
                  </a:p>
                </c:rich>
              </c:tx>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6-007E-49DC-B8B3-67FE2B665171}"/>
                </c:ext>
              </c:extLst>
            </c:dLbl>
            <c:dLbl>
              <c:idx val="4"/>
              <c:layout/>
              <c:tx>
                <c:rich>
                  <a:bodyPr/>
                  <a:lstStyle/>
                  <a:p>
                    <a:fld id="{0B15F582-49CF-4E7C-813E-D94C119816C4}" type="CATEGORYNAME">
                      <a:rPr lang="en-US"/>
                      <a:pPr/>
                      <a:t>[CATEGORY NAME]</a:t>
                    </a:fld>
                    <a:r>
                      <a:rPr lang="en-US" baseline="0" dirty="0"/>
                      <a:t>
</a:t>
                    </a:r>
                    <a:r>
                      <a:rPr lang="en-US" baseline="0" dirty="0" smtClean="0"/>
                      <a:t>3.7%</a:t>
                    </a:r>
                  </a:p>
                </c:rich>
              </c:tx>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8-007E-49DC-B8B3-67FE2B665171}"/>
                </c:ext>
              </c:extLst>
            </c:dLbl>
            <c:numFmt formatCode="0.0%" sourceLinked="0"/>
            <c:spPr>
              <a:noFill/>
              <a:ln w="25400">
                <a:noFill/>
              </a:ln>
            </c:spPr>
            <c:txPr>
              <a:bodyPr wrap="square" lIns="38100" tIns="19050" rIns="38100" bIns="19050" anchor="ctr">
                <a:spAutoFit/>
              </a:bodyPr>
              <a:lstStyle/>
              <a:p>
                <a:pPr>
                  <a:defRPr sz="1100" b="1" i="0" u="none" strike="noStrike" baseline="0">
                    <a:solidFill>
                      <a:srgbClr val="000000"/>
                    </a:solidFill>
                    <a:latin typeface="Arial"/>
                    <a:ea typeface="Arial"/>
                    <a:cs typeface="Arial"/>
                  </a:defRPr>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'graphs from percents '!$A$9:$A$13</c:f>
              <c:strCache>
                <c:ptCount val="5"/>
                <c:pt idx="0">
                  <c:v>Tuition and Fees</c:v>
                </c:pt>
                <c:pt idx="1">
                  <c:v>Endowments</c:v>
                </c:pt>
                <c:pt idx="2">
                  <c:v>Research and Training Grants</c:v>
                </c:pt>
                <c:pt idx="3">
                  <c:v>Overhead Recovery</c:v>
                </c:pt>
                <c:pt idx="4">
                  <c:v>Gift and Grants*</c:v>
                </c:pt>
              </c:strCache>
            </c:strRef>
          </c:cat>
          <c:val>
            <c:numRef>
              <c:f>'graphs from percents '!$B$9:$B$13</c:f>
              <c:numCache>
                <c:formatCode>_(* #,##0_);_(* \(#,##0\);_(* "-"??_);_(@_)</c:formatCode>
                <c:ptCount val="5"/>
                <c:pt idx="0" formatCode="_(&quot;$&quot;* #,##0_);_(&quot;$&quot;* \(#,##0\);_(&quot;$&quot;* &quot;-&quot;??_);_(@_)">
                  <c:v>20265</c:v>
                </c:pt>
                <c:pt idx="1">
                  <c:v>2948</c:v>
                </c:pt>
                <c:pt idx="2">
                  <c:v>3864</c:v>
                </c:pt>
                <c:pt idx="3">
                  <c:v>1280</c:v>
                </c:pt>
                <c:pt idx="4">
                  <c:v>779</c:v>
                </c:pt>
              </c:numCache>
            </c:numRef>
          </c:val>
          <c:extLst>
            <c:ext xmlns:c16="http://schemas.microsoft.com/office/drawing/2014/chart" uri="{C3380CC4-5D6E-409C-BE32-E72D297353CC}">
              <c16:uniqueId val="{00000009-007E-49DC-B8B3-67FE2B665171}"/>
            </c:ext>
          </c:extLst>
        </c:ser>
        <c:dLbls>
          <c:showLegendKey val="0"/>
          <c:showVal val="0"/>
          <c:showCatName val="0"/>
          <c:showSerName val="0"/>
          <c:showPercent val="0"/>
          <c:showBubbleSize val="0"/>
          <c:showLeaderLines val="1"/>
        </c:dLbls>
      </c:pie3DChart>
      <c:spPr>
        <a:noFill/>
        <a:ln w="25400">
          <a:noFill/>
        </a:ln>
      </c:spPr>
    </c:plotArea>
    <c:plotVisOnly val="1"/>
    <c:dispBlanksAs val="zero"/>
    <c:showDLblsOverMax val="0"/>
  </c:chart>
  <c:spPr>
    <a:solidFill>
      <a:srgbClr val="FFFFFF"/>
    </a:solidFill>
    <a:ln w="3175">
      <a:noFill/>
      <a:prstDash val="solid"/>
    </a:ln>
  </c:spPr>
  <c:txPr>
    <a:bodyPr/>
    <a:lstStyle/>
    <a:p>
      <a:pPr>
        <a:defRPr sz="825" b="0" i="0" u="none" strike="noStrike" baseline="0">
          <a:solidFill>
            <a:srgbClr val="000000"/>
          </a:solidFill>
          <a:latin typeface="Arial"/>
          <a:ea typeface="Arial"/>
          <a:cs typeface="Arial"/>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835894376102781E-2"/>
          <c:y val="0.12775354116461779"/>
          <c:w val="0.91842746334579339"/>
          <c:h val="0.64615658899516837"/>
        </c:manualLayout>
      </c:layout>
      <c:barChart>
        <c:barDir val="col"/>
        <c:grouping val="clustered"/>
        <c:varyColors val="0"/>
        <c:ser>
          <c:idx val="0"/>
          <c:order val="0"/>
          <c:tx>
            <c:strRef>
              <c:f>Sheet1!$B$1</c:f>
              <c:strCache>
                <c:ptCount val="1"/>
                <c:pt idx="0">
                  <c:v>MSN Advanced Practice Nursing Programs most recent official results for reported 1st Time Pass Rates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Adult Gerontology Acute Care</c:v>
                </c:pt>
                <c:pt idx="1">
                  <c:v>Adult Gerontology Primary Care</c:v>
                </c:pt>
                <c:pt idx="2">
                  <c:v>Family Nurse Practitioner</c:v>
                </c:pt>
                <c:pt idx="3">
                  <c:v>Pediatric Primary Care</c:v>
                </c:pt>
                <c:pt idx="4">
                  <c:v>Psychiatric Mental Health</c:v>
                </c:pt>
                <c:pt idx="5">
                  <c:v>Women's Health</c:v>
                </c:pt>
                <c:pt idx="6">
                  <c:v>Nurse Anesthesia</c:v>
                </c:pt>
                <c:pt idx="7">
                  <c:v>Nurse Midwifery</c:v>
                </c:pt>
              </c:strCache>
            </c:strRef>
          </c:cat>
          <c:val>
            <c:numRef>
              <c:f>Sheet1!$B$2:$B$9</c:f>
              <c:numCache>
                <c:formatCode>0%</c:formatCode>
                <c:ptCount val="8"/>
                <c:pt idx="0">
                  <c:v>1</c:v>
                </c:pt>
                <c:pt idx="1">
                  <c:v>1</c:v>
                </c:pt>
                <c:pt idx="2">
                  <c:v>0.94</c:v>
                </c:pt>
                <c:pt idx="3">
                  <c:v>0.9</c:v>
                </c:pt>
                <c:pt idx="4">
                  <c:v>1</c:v>
                </c:pt>
                <c:pt idx="5">
                  <c:v>1</c:v>
                </c:pt>
                <c:pt idx="6">
                  <c:v>0.93</c:v>
                </c:pt>
                <c:pt idx="7">
                  <c:v>1</c:v>
                </c:pt>
              </c:numCache>
            </c:numRef>
          </c:val>
          <c:extLst>
            <c:ext xmlns:c16="http://schemas.microsoft.com/office/drawing/2014/chart" uri="{C3380CC4-5D6E-409C-BE32-E72D297353CC}">
              <c16:uniqueId val="{00000000-BF9F-4B1C-B41B-5F397D449EB7}"/>
            </c:ext>
          </c:extLst>
        </c:ser>
        <c:dLbls>
          <c:showLegendKey val="0"/>
          <c:showVal val="0"/>
          <c:showCatName val="0"/>
          <c:showSerName val="0"/>
          <c:showPercent val="0"/>
          <c:showBubbleSize val="0"/>
        </c:dLbls>
        <c:gapWidth val="219"/>
        <c:overlap val="-27"/>
        <c:axId val="1832788703"/>
        <c:axId val="1832792863"/>
      </c:barChart>
      <c:catAx>
        <c:axId val="18327887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32792863"/>
        <c:crosses val="autoZero"/>
        <c:auto val="1"/>
        <c:lblAlgn val="ctr"/>
        <c:lblOffset val="100"/>
        <c:noMultiLvlLbl val="0"/>
      </c:catAx>
      <c:valAx>
        <c:axId val="1832792863"/>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32788703"/>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75"/>
      <c:rotY val="0"/>
      <c:rAngAx val="0"/>
      <c:perspective val="0"/>
    </c:view3D>
    <c:floor>
      <c:thickness val="0"/>
    </c:floor>
    <c:sideWall>
      <c:thickness val="0"/>
    </c:sideWall>
    <c:backWall>
      <c:thickness val="0"/>
    </c:backWall>
    <c:plotArea>
      <c:layout>
        <c:manualLayout>
          <c:layoutTarget val="inner"/>
          <c:xMode val="edge"/>
          <c:yMode val="edge"/>
          <c:x val="0.13128060304076822"/>
          <c:y val="0.12706432457941583"/>
          <c:w val="0.82382535400102208"/>
          <c:h val="0.67695436280755739"/>
        </c:manualLayout>
      </c:layout>
      <c:pie3DChart>
        <c:varyColors val="1"/>
        <c:ser>
          <c:idx val="0"/>
          <c:order val="0"/>
          <c:spPr>
            <a:solidFill>
              <a:srgbClr val="9999FF"/>
            </a:solidFill>
            <a:ln w="12700">
              <a:solidFill>
                <a:srgbClr val="000000"/>
              </a:solidFill>
              <a:prstDash val="solid"/>
            </a:ln>
          </c:spPr>
          <c:explosion val="25"/>
          <c:dPt>
            <c:idx val="0"/>
            <c:bubble3D val="0"/>
            <c:extLst>
              <c:ext xmlns:c16="http://schemas.microsoft.com/office/drawing/2014/chart" uri="{C3380CC4-5D6E-409C-BE32-E72D297353CC}">
                <c16:uniqueId val="{00000000-A85F-400A-BCA1-EA962D3240C2}"/>
              </c:ext>
            </c:extLst>
          </c:dPt>
          <c:dPt>
            <c:idx val="1"/>
            <c:bubble3D val="0"/>
            <c:spPr>
              <a:solidFill>
                <a:srgbClr val="993366"/>
              </a:solidFill>
              <a:ln w="12700">
                <a:solidFill>
                  <a:srgbClr val="000000"/>
                </a:solidFill>
                <a:prstDash val="solid"/>
              </a:ln>
            </c:spPr>
            <c:extLst>
              <c:ext xmlns:c16="http://schemas.microsoft.com/office/drawing/2014/chart" uri="{C3380CC4-5D6E-409C-BE32-E72D297353CC}">
                <c16:uniqueId val="{00000002-A85F-400A-BCA1-EA962D3240C2}"/>
              </c:ext>
            </c:extLst>
          </c:dPt>
          <c:dPt>
            <c:idx val="2"/>
            <c:bubble3D val="0"/>
            <c:spPr>
              <a:solidFill>
                <a:srgbClr val="FFFFCC"/>
              </a:solidFill>
              <a:ln w="12700">
                <a:solidFill>
                  <a:srgbClr val="000000"/>
                </a:solidFill>
                <a:prstDash val="solid"/>
              </a:ln>
            </c:spPr>
            <c:extLst>
              <c:ext xmlns:c16="http://schemas.microsoft.com/office/drawing/2014/chart" uri="{C3380CC4-5D6E-409C-BE32-E72D297353CC}">
                <c16:uniqueId val="{00000004-A85F-400A-BCA1-EA962D3240C2}"/>
              </c:ext>
            </c:extLst>
          </c:dPt>
          <c:dPt>
            <c:idx val="3"/>
            <c:bubble3D val="0"/>
            <c:spPr>
              <a:solidFill>
                <a:srgbClr val="CCFFFF"/>
              </a:solidFill>
              <a:ln w="12700">
                <a:solidFill>
                  <a:srgbClr val="000000"/>
                </a:solidFill>
                <a:prstDash val="solid"/>
              </a:ln>
            </c:spPr>
            <c:extLst>
              <c:ext xmlns:c16="http://schemas.microsoft.com/office/drawing/2014/chart" uri="{C3380CC4-5D6E-409C-BE32-E72D297353CC}">
                <c16:uniqueId val="{00000006-A85F-400A-BCA1-EA962D3240C2}"/>
              </c:ext>
            </c:extLst>
          </c:dPt>
          <c:dPt>
            <c:idx val="4"/>
            <c:bubble3D val="0"/>
            <c:spPr>
              <a:solidFill>
                <a:srgbClr val="660066"/>
              </a:solidFill>
              <a:ln w="12700">
                <a:solidFill>
                  <a:srgbClr val="000000"/>
                </a:solidFill>
                <a:prstDash val="solid"/>
              </a:ln>
            </c:spPr>
            <c:extLst>
              <c:ext xmlns:c16="http://schemas.microsoft.com/office/drawing/2014/chart" uri="{C3380CC4-5D6E-409C-BE32-E72D297353CC}">
                <c16:uniqueId val="{00000008-A85F-400A-BCA1-EA962D3240C2}"/>
              </c:ext>
            </c:extLst>
          </c:dPt>
          <c:dPt>
            <c:idx val="5"/>
            <c:bubble3D val="0"/>
            <c:spPr>
              <a:solidFill>
                <a:srgbClr val="FF8080"/>
              </a:solidFill>
              <a:ln w="12700">
                <a:solidFill>
                  <a:srgbClr val="000000"/>
                </a:solidFill>
                <a:prstDash val="solid"/>
              </a:ln>
            </c:spPr>
            <c:extLst>
              <c:ext xmlns:c16="http://schemas.microsoft.com/office/drawing/2014/chart" uri="{C3380CC4-5D6E-409C-BE32-E72D297353CC}">
                <c16:uniqueId val="{0000000A-A85F-400A-BCA1-EA962D3240C2}"/>
              </c:ext>
            </c:extLst>
          </c:dPt>
          <c:dLbls>
            <c:dLbl>
              <c:idx val="0"/>
              <c:layout/>
              <c:tx>
                <c:rich>
                  <a:bodyPr/>
                  <a:lstStyle/>
                  <a:p>
                    <a:pPr>
                      <a:defRPr sz="1000" b="1" i="0" u="none" strike="noStrike" baseline="0">
                        <a:solidFill>
                          <a:schemeClr val="bg1"/>
                        </a:solidFill>
                        <a:latin typeface="Arial"/>
                        <a:ea typeface="Arial"/>
                        <a:cs typeface="Arial"/>
                      </a:defRPr>
                    </a:pPr>
                    <a:fld id="{F0D52374-56E5-4C5F-993F-19634CA0060D}" type="CATEGORYNAME">
                      <a:rPr lang="en-US"/>
                      <a:pPr>
                        <a:defRPr sz="1000" b="1" i="0" u="none" strike="noStrike" baseline="0">
                          <a:solidFill>
                            <a:schemeClr val="bg1"/>
                          </a:solidFill>
                          <a:latin typeface="Arial"/>
                          <a:ea typeface="Arial"/>
                          <a:cs typeface="Arial"/>
                        </a:defRPr>
                      </a:pPr>
                      <a:t>[CATEGORY NAME]</a:t>
                    </a:fld>
                    <a:r>
                      <a:rPr lang="en-US" baseline="0" dirty="0"/>
                      <a:t>
</a:t>
                    </a:r>
                    <a:r>
                      <a:rPr lang="en-US" baseline="0" dirty="0" smtClean="0"/>
                      <a:t>25.7%</a:t>
                    </a:r>
                  </a:p>
                </c:rich>
              </c:tx>
              <c:numFmt formatCode="0.0%" sourceLinked="0"/>
              <c:spPr/>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0-A85F-400A-BCA1-EA962D3240C2}"/>
                </c:ext>
              </c:extLst>
            </c:dLbl>
            <c:dLbl>
              <c:idx val="1"/>
              <c:layout/>
              <c:tx>
                <c:rich>
                  <a:bodyPr/>
                  <a:lstStyle/>
                  <a:p>
                    <a:pPr>
                      <a:defRPr sz="1000" b="1" i="0" u="none" strike="noStrike" baseline="0">
                        <a:solidFill>
                          <a:schemeClr val="bg1"/>
                        </a:solidFill>
                        <a:latin typeface="Arial"/>
                        <a:ea typeface="Arial"/>
                        <a:cs typeface="Arial"/>
                      </a:defRPr>
                    </a:pPr>
                    <a:fld id="{665C15DC-88F2-4E22-B976-E2F37361E77E}" type="CATEGORYNAME">
                      <a:rPr lang="en-US"/>
                      <a:pPr>
                        <a:defRPr sz="1000" b="1" i="0" u="none" strike="noStrike" baseline="0">
                          <a:solidFill>
                            <a:schemeClr val="bg1"/>
                          </a:solidFill>
                          <a:latin typeface="Arial"/>
                          <a:ea typeface="Arial"/>
                          <a:cs typeface="Arial"/>
                        </a:defRPr>
                      </a:pPr>
                      <a:t>[CATEGORY NAME]</a:t>
                    </a:fld>
                    <a:r>
                      <a:rPr lang="en-US" baseline="0" dirty="0"/>
                      <a:t>
</a:t>
                    </a:r>
                    <a:r>
                      <a:rPr lang="en-US" baseline="0" dirty="0" smtClean="0"/>
                      <a:t>23%</a:t>
                    </a:r>
                  </a:p>
                </c:rich>
              </c:tx>
              <c:numFmt formatCode="0.0%" sourceLinked="0"/>
              <c:spPr/>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2-A85F-400A-BCA1-EA962D3240C2}"/>
                </c:ext>
              </c:extLst>
            </c:dLbl>
            <c:dLbl>
              <c:idx val="2"/>
              <c:layout/>
              <c:tx>
                <c:rich>
                  <a:bodyPr/>
                  <a:lstStyle/>
                  <a:p>
                    <a:fld id="{EDFBF4AF-E482-4563-AAA0-CD9FE0838BE4}" type="CATEGORYNAME">
                      <a:rPr lang="en-US"/>
                      <a:pPr/>
                      <a:t>[CATEGORY NAME]</a:t>
                    </a:fld>
                    <a:r>
                      <a:rPr lang="en-US" baseline="0"/>
                      <a:t>
</a:t>
                    </a:r>
                    <a:r>
                      <a:rPr lang="en-US" baseline="0" smtClean="0"/>
                      <a:t>11.4%</a:t>
                    </a:r>
                  </a:p>
                </c:rich>
              </c:tx>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4-A85F-400A-BCA1-EA962D3240C2}"/>
                </c:ext>
              </c:extLst>
            </c:dLbl>
            <c:dLbl>
              <c:idx val="3"/>
              <c:layout/>
              <c:tx>
                <c:rich>
                  <a:bodyPr/>
                  <a:lstStyle/>
                  <a:p>
                    <a:fld id="{65802DCA-F516-4C9B-80AD-02820539CE4C}" type="CATEGORYNAME">
                      <a:rPr lang="en-US"/>
                      <a:pPr/>
                      <a:t>[CATEGORY NAME]</a:t>
                    </a:fld>
                    <a:r>
                      <a:rPr lang="en-US" baseline="0"/>
                      <a:t>
</a:t>
                    </a:r>
                    <a:r>
                      <a:rPr lang="en-US" baseline="0" smtClean="0"/>
                      <a:t>13.7%</a:t>
                    </a:r>
                  </a:p>
                </c:rich>
              </c:tx>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6-A85F-400A-BCA1-EA962D3240C2}"/>
                </c:ext>
              </c:extLst>
            </c:dLbl>
            <c:dLbl>
              <c:idx val="4"/>
              <c:layout>
                <c:manualLayout>
                  <c:x val="-2.0159366938443137E-2"/>
                  <c:y val="-2.9759547355036188E-3"/>
                </c:manualLayout>
              </c:layout>
              <c:tx>
                <c:rich>
                  <a:bodyPr/>
                  <a:lstStyle/>
                  <a:p>
                    <a:pPr>
                      <a:defRPr sz="1000" b="1" i="0" u="none" strike="noStrike" baseline="0">
                        <a:solidFill>
                          <a:sysClr val="windowText" lastClr="000000"/>
                        </a:solidFill>
                        <a:latin typeface="Arial"/>
                        <a:ea typeface="Arial"/>
                        <a:cs typeface="Arial"/>
                      </a:defRPr>
                    </a:pPr>
                    <a:fld id="{4C7681D7-C0BB-4BFF-AA90-18CDC87D4E66}" type="CATEGORYNAME">
                      <a:rPr lang="en-US"/>
                      <a:pPr>
                        <a:defRPr sz="1000" b="1" i="0" u="none" strike="noStrike" baseline="0">
                          <a:solidFill>
                            <a:sysClr val="windowText" lastClr="000000"/>
                          </a:solidFill>
                          <a:latin typeface="Arial"/>
                          <a:ea typeface="Arial"/>
                          <a:cs typeface="Arial"/>
                        </a:defRPr>
                      </a:pPr>
                      <a:t>[CATEGORY NAME]</a:t>
                    </a:fld>
                    <a:r>
                      <a:rPr lang="en-US" baseline="0" dirty="0"/>
                      <a:t>
</a:t>
                    </a:r>
                    <a:r>
                      <a:rPr lang="en-US" baseline="0" dirty="0" smtClean="0"/>
                      <a:t>12.2%</a:t>
                    </a:r>
                  </a:p>
                </c:rich>
              </c:tx>
              <c:numFmt formatCode="0.0%" sourceLinked="0"/>
              <c:spPr>
                <a:solidFill>
                  <a:sysClr val="window" lastClr="FFFFFF"/>
                </a:solidFill>
              </c:spPr>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8-A85F-400A-BCA1-EA962D3240C2}"/>
                </c:ext>
              </c:extLst>
            </c:dLbl>
            <c:dLbl>
              <c:idx val="5"/>
              <c:layout>
                <c:manualLayout>
                  <c:x val="-7.7433626070377614E-3"/>
                  <c:y val="1.1900195823318742E-2"/>
                </c:manualLayout>
              </c:layout>
              <c:tx>
                <c:rich>
                  <a:bodyPr/>
                  <a:lstStyle/>
                  <a:p>
                    <a:r>
                      <a:rPr lang="en-US" dirty="0" smtClean="0"/>
                      <a:t> Other</a:t>
                    </a:r>
                    <a:r>
                      <a:rPr lang="en-US" baseline="0" dirty="0" smtClean="0"/>
                      <a:t> expenses (non-salary)</a:t>
                    </a:r>
                    <a:r>
                      <a:rPr lang="en-US" baseline="0" dirty="0"/>
                      <a:t>
</a:t>
                    </a:r>
                    <a:r>
                      <a:rPr lang="en-US" baseline="0" dirty="0" smtClean="0"/>
                      <a:t>14%</a:t>
                    </a:r>
                    <a:endParaRPr lang="en-US" dirty="0"/>
                  </a:p>
                </c:rich>
              </c:tx>
              <c:showLegendKey val="0"/>
              <c:showVal val="0"/>
              <c:showCatName val="1"/>
              <c:showSerName val="0"/>
              <c:showPercent val="1"/>
              <c:showBubbleSize val="0"/>
              <c:extLst>
                <c:ext xmlns:c15="http://schemas.microsoft.com/office/drawing/2012/chart" uri="{CE6537A1-D6FC-4f65-9D91-7224C49458BB}">
                  <c15:layout>
                    <c:manualLayout>
                      <c:w val="0.20392156862745095"/>
                      <c:h val="0.16369047619047619"/>
                    </c:manualLayout>
                  </c15:layout>
                </c:ext>
                <c:ext xmlns:c16="http://schemas.microsoft.com/office/drawing/2014/chart" uri="{C3380CC4-5D6E-409C-BE32-E72D297353CC}">
                  <c16:uniqueId val="{0000000A-A85F-400A-BCA1-EA962D3240C2}"/>
                </c:ext>
              </c:extLst>
            </c:dLbl>
            <c:numFmt formatCode="0.0%" sourceLinked="0"/>
            <c:spPr>
              <a:noFill/>
              <a:ln w="25400">
                <a:noFill/>
              </a:ln>
            </c:spPr>
            <c:txPr>
              <a:bodyPr wrap="square" lIns="38100" tIns="19050" rIns="38100" bIns="19050" anchor="ctr">
                <a:spAutoFit/>
              </a:bodyPr>
              <a:lstStyle/>
              <a:p>
                <a:pPr>
                  <a:defRPr sz="1000" b="1" i="0" u="none" strike="noStrike" baseline="0">
                    <a:solidFill>
                      <a:srgbClr val="000000"/>
                    </a:solidFill>
                    <a:latin typeface="Arial"/>
                    <a:ea typeface="Arial"/>
                    <a:cs typeface="Arial"/>
                  </a:defRPr>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'graphs from percents '!$A$27:$A$32</c:f>
              <c:strCache>
                <c:ptCount val="6"/>
                <c:pt idx="0">
                  <c:v>Faculty Salaries</c:v>
                </c:pt>
                <c:pt idx="1">
                  <c:v>University Support</c:v>
                </c:pt>
                <c:pt idx="2">
                  <c:v>Other Salaries</c:v>
                </c:pt>
                <c:pt idx="3">
                  <c:v>Student Aid and Salary</c:v>
                </c:pt>
                <c:pt idx="4">
                  <c:v>Fringe Benefits</c:v>
                </c:pt>
                <c:pt idx="5">
                  <c:v>Other Expense</c:v>
                </c:pt>
              </c:strCache>
            </c:strRef>
          </c:cat>
          <c:val>
            <c:numRef>
              <c:f>'graphs from percents '!$B$27:$B$32</c:f>
              <c:numCache>
                <c:formatCode>_(* #,##0_);_(* \(#,##0\);_(* "-"??_);_(@_)</c:formatCode>
                <c:ptCount val="6"/>
                <c:pt idx="0" formatCode="_(&quot;$&quot;* #,##0_);_(&quot;$&quot;* \(#,##0\);_(&quot;$&quot;* &quot;-&quot;??_);_(@_)">
                  <c:v>7895</c:v>
                </c:pt>
                <c:pt idx="1">
                  <c:v>6814</c:v>
                </c:pt>
                <c:pt idx="2">
                  <c:v>3255</c:v>
                </c:pt>
                <c:pt idx="3">
                  <c:v>4006</c:v>
                </c:pt>
                <c:pt idx="4">
                  <c:v>3362</c:v>
                </c:pt>
                <c:pt idx="5">
                  <c:v>3582</c:v>
                </c:pt>
              </c:numCache>
            </c:numRef>
          </c:val>
          <c:extLst>
            <c:ext xmlns:c16="http://schemas.microsoft.com/office/drawing/2014/chart" uri="{C3380CC4-5D6E-409C-BE32-E72D297353CC}">
              <c16:uniqueId val="{0000000B-A85F-400A-BCA1-EA962D3240C2}"/>
            </c:ext>
          </c:extLst>
        </c:ser>
        <c:dLbls>
          <c:showLegendKey val="0"/>
          <c:showVal val="0"/>
          <c:showCatName val="0"/>
          <c:showSerName val="0"/>
          <c:showPercent val="0"/>
          <c:showBubbleSize val="0"/>
          <c:showLeaderLines val="1"/>
        </c:dLbls>
      </c:pie3DChart>
      <c:spPr>
        <a:noFill/>
        <a:ln w="25400">
          <a:noFill/>
        </a:ln>
      </c:spPr>
    </c:plotArea>
    <c:plotVisOnly val="1"/>
    <c:dispBlanksAs val="zero"/>
    <c:showDLblsOverMax val="0"/>
  </c:chart>
  <c:spPr>
    <a:solidFill>
      <a:srgbClr val="FFFFFF"/>
    </a:solidFill>
    <a:ln w="3175">
      <a:noFill/>
      <a:prstDash val="solid"/>
    </a:ln>
  </c:spPr>
  <c:txPr>
    <a:bodyPr/>
    <a:lstStyle/>
    <a:p>
      <a:pPr>
        <a:defRPr sz="825" b="0" i="0" u="none" strike="noStrike" baseline="0">
          <a:solidFill>
            <a:srgbClr val="000000"/>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75"/>
      <c:rotY val="0"/>
      <c:rAngAx val="0"/>
      <c:perspective val="0"/>
    </c:view3D>
    <c:floor>
      <c:thickness val="0"/>
    </c:floor>
    <c:sideWall>
      <c:thickness val="0"/>
    </c:sideWall>
    <c:backWall>
      <c:thickness val="0"/>
    </c:backWall>
    <c:plotArea>
      <c:layout>
        <c:manualLayout>
          <c:layoutTarget val="inner"/>
          <c:xMode val="edge"/>
          <c:yMode val="edge"/>
          <c:x val="7.763027037287322E-2"/>
          <c:y val="0.11803099916579184"/>
          <c:w val="0.89150485787238176"/>
          <c:h val="0.77653483032972603"/>
        </c:manualLayout>
      </c:layout>
      <c:pie3DChart>
        <c:varyColors val="1"/>
        <c:ser>
          <c:idx val="0"/>
          <c:order val="0"/>
          <c:spPr>
            <a:solidFill>
              <a:srgbClr val="9999FF"/>
            </a:solidFill>
            <a:ln w="12700">
              <a:solidFill>
                <a:srgbClr val="000000"/>
              </a:solidFill>
              <a:prstDash val="solid"/>
            </a:ln>
          </c:spPr>
          <c:explosion val="25"/>
          <c:dPt>
            <c:idx val="0"/>
            <c:bubble3D val="0"/>
            <c:extLst>
              <c:ext xmlns:c16="http://schemas.microsoft.com/office/drawing/2014/chart" uri="{C3380CC4-5D6E-409C-BE32-E72D297353CC}">
                <c16:uniqueId val="{00000000-007E-49DC-B8B3-67FE2B665171}"/>
              </c:ext>
            </c:extLst>
          </c:dPt>
          <c:dPt>
            <c:idx val="1"/>
            <c:bubble3D val="0"/>
            <c:spPr>
              <a:solidFill>
                <a:srgbClr val="993366"/>
              </a:solidFill>
              <a:ln w="12700">
                <a:solidFill>
                  <a:srgbClr val="000000"/>
                </a:solidFill>
                <a:prstDash val="solid"/>
              </a:ln>
            </c:spPr>
            <c:extLst>
              <c:ext xmlns:c16="http://schemas.microsoft.com/office/drawing/2014/chart" uri="{C3380CC4-5D6E-409C-BE32-E72D297353CC}">
                <c16:uniqueId val="{00000002-007E-49DC-B8B3-67FE2B665171}"/>
              </c:ext>
            </c:extLst>
          </c:dPt>
          <c:dPt>
            <c:idx val="2"/>
            <c:bubble3D val="0"/>
            <c:spPr>
              <a:solidFill>
                <a:srgbClr val="FFFFCC"/>
              </a:solidFill>
              <a:ln w="12700">
                <a:solidFill>
                  <a:srgbClr val="000000"/>
                </a:solidFill>
                <a:prstDash val="solid"/>
              </a:ln>
            </c:spPr>
            <c:extLst>
              <c:ext xmlns:c16="http://schemas.microsoft.com/office/drawing/2014/chart" uri="{C3380CC4-5D6E-409C-BE32-E72D297353CC}">
                <c16:uniqueId val="{00000004-007E-49DC-B8B3-67FE2B665171}"/>
              </c:ext>
            </c:extLst>
          </c:dPt>
          <c:dPt>
            <c:idx val="3"/>
            <c:bubble3D val="0"/>
            <c:spPr>
              <a:solidFill>
                <a:srgbClr val="CCFFFF"/>
              </a:solidFill>
              <a:ln w="12700">
                <a:solidFill>
                  <a:srgbClr val="000000"/>
                </a:solidFill>
                <a:prstDash val="solid"/>
              </a:ln>
            </c:spPr>
            <c:extLst>
              <c:ext xmlns:c16="http://schemas.microsoft.com/office/drawing/2014/chart" uri="{C3380CC4-5D6E-409C-BE32-E72D297353CC}">
                <c16:uniqueId val="{00000006-007E-49DC-B8B3-67FE2B665171}"/>
              </c:ext>
            </c:extLst>
          </c:dPt>
          <c:dPt>
            <c:idx val="4"/>
            <c:bubble3D val="0"/>
            <c:spPr>
              <a:solidFill>
                <a:srgbClr val="660066"/>
              </a:solidFill>
              <a:ln w="12700">
                <a:solidFill>
                  <a:srgbClr val="000000"/>
                </a:solidFill>
                <a:prstDash val="solid"/>
              </a:ln>
            </c:spPr>
            <c:extLst>
              <c:ext xmlns:c16="http://schemas.microsoft.com/office/drawing/2014/chart" uri="{C3380CC4-5D6E-409C-BE32-E72D297353CC}">
                <c16:uniqueId val="{00000008-007E-49DC-B8B3-67FE2B665171}"/>
              </c:ext>
            </c:extLst>
          </c:dPt>
          <c:dLbls>
            <c:dLbl>
              <c:idx val="0"/>
              <c:layout>
                <c:manualLayout>
                  <c:x val="-0.17994601604324795"/>
                  <c:y val="-0.15085433128716069"/>
                </c:manualLayout>
              </c:layout>
              <c:tx>
                <c:rich>
                  <a:bodyPr/>
                  <a:lstStyle/>
                  <a:p>
                    <a:pPr>
                      <a:defRPr sz="1100" b="1" i="0" u="none" strike="noStrike" baseline="0">
                        <a:solidFill>
                          <a:schemeClr val="bg1"/>
                        </a:solidFill>
                        <a:latin typeface="Arial"/>
                        <a:ea typeface="Arial"/>
                        <a:cs typeface="Arial"/>
                      </a:defRPr>
                    </a:pPr>
                    <a:fld id="{CF76D8C8-55D2-447C-848C-7CB90CBD6422}" type="CATEGORYNAME">
                      <a:rPr lang="en-US"/>
                      <a:pPr>
                        <a:defRPr sz="1100" b="1" i="0" u="none" strike="noStrike" baseline="0">
                          <a:solidFill>
                            <a:schemeClr val="bg1"/>
                          </a:solidFill>
                          <a:latin typeface="Arial"/>
                          <a:ea typeface="Arial"/>
                          <a:cs typeface="Arial"/>
                        </a:defRPr>
                      </a:pPr>
                      <a:t>[CATEGORY NAME]</a:t>
                    </a:fld>
                    <a:r>
                      <a:rPr lang="en-US" baseline="0" dirty="0"/>
                      <a:t>
</a:t>
                    </a:r>
                    <a:r>
                      <a:rPr lang="en-US" baseline="0" dirty="0" smtClean="0"/>
                      <a:t>60.2%</a:t>
                    </a:r>
                  </a:p>
                </c:rich>
              </c:tx>
              <c:numFmt formatCode="0.0%" sourceLinked="0"/>
              <c:spPr/>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0-007E-49DC-B8B3-67FE2B665171}"/>
                </c:ext>
              </c:extLst>
            </c:dLbl>
            <c:dLbl>
              <c:idx val="1"/>
              <c:layout/>
              <c:tx>
                <c:rich>
                  <a:bodyPr/>
                  <a:lstStyle/>
                  <a:p>
                    <a:pPr>
                      <a:defRPr sz="1100" b="1" i="0" u="none" strike="noStrike" baseline="0">
                        <a:solidFill>
                          <a:sysClr val="windowText" lastClr="000000"/>
                        </a:solidFill>
                        <a:latin typeface="Arial"/>
                        <a:ea typeface="Arial"/>
                        <a:cs typeface="Arial"/>
                      </a:defRPr>
                    </a:pPr>
                    <a:fld id="{CF4B8E1E-EE17-4B68-AFA1-AE083C18DE7D}" type="CATEGORYNAME">
                      <a:rPr lang="en-US"/>
                      <a:pPr>
                        <a:defRPr sz="1100" b="1" i="0" u="none" strike="noStrike" baseline="0">
                          <a:solidFill>
                            <a:sysClr val="windowText" lastClr="000000"/>
                          </a:solidFill>
                          <a:latin typeface="Arial"/>
                          <a:ea typeface="Arial"/>
                          <a:cs typeface="Arial"/>
                        </a:defRPr>
                      </a:pPr>
                      <a:t>[CATEGORY NAME]</a:t>
                    </a:fld>
                    <a:r>
                      <a:rPr lang="en-US" baseline="0" dirty="0"/>
                      <a:t>
</a:t>
                    </a:r>
                    <a:r>
                      <a:rPr lang="en-US" baseline="0" dirty="0" smtClean="0"/>
                      <a:t>12.4%</a:t>
                    </a:r>
                  </a:p>
                </c:rich>
              </c:tx>
              <c:numFmt formatCode="0.0%" sourceLinked="0"/>
              <c:spPr/>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2-007E-49DC-B8B3-67FE2B665171}"/>
                </c:ext>
              </c:extLst>
            </c:dLbl>
            <c:dLbl>
              <c:idx val="2"/>
              <c:layout/>
              <c:tx>
                <c:rich>
                  <a:bodyPr/>
                  <a:lstStyle/>
                  <a:p>
                    <a:fld id="{83DCF5A2-5247-4C6C-A85E-EDC2383C93DE}" type="CATEGORYNAME">
                      <a:rPr lang="en-US"/>
                      <a:pPr/>
                      <a:t>[CATEGORY NAME]</a:t>
                    </a:fld>
                    <a:r>
                      <a:rPr lang="en-US" baseline="0"/>
                      <a:t>
</a:t>
                    </a:r>
                    <a:r>
                      <a:rPr lang="en-US" baseline="0" smtClean="0"/>
                      <a:t>17.6%</a:t>
                    </a:r>
                  </a:p>
                </c:rich>
              </c:tx>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4-007E-49DC-B8B3-67FE2B665171}"/>
                </c:ext>
              </c:extLst>
            </c:dLbl>
            <c:dLbl>
              <c:idx val="3"/>
              <c:layout/>
              <c:tx>
                <c:rich>
                  <a:bodyPr/>
                  <a:lstStyle/>
                  <a:p>
                    <a:fld id="{9142ACC4-8EB7-4D36-91F8-A20B903AAAE9}" type="CATEGORYNAME">
                      <a:rPr lang="en-US"/>
                      <a:pPr/>
                      <a:t>[CATEGORY NAME]</a:t>
                    </a:fld>
                    <a:r>
                      <a:rPr lang="en-US" baseline="0" dirty="0"/>
                      <a:t>
</a:t>
                    </a:r>
                    <a:r>
                      <a:rPr lang="en-US" baseline="0" dirty="0" smtClean="0"/>
                      <a:t>6%</a:t>
                    </a:r>
                  </a:p>
                </c:rich>
              </c:tx>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6-007E-49DC-B8B3-67FE2B665171}"/>
                </c:ext>
              </c:extLst>
            </c:dLbl>
            <c:dLbl>
              <c:idx val="4"/>
              <c:layout/>
              <c:tx>
                <c:rich>
                  <a:bodyPr/>
                  <a:lstStyle/>
                  <a:p>
                    <a:fld id="{0B15F582-49CF-4E7C-813E-D94C119816C4}" type="CATEGORYNAME">
                      <a:rPr lang="en-US"/>
                      <a:pPr/>
                      <a:t>[CATEGORY NAME]</a:t>
                    </a:fld>
                    <a:r>
                      <a:rPr lang="en-US" baseline="0" dirty="0"/>
                      <a:t>
</a:t>
                    </a:r>
                    <a:r>
                      <a:rPr lang="en-US" baseline="0" dirty="0" smtClean="0"/>
                      <a:t>3.7%</a:t>
                    </a:r>
                  </a:p>
                </c:rich>
              </c:tx>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8-007E-49DC-B8B3-67FE2B665171}"/>
                </c:ext>
              </c:extLst>
            </c:dLbl>
            <c:numFmt formatCode="0.0%" sourceLinked="0"/>
            <c:spPr>
              <a:noFill/>
              <a:ln w="25400">
                <a:noFill/>
              </a:ln>
            </c:spPr>
            <c:txPr>
              <a:bodyPr wrap="square" lIns="38100" tIns="19050" rIns="38100" bIns="19050" anchor="ctr">
                <a:spAutoFit/>
              </a:bodyPr>
              <a:lstStyle/>
              <a:p>
                <a:pPr>
                  <a:defRPr sz="1100" b="1" i="0" u="none" strike="noStrike" baseline="0">
                    <a:solidFill>
                      <a:srgbClr val="000000"/>
                    </a:solidFill>
                    <a:latin typeface="Arial"/>
                    <a:ea typeface="Arial"/>
                    <a:cs typeface="Arial"/>
                  </a:defRPr>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'graphs from percents '!$A$9:$A$13</c:f>
              <c:strCache>
                <c:ptCount val="5"/>
                <c:pt idx="0">
                  <c:v>Tuition and Fees</c:v>
                </c:pt>
                <c:pt idx="1">
                  <c:v>Endowments</c:v>
                </c:pt>
                <c:pt idx="2">
                  <c:v>Research and Training Grants</c:v>
                </c:pt>
                <c:pt idx="3">
                  <c:v>Overhead Recovery</c:v>
                </c:pt>
                <c:pt idx="4">
                  <c:v>Gift and Grants*</c:v>
                </c:pt>
              </c:strCache>
            </c:strRef>
          </c:cat>
          <c:val>
            <c:numRef>
              <c:f>'graphs from percents '!$B$9:$B$13</c:f>
              <c:numCache>
                <c:formatCode>_(* #,##0_);_(* \(#,##0\);_(* "-"??_);_(@_)</c:formatCode>
                <c:ptCount val="5"/>
                <c:pt idx="0" formatCode="_(&quot;$&quot;* #,##0_);_(&quot;$&quot;* \(#,##0\);_(&quot;$&quot;* &quot;-&quot;??_);_(@_)">
                  <c:v>20265</c:v>
                </c:pt>
                <c:pt idx="1">
                  <c:v>2948</c:v>
                </c:pt>
                <c:pt idx="2">
                  <c:v>3864</c:v>
                </c:pt>
                <c:pt idx="3">
                  <c:v>1280</c:v>
                </c:pt>
                <c:pt idx="4">
                  <c:v>779</c:v>
                </c:pt>
              </c:numCache>
            </c:numRef>
          </c:val>
          <c:extLst>
            <c:ext xmlns:c16="http://schemas.microsoft.com/office/drawing/2014/chart" uri="{C3380CC4-5D6E-409C-BE32-E72D297353CC}">
              <c16:uniqueId val="{00000009-007E-49DC-B8B3-67FE2B665171}"/>
            </c:ext>
          </c:extLst>
        </c:ser>
        <c:dLbls>
          <c:showLegendKey val="0"/>
          <c:showVal val="0"/>
          <c:showCatName val="0"/>
          <c:showSerName val="0"/>
          <c:showPercent val="0"/>
          <c:showBubbleSize val="0"/>
          <c:showLeaderLines val="1"/>
        </c:dLbls>
      </c:pie3DChart>
      <c:spPr>
        <a:noFill/>
        <a:ln w="25400">
          <a:noFill/>
        </a:ln>
      </c:spPr>
    </c:plotArea>
    <c:plotVisOnly val="1"/>
    <c:dispBlanksAs val="zero"/>
    <c:showDLblsOverMax val="0"/>
  </c:chart>
  <c:spPr>
    <a:solidFill>
      <a:srgbClr val="FFFFFF"/>
    </a:solidFill>
    <a:ln w="3175">
      <a:noFill/>
      <a:prstDash val="solid"/>
    </a:ln>
  </c:spPr>
  <c:txPr>
    <a:bodyPr/>
    <a:lstStyle/>
    <a:p>
      <a:pPr>
        <a:defRPr sz="825" b="0" i="0" u="none" strike="noStrike" baseline="0">
          <a:solidFill>
            <a:srgbClr val="000000"/>
          </a:solidFill>
          <a:latin typeface="Arial"/>
          <a:ea typeface="Arial"/>
          <a:cs typeface="Aria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75"/>
      <c:rotY val="0"/>
      <c:rAngAx val="0"/>
      <c:perspective val="0"/>
    </c:view3D>
    <c:floor>
      <c:thickness val="0"/>
    </c:floor>
    <c:sideWall>
      <c:thickness val="0"/>
    </c:sideWall>
    <c:backWall>
      <c:thickness val="0"/>
    </c:backWall>
    <c:plotArea>
      <c:layout>
        <c:manualLayout>
          <c:layoutTarget val="inner"/>
          <c:xMode val="edge"/>
          <c:yMode val="edge"/>
          <c:x val="0.13128060304076822"/>
          <c:y val="0.12706432457941583"/>
          <c:w val="0.82382535400102208"/>
          <c:h val="0.67695436280755739"/>
        </c:manualLayout>
      </c:layout>
      <c:pie3DChart>
        <c:varyColors val="1"/>
        <c:ser>
          <c:idx val="0"/>
          <c:order val="0"/>
          <c:spPr>
            <a:solidFill>
              <a:srgbClr val="9999FF"/>
            </a:solidFill>
            <a:ln w="12700">
              <a:solidFill>
                <a:srgbClr val="000000"/>
              </a:solidFill>
              <a:prstDash val="solid"/>
            </a:ln>
          </c:spPr>
          <c:explosion val="25"/>
          <c:dPt>
            <c:idx val="0"/>
            <c:bubble3D val="0"/>
            <c:extLst>
              <c:ext xmlns:c16="http://schemas.microsoft.com/office/drawing/2014/chart" uri="{C3380CC4-5D6E-409C-BE32-E72D297353CC}">
                <c16:uniqueId val="{00000000-A85F-400A-BCA1-EA962D3240C2}"/>
              </c:ext>
            </c:extLst>
          </c:dPt>
          <c:dPt>
            <c:idx val="1"/>
            <c:bubble3D val="0"/>
            <c:spPr>
              <a:solidFill>
                <a:srgbClr val="993366"/>
              </a:solidFill>
              <a:ln w="12700">
                <a:solidFill>
                  <a:srgbClr val="000000"/>
                </a:solidFill>
                <a:prstDash val="solid"/>
              </a:ln>
            </c:spPr>
            <c:extLst>
              <c:ext xmlns:c16="http://schemas.microsoft.com/office/drawing/2014/chart" uri="{C3380CC4-5D6E-409C-BE32-E72D297353CC}">
                <c16:uniqueId val="{00000002-A85F-400A-BCA1-EA962D3240C2}"/>
              </c:ext>
            </c:extLst>
          </c:dPt>
          <c:dPt>
            <c:idx val="2"/>
            <c:bubble3D val="0"/>
            <c:spPr>
              <a:solidFill>
                <a:srgbClr val="FFFFCC"/>
              </a:solidFill>
              <a:ln w="12700">
                <a:solidFill>
                  <a:srgbClr val="000000"/>
                </a:solidFill>
                <a:prstDash val="solid"/>
              </a:ln>
            </c:spPr>
            <c:extLst>
              <c:ext xmlns:c16="http://schemas.microsoft.com/office/drawing/2014/chart" uri="{C3380CC4-5D6E-409C-BE32-E72D297353CC}">
                <c16:uniqueId val="{00000004-A85F-400A-BCA1-EA962D3240C2}"/>
              </c:ext>
            </c:extLst>
          </c:dPt>
          <c:dPt>
            <c:idx val="3"/>
            <c:bubble3D val="0"/>
            <c:spPr>
              <a:solidFill>
                <a:srgbClr val="CCFFFF"/>
              </a:solidFill>
              <a:ln w="12700">
                <a:solidFill>
                  <a:srgbClr val="000000"/>
                </a:solidFill>
                <a:prstDash val="solid"/>
              </a:ln>
            </c:spPr>
            <c:extLst>
              <c:ext xmlns:c16="http://schemas.microsoft.com/office/drawing/2014/chart" uri="{C3380CC4-5D6E-409C-BE32-E72D297353CC}">
                <c16:uniqueId val="{00000006-A85F-400A-BCA1-EA962D3240C2}"/>
              </c:ext>
            </c:extLst>
          </c:dPt>
          <c:dPt>
            <c:idx val="4"/>
            <c:bubble3D val="0"/>
            <c:spPr>
              <a:solidFill>
                <a:srgbClr val="660066"/>
              </a:solidFill>
              <a:ln w="12700">
                <a:solidFill>
                  <a:srgbClr val="000000"/>
                </a:solidFill>
                <a:prstDash val="solid"/>
              </a:ln>
            </c:spPr>
            <c:extLst>
              <c:ext xmlns:c16="http://schemas.microsoft.com/office/drawing/2014/chart" uri="{C3380CC4-5D6E-409C-BE32-E72D297353CC}">
                <c16:uniqueId val="{00000008-A85F-400A-BCA1-EA962D3240C2}"/>
              </c:ext>
            </c:extLst>
          </c:dPt>
          <c:dPt>
            <c:idx val="5"/>
            <c:bubble3D val="0"/>
            <c:spPr>
              <a:solidFill>
                <a:srgbClr val="FF8080"/>
              </a:solidFill>
              <a:ln w="12700">
                <a:solidFill>
                  <a:srgbClr val="000000"/>
                </a:solidFill>
                <a:prstDash val="solid"/>
              </a:ln>
            </c:spPr>
            <c:extLst>
              <c:ext xmlns:c16="http://schemas.microsoft.com/office/drawing/2014/chart" uri="{C3380CC4-5D6E-409C-BE32-E72D297353CC}">
                <c16:uniqueId val="{0000000A-A85F-400A-BCA1-EA962D3240C2}"/>
              </c:ext>
            </c:extLst>
          </c:dPt>
          <c:dLbls>
            <c:dLbl>
              <c:idx val="0"/>
              <c:layout/>
              <c:tx>
                <c:rich>
                  <a:bodyPr/>
                  <a:lstStyle/>
                  <a:p>
                    <a:pPr>
                      <a:defRPr sz="1000" b="1" i="0" u="none" strike="noStrike" baseline="0">
                        <a:solidFill>
                          <a:schemeClr val="bg1"/>
                        </a:solidFill>
                        <a:latin typeface="Arial"/>
                        <a:ea typeface="Arial"/>
                        <a:cs typeface="Arial"/>
                      </a:defRPr>
                    </a:pPr>
                    <a:fld id="{F0D52374-56E5-4C5F-993F-19634CA0060D}" type="CATEGORYNAME">
                      <a:rPr lang="en-US"/>
                      <a:pPr>
                        <a:defRPr sz="1000" b="1" i="0" u="none" strike="noStrike" baseline="0">
                          <a:solidFill>
                            <a:schemeClr val="bg1"/>
                          </a:solidFill>
                          <a:latin typeface="Arial"/>
                          <a:ea typeface="Arial"/>
                          <a:cs typeface="Arial"/>
                        </a:defRPr>
                      </a:pPr>
                      <a:t>[CATEGORY NAME]</a:t>
                    </a:fld>
                    <a:r>
                      <a:rPr lang="en-US" baseline="0" dirty="0"/>
                      <a:t>
</a:t>
                    </a:r>
                    <a:r>
                      <a:rPr lang="en-US" baseline="0" dirty="0" smtClean="0"/>
                      <a:t>25.7%</a:t>
                    </a:r>
                  </a:p>
                </c:rich>
              </c:tx>
              <c:numFmt formatCode="0.0%" sourceLinked="0"/>
              <c:spPr/>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0-A85F-400A-BCA1-EA962D3240C2}"/>
                </c:ext>
              </c:extLst>
            </c:dLbl>
            <c:dLbl>
              <c:idx val="1"/>
              <c:layout/>
              <c:tx>
                <c:rich>
                  <a:bodyPr/>
                  <a:lstStyle/>
                  <a:p>
                    <a:pPr>
                      <a:defRPr sz="1000" b="1" i="0" u="none" strike="noStrike" baseline="0">
                        <a:solidFill>
                          <a:schemeClr val="bg1"/>
                        </a:solidFill>
                        <a:latin typeface="Arial"/>
                        <a:ea typeface="Arial"/>
                        <a:cs typeface="Arial"/>
                      </a:defRPr>
                    </a:pPr>
                    <a:fld id="{665C15DC-88F2-4E22-B976-E2F37361E77E}" type="CATEGORYNAME">
                      <a:rPr lang="en-US"/>
                      <a:pPr>
                        <a:defRPr sz="1000" b="1" i="0" u="none" strike="noStrike" baseline="0">
                          <a:solidFill>
                            <a:schemeClr val="bg1"/>
                          </a:solidFill>
                          <a:latin typeface="Arial"/>
                          <a:ea typeface="Arial"/>
                          <a:cs typeface="Arial"/>
                        </a:defRPr>
                      </a:pPr>
                      <a:t>[CATEGORY NAME]</a:t>
                    </a:fld>
                    <a:r>
                      <a:rPr lang="en-US" baseline="0" dirty="0"/>
                      <a:t>
</a:t>
                    </a:r>
                    <a:r>
                      <a:rPr lang="en-US" baseline="0" dirty="0" smtClean="0"/>
                      <a:t>23%</a:t>
                    </a:r>
                  </a:p>
                </c:rich>
              </c:tx>
              <c:numFmt formatCode="0.0%" sourceLinked="0"/>
              <c:spPr/>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2-A85F-400A-BCA1-EA962D3240C2}"/>
                </c:ext>
              </c:extLst>
            </c:dLbl>
            <c:dLbl>
              <c:idx val="2"/>
              <c:layout/>
              <c:tx>
                <c:rich>
                  <a:bodyPr/>
                  <a:lstStyle/>
                  <a:p>
                    <a:fld id="{EDFBF4AF-E482-4563-AAA0-CD9FE0838BE4}" type="CATEGORYNAME">
                      <a:rPr lang="en-US"/>
                      <a:pPr/>
                      <a:t>[CATEGORY NAME]</a:t>
                    </a:fld>
                    <a:r>
                      <a:rPr lang="en-US" baseline="0"/>
                      <a:t>
</a:t>
                    </a:r>
                    <a:r>
                      <a:rPr lang="en-US" baseline="0" smtClean="0"/>
                      <a:t>11.4%</a:t>
                    </a:r>
                  </a:p>
                </c:rich>
              </c:tx>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4-A85F-400A-BCA1-EA962D3240C2}"/>
                </c:ext>
              </c:extLst>
            </c:dLbl>
            <c:dLbl>
              <c:idx val="3"/>
              <c:layout/>
              <c:tx>
                <c:rich>
                  <a:bodyPr/>
                  <a:lstStyle/>
                  <a:p>
                    <a:fld id="{65802DCA-F516-4C9B-80AD-02820539CE4C}" type="CATEGORYNAME">
                      <a:rPr lang="en-US"/>
                      <a:pPr/>
                      <a:t>[CATEGORY NAME]</a:t>
                    </a:fld>
                    <a:r>
                      <a:rPr lang="en-US" baseline="0"/>
                      <a:t>
</a:t>
                    </a:r>
                    <a:r>
                      <a:rPr lang="en-US" baseline="0" smtClean="0"/>
                      <a:t>13.7%</a:t>
                    </a:r>
                  </a:p>
                </c:rich>
              </c:tx>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6-A85F-400A-BCA1-EA962D3240C2}"/>
                </c:ext>
              </c:extLst>
            </c:dLbl>
            <c:dLbl>
              <c:idx val="4"/>
              <c:layout>
                <c:manualLayout>
                  <c:x val="-2.0159366938443137E-2"/>
                  <c:y val="-2.9759547355036188E-3"/>
                </c:manualLayout>
              </c:layout>
              <c:tx>
                <c:rich>
                  <a:bodyPr/>
                  <a:lstStyle/>
                  <a:p>
                    <a:pPr>
                      <a:defRPr sz="1000" b="1" i="0" u="none" strike="noStrike" baseline="0">
                        <a:solidFill>
                          <a:sysClr val="windowText" lastClr="000000"/>
                        </a:solidFill>
                        <a:latin typeface="Arial"/>
                        <a:ea typeface="Arial"/>
                        <a:cs typeface="Arial"/>
                      </a:defRPr>
                    </a:pPr>
                    <a:fld id="{4C7681D7-C0BB-4BFF-AA90-18CDC87D4E66}" type="CATEGORYNAME">
                      <a:rPr lang="en-US"/>
                      <a:pPr>
                        <a:defRPr sz="1000" b="1" i="0" u="none" strike="noStrike" baseline="0">
                          <a:solidFill>
                            <a:sysClr val="windowText" lastClr="000000"/>
                          </a:solidFill>
                          <a:latin typeface="Arial"/>
                          <a:ea typeface="Arial"/>
                          <a:cs typeface="Arial"/>
                        </a:defRPr>
                      </a:pPr>
                      <a:t>[CATEGORY NAME]</a:t>
                    </a:fld>
                    <a:r>
                      <a:rPr lang="en-US" baseline="0" dirty="0"/>
                      <a:t>
</a:t>
                    </a:r>
                    <a:r>
                      <a:rPr lang="en-US" baseline="0" dirty="0" smtClean="0"/>
                      <a:t>12.2%</a:t>
                    </a:r>
                  </a:p>
                </c:rich>
              </c:tx>
              <c:numFmt formatCode="0.0%" sourceLinked="0"/>
              <c:spPr>
                <a:solidFill>
                  <a:sysClr val="window" lastClr="FFFFFF"/>
                </a:solidFill>
              </c:spPr>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8-A85F-400A-BCA1-EA962D3240C2}"/>
                </c:ext>
              </c:extLst>
            </c:dLbl>
            <c:dLbl>
              <c:idx val="5"/>
              <c:layout>
                <c:manualLayout>
                  <c:x val="1.2905604345062936E-2"/>
                  <c:y val="3.7287013718126864E-2"/>
                </c:manualLayout>
              </c:layout>
              <c:tx>
                <c:rich>
                  <a:bodyPr/>
                  <a:lstStyle/>
                  <a:p>
                    <a:r>
                      <a:rPr lang="en-US" dirty="0" smtClean="0"/>
                      <a:t> Other</a:t>
                    </a:r>
                    <a:r>
                      <a:rPr lang="en-US" baseline="0" dirty="0" smtClean="0"/>
                      <a:t> expenses (non-salary)</a:t>
                    </a:r>
                    <a:r>
                      <a:rPr lang="en-US" baseline="0" dirty="0"/>
                      <a:t>
</a:t>
                    </a:r>
                    <a:r>
                      <a:rPr lang="en-US" baseline="0" dirty="0" smtClean="0"/>
                      <a:t>14%</a:t>
                    </a:r>
                    <a:endParaRPr lang="en-US" dirty="0"/>
                  </a:p>
                </c:rich>
              </c:tx>
              <c:showLegendKey val="0"/>
              <c:showVal val="0"/>
              <c:showCatName val="1"/>
              <c:showSerName val="0"/>
              <c:showPercent val="1"/>
              <c:showBubbleSize val="0"/>
              <c:extLst>
                <c:ext xmlns:c15="http://schemas.microsoft.com/office/drawing/2012/chart" uri="{CE6537A1-D6FC-4f65-9D91-7224C49458BB}">
                  <c15:layout>
                    <c:manualLayout>
                      <c:w val="0.20392156862745095"/>
                      <c:h val="0.16369047619047619"/>
                    </c:manualLayout>
                  </c15:layout>
                </c:ext>
                <c:ext xmlns:c16="http://schemas.microsoft.com/office/drawing/2014/chart" uri="{C3380CC4-5D6E-409C-BE32-E72D297353CC}">
                  <c16:uniqueId val="{0000000A-A85F-400A-BCA1-EA962D3240C2}"/>
                </c:ext>
              </c:extLst>
            </c:dLbl>
            <c:numFmt formatCode="0.0%" sourceLinked="0"/>
            <c:spPr>
              <a:noFill/>
              <a:ln w="25400">
                <a:noFill/>
              </a:ln>
            </c:spPr>
            <c:txPr>
              <a:bodyPr wrap="square" lIns="38100" tIns="19050" rIns="38100" bIns="19050" anchor="ctr">
                <a:spAutoFit/>
              </a:bodyPr>
              <a:lstStyle/>
              <a:p>
                <a:pPr>
                  <a:defRPr sz="1000" b="1" i="0" u="none" strike="noStrike" baseline="0">
                    <a:solidFill>
                      <a:srgbClr val="000000"/>
                    </a:solidFill>
                    <a:latin typeface="Arial"/>
                    <a:ea typeface="Arial"/>
                    <a:cs typeface="Arial"/>
                  </a:defRPr>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'graphs from percents '!$A$27:$A$32</c:f>
              <c:strCache>
                <c:ptCount val="6"/>
                <c:pt idx="0">
                  <c:v>Faculty Salaries</c:v>
                </c:pt>
                <c:pt idx="1">
                  <c:v>University Support</c:v>
                </c:pt>
                <c:pt idx="2">
                  <c:v>Other Salaries</c:v>
                </c:pt>
                <c:pt idx="3">
                  <c:v>Student Aid and Salary</c:v>
                </c:pt>
                <c:pt idx="4">
                  <c:v>Fringe Benefits</c:v>
                </c:pt>
                <c:pt idx="5">
                  <c:v>Other Expense</c:v>
                </c:pt>
              </c:strCache>
            </c:strRef>
          </c:cat>
          <c:val>
            <c:numRef>
              <c:f>'graphs from percents '!$B$27:$B$32</c:f>
              <c:numCache>
                <c:formatCode>_(* #,##0_);_(* \(#,##0\);_(* "-"??_);_(@_)</c:formatCode>
                <c:ptCount val="6"/>
                <c:pt idx="0" formatCode="_(&quot;$&quot;* #,##0_);_(&quot;$&quot;* \(#,##0\);_(&quot;$&quot;* &quot;-&quot;??_);_(@_)">
                  <c:v>7895</c:v>
                </c:pt>
                <c:pt idx="1">
                  <c:v>6814</c:v>
                </c:pt>
                <c:pt idx="2">
                  <c:v>3255</c:v>
                </c:pt>
                <c:pt idx="3">
                  <c:v>4006</c:v>
                </c:pt>
                <c:pt idx="4">
                  <c:v>3362</c:v>
                </c:pt>
                <c:pt idx="5">
                  <c:v>3582</c:v>
                </c:pt>
              </c:numCache>
            </c:numRef>
          </c:val>
          <c:extLst>
            <c:ext xmlns:c16="http://schemas.microsoft.com/office/drawing/2014/chart" uri="{C3380CC4-5D6E-409C-BE32-E72D297353CC}">
              <c16:uniqueId val="{0000000B-A85F-400A-BCA1-EA962D3240C2}"/>
            </c:ext>
          </c:extLst>
        </c:ser>
        <c:dLbls>
          <c:showLegendKey val="0"/>
          <c:showVal val="0"/>
          <c:showCatName val="0"/>
          <c:showSerName val="0"/>
          <c:showPercent val="0"/>
          <c:showBubbleSize val="0"/>
          <c:showLeaderLines val="1"/>
        </c:dLbls>
      </c:pie3DChart>
      <c:spPr>
        <a:noFill/>
        <a:ln w="25400">
          <a:noFill/>
        </a:ln>
      </c:spPr>
    </c:plotArea>
    <c:plotVisOnly val="1"/>
    <c:dispBlanksAs val="zero"/>
    <c:showDLblsOverMax val="0"/>
  </c:chart>
  <c:spPr>
    <a:solidFill>
      <a:srgbClr val="FFFFFF"/>
    </a:solidFill>
    <a:ln w="3175">
      <a:noFill/>
      <a:prstDash val="solid"/>
    </a:ln>
  </c:spPr>
  <c:txPr>
    <a:bodyPr/>
    <a:lstStyle/>
    <a:p>
      <a:pPr>
        <a:defRPr sz="825" b="0" i="0" u="none" strike="noStrike" baseline="0">
          <a:solidFill>
            <a:srgbClr val="000000"/>
          </a:solidFill>
          <a:latin typeface="Arial"/>
          <a:ea typeface="Arial"/>
          <a:cs typeface="Aria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75"/>
      <c:rotY val="0"/>
      <c:rAngAx val="0"/>
      <c:perspective val="0"/>
    </c:view3D>
    <c:floor>
      <c:thickness val="0"/>
    </c:floor>
    <c:sideWall>
      <c:thickness val="0"/>
    </c:sideWall>
    <c:backWall>
      <c:thickness val="0"/>
    </c:backWall>
    <c:plotArea>
      <c:layout>
        <c:manualLayout>
          <c:layoutTarget val="inner"/>
          <c:xMode val="edge"/>
          <c:yMode val="edge"/>
          <c:x val="7.763027037287322E-2"/>
          <c:y val="0.11803099916579184"/>
          <c:w val="0.89150485787238176"/>
          <c:h val="0.77653483032972603"/>
        </c:manualLayout>
      </c:layout>
      <c:pie3DChart>
        <c:varyColors val="1"/>
        <c:ser>
          <c:idx val="0"/>
          <c:order val="0"/>
          <c:spPr>
            <a:solidFill>
              <a:srgbClr val="9999FF"/>
            </a:solidFill>
            <a:ln w="12700">
              <a:solidFill>
                <a:srgbClr val="000000"/>
              </a:solidFill>
              <a:prstDash val="solid"/>
            </a:ln>
          </c:spPr>
          <c:explosion val="25"/>
          <c:dPt>
            <c:idx val="0"/>
            <c:bubble3D val="0"/>
            <c:extLst>
              <c:ext xmlns:c16="http://schemas.microsoft.com/office/drawing/2014/chart" uri="{C3380CC4-5D6E-409C-BE32-E72D297353CC}">
                <c16:uniqueId val="{00000000-007E-49DC-B8B3-67FE2B665171}"/>
              </c:ext>
            </c:extLst>
          </c:dPt>
          <c:dPt>
            <c:idx val="1"/>
            <c:bubble3D val="0"/>
            <c:spPr>
              <a:solidFill>
                <a:srgbClr val="993366"/>
              </a:solidFill>
              <a:ln w="12700">
                <a:solidFill>
                  <a:srgbClr val="000000"/>
                </a:solidFill>
                <a:prstDash val="solid"/>
              </a:ln>
            </c:spPr>
            <c:extLst>
              <c:ext xmlns:c16="http://schemas.microsoft.com/office/drawing/2014/chart" uri="{C3380CC4-5D6E-409C-BE32-E72D297353CC}">
                <c16:uniqueId val="{00000002-007E-49DC-B8B3-67FE2B665171}"/>
              </c:ext>
            </c:extLst>
          </c:dPt>
          <c:dPt>
            <c:idx val="2"/>
            <c:bubble3D val="0"/>
            <c:spPr>
              <a:solidFill>
                <a:srgbClr val="FFFFCC"/>
              </a:solidFill>
              <a:ln w="12700">
                <a:solidFill>
                  <a:srgbClr val="000000"/>
                </a:solidFill>
                <a:prstDash val="solid"/>
              </a:ln>
            </c:spPr>
            <c:extLst>
              <c:ext xmlns:c16="http://schemas.microsoft.com/office/drawing/2014/chart" uri="{C3380CC4-5D6E-409C-BE32-E72D297353CC}">
                <c16:uniqueId val="{00000004-007E-49DC-B8B3-67FE2B665171}"/>
              </c:ext>
            </c:extLst>
          </c:dPt>
          <c:dPt>
            <c:idx val="3"/>
            <c:bubble3D val="0"/>
            <c:spPr>
              <a:solidFill>
                <a:srgbClr val="CCFFFF"/>
              </a:solidFill>
              <a:ln w="12700">
                <a:solidFill>
                  <a:srgbClr val="000000"/>
                </a:solidFill>
                <a:prstDash val="solid"/>
              </a:ln>
            </c:spPr>
            <c:extLst>
              <c:ext xmlns:c16="http://schemas.microsoft.com/office/drawing/2014/chart" uri="{C3380CC4-5D6E-409C-BE32-E72D297353CC}">
                <c16:uniqueId val="{00000006-007E-49DC-B8B3-67FE2B665171}"/>
              </c:ext>
            </c:extLst>
          </c:dPt>
          <c:dPt>
            <c:idx val="4"/>
            <c:bubble3D val="0"/>
            <c:spPr>
              <a:solidFill>
                <a:srgbClr val="660066"/>
              </a:solidFill>
              <a:ln w="12700">
                <a:solidFill>
                  <a:srgbClr val="000000"/>
                </a:solidFill>
                <a:prstDash val="solid"/>
              </a:ln>
            </c:spPr>
            <c:extLst>
              <c:ext xmlns:c16="http://schemas.microsoft.com/office/drawing/2014/chart" uri="{C3380CC4-5D6E-409C-BE32-E72D297353CC}">
                <c16:uniqueId val="{00000008-007E-49DC-B8B3-67FE2B665171}"/>
              </c:ext>
            </c:extLst>
          </c:dPt>
          <c:dLbls>
            <c:dLbl>
              <c:idx val="0"/>
              <c:layout>
                <c:manualLayout>
                  <c:x val="-0.17994601604324795"/>
                  <c:y val="-0.15085433128716069"/>
                </c:manualLayout>
              </c:layout>
              <c:tx>
                <c:rich>
                  <a:bodyPr/>
                  <a:lstStyle/>
                  <a:p>
                    <a:pPr>
                      <a:defRPr sz="1100" b="1" i="0" u="none" strike="noStrike" baseline="0">
                        <a:solidFill>
                          <a:schemeClr val="bg1"/>
                        </a:solidFill>
                        <a:latin typeface="Arial"/>
                        <a:ea typeface="Arial"/>
                        <a:cs typeface="Arial"/>
                      </a:defRPr>
                    </a:pPr>
                    <a:fld id="{CF76D8C8-55D2-447C-848C-7CB90CBD6422}" type="CATEGORYNAME">
                      <a:rPr lang="en-US"/>
                      <a:pPr>
                        <a:defRPr sz="1100" b="1" i="0" u="none" strike="noStrike" baseline="0">
                          <a:solidFill>
                            <a:schemeClr val="bg1"/>
                          </a:solidFill>
                          <a:latin typeface="Arial"/>
                          <a:ea typeface="Arial"/>
                          <a:cs typeface="Arial"/>
                        </a:defRPr>
                      </a:pPr>
                      <a:t>[CATEGORY NAME]</a:t>
                    </a:fld>
                    <a:r>
                      <a:rPr lang="en-US" baseline="0" dirty="0"/>
                      <a:t>
</a:t>
                    </a:r>
                    <a:r>
                      <a:rPr lang="en-US" baseline="0" dirty="0" smtClean="0"/>
                      <a:t>60.2%</a:t>
                    </a:r>
                  </a:p>
                </c:rich>
              </c:tx>
              <c:numFmt formatCode="0.0%" sourceLinked="0"/>
              <c:spPr/>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0-007E-49DC-B8B3-67FE2B665171}"/>
                </c:ext>
              </c:extLst>
            </c:dLbl>
            <c:dLbl>
              <c:idx val="1"/>
              <c:layout/>
              <c:tx>
                <c:rich>
                  <a:bodyPr/>
                  <a:lstStyle/>
                  <a:p>
                    <a:pPr>
                      <a:defRPr sz="1100" b="1" i="0" u="none" strike="noStrike" baseline="0">
                        <a:solidFill>
                          <a:sysClr val="windowText" lastClr="000000"/>
                        </a:solidFill>
                        <a:latin typeface="Arial"/>
                        <a:ea typeface="Arial"/>
                        <a:cs typeface="Arial"/>
                      </a:defRPr>
                    </a:pPr>
                    <a:fld id="{CF4B8E1E-EE17-4B68-AFA1-AE083C18DE7D}" type="CATEGORYNAME">
                      <a:rPr lang="en-US"/>
                      <a:pPr>
                        <a:defRPr sz="1100" b="1" i="0" u="none" strike="noStrike" baseline="0">
                          <a:solidFill>
                            <a:sysClr val="windowText" lastClr="000000"/>
                          </a:solidFill>
                          <a:latin typeface="Arial"/>
                          <a:ea typeface="Arial"/>
                          <a:cs typeface="Arial"/>
                        </a:defRPr>
                      </a:pPr>
                      <a:t>[CATEGORY NAME]</a:t>
                    </a:fld>
                    <a:r>
                      <a:rPr lang="en-US" baseline="0" dirty="0"/>
                      <a:t>
</a:t>
                    </a:r>
                    <a:r>
                      <a:rPr lang="en-US" baseline="0" dirty="0" smtClean="0"/>
                      <a:t>12.4%</a:t>
                    </a:r>
                  </a:p>
                </c:rich>
              </c:tx>
              <c:numFmt formatCode="0.0%" sourceLinked="0"/>
              <c:spPr/>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2-007E-49DC-B8B3-67FE2B665171}"/>
                </c:ext>
              </c:extLst>
            </c:dLbl>
            <c:dLbl>
              <c:idx val="2"/>
              <c:layout/>
              <c:tx>
                <c:rich>
                  <a:bodyPr/>
                  <a:lstStyle/>
                  <a:p>
                    <a:fld id="{83DCF5A2-5247-4C6C-A85E-EDC2383C93DE}" type="CATEGORYNAME">
                      <a:rPr lang="en-US"/>
                      <a:pPr/>
                      <a:t>[CATEGORY NAME]</a:t>
                    </a:fld>
                    <a:r>
                      <a:rPr lang="en-US" baseline="0"/>
                      <a:t>
</a:t>
                    </a:r>
                    <a:r>
                      <a:rPr lang="en-US" baseline="0" smtClean="0"/>
                      <a:t>17.6%</a:t>
                    </a:r>
                  </a:p>
                </c:rich>
              </c:tx>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4-007E-49DC-B8B3-67FE2B665171}"/>
                </c:ext>
              </c:extLst>
            </c:dLbl>
            <c:dLbl>
              <c:idx val="3"/>
              <c:layout/>
              <c:tx>
                <c:rich>
                  <a:bodyPr/>
                  <a:lstStyle/>
                  <a:p>
                    <a:fld id="{9142ACC4-8EB7-4D36-91F8-A20B903AAAE9}" type="CATEGORYNAME">
                      <a:rPr lang="en-US"/>
                      <a:pPr/>
                      <a:t>[CATEGORY NAME]</a:t>
                    </a:fld>
                    <a:r>
                      <a:rPr lang="en-US" baseline="0" dirty="0"/>
                      <a:t>
</a:t>
                    </a:r>
                    <a:r>
                      <a:rPr lang="en-US" baseline="0" dirty="0" smtClean="0"/>
                      <a:t>6%</a:t>
                    </a:r>
                  </a:p>
                </c:rich>
              </c:tx>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6-007E-49DC-B8B3-67FE2B665171}"/>
                </c:ext>
              </c:extLst>
            </c:dLbl>
            <c:dLbl>
              <c:idx val="4"/>
              <c:layout/>
              <c:tx>
                <c:rich>
                  <a:bodyPr/>
                  <a:lstStyle/>
                  <a:p>
                    <a:fld id="{0B15F582-49CF-4E7C-813E-D94C119816C4}" type="CATEGORYNAME">
                      <a:rPr lang="en-US"/>
                      <a:pPr/>
                      <a:t>[CATEGORY NAME]</a:t>
                    </a:fld>
                    <a:r>
                      <a:rPr lang="en-US" baseline="0" dirty="0"/>
                      <a:t>
</a:t>
                    </a:r>
                    <a:r>
                      <a:rPr lang="en-US" baseline="0" dirty="0" smtClean="0"/>
                      <a:t>3.7%</a:t>
                    </a:r>
                  </a:p>
                </c:rich>
              </c:tx>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8-007E-49DC-B8B3-67FE2B665171}"/>
                </c:ext>
              </c:extLst>
            </c:dLbl>
            <c:numFmt formatCode="0.0%" sourceLinked="0"/>
            <c:spPr>
              <a:noFill/>
              <a:ln w="25400">
                <a:noFill/>
              </a:ln>
            </c:spPr>
            <c:txPr>
              <a:bodyPr wrap="square" lIns="38100" tIns="19050" rIns="38100" bIns="19050" anchor="ctr">
                <a:spAutoFit/>
              </a:bodyPr>
              <a:lstStyle/>
              <a:p>
                <a:pPr>
                  <a:defRPr sz="1100" b="1" i="0" u="none" strike="noStrike" baseline="0">
                    <a:solidFill>
                      <a:srgbClr val="000000"/>
                    </a:solidFill>
                    <a:latin typeface="Arial"/>
                    <a:ea typeface="Arial"/>
                    <a:cs typeface="Arial"/>
                  </a:defRPr>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'graphs from percents '!$A$9:$A$13</c:f>
              <c:strCache>
                <c:ptCount val="5"/>
                <c:pt idx="0">
                  <c:v>Tuition and Fees</c:v>
                </c:pt>
                <c:pt idx="1">
                  <c:v>Endowments</c:v>
                </c:pt>
                <c:pt idx="2">
                  <c:v>Research and Training Grants</c:v>
                </c:pt>
                <c:pt idx="3">
                  <c:v>Overhead Recovery</c:v>
                </c:pt>
                <c:pt idx="4">
                  <c:v>Gift and Grants*</c:v>
                </c:pt>
              </c:strCache>
            </c:strRef>
          </c:cat>
          <c:val>
            <c:numRef>
              <c:f>'graphs from percents '!$B$9:$B$13</c:f>
              <c:numCache>
                <c:formatCode>_(* #,##0_);_(* \(#,##0\);_(* "-"??_);_(@_)</c:formatCode>
                <c:ptCount val="5"/>
                <c:pt idx="0" formatCode="_(&quot;$&quot;* #,##0_);_(&quot;$&quot;* \(#,##0\);_(&quot;$&quot;* &quot;-&quot;??_);_(@_)">
                  <c:v>20265</c:v>
                </c:pt>
                <c:pt idx="1">
                  <c:v>2948</c:v>
                </c:pt>
                <c:pt idx="2">
                  <c:v>3864</c:v>
                </c:pt>
                <c:pt idx="3">
                  <c:v>1280</c:v>
                </c:pt>
                <c:pt idx="4">
                  <c:v>779</c:v>
                </c:pt>
              </c:numCache>
            </c:numRef>
          </c:val>
          <c:extLst>
            <c:ext xmlns:c16="http://schemas.microsoft.com/office/drawing/2014/chart" uri="{C3380CC4-5D6E-409C-BE32-E72D297353CC}">
              <c16:uniqueId val="{00000009-007E-49DC-B8B3-67FE2B665171}"/>
            </c:ext>
          </c:extLst>
        </c:ser>
        <c:dLbls>
          <c:showLegendKey val="0"/>
          <c:showVal val="0"/>
          <c:showCatName val="0"/>
          <c:showSerName val="0"/>
          <c:showPercent val="0"/>
          <c:showBubbleSize val="0"/>
          <c:showLeaderLines val="1"/>
        </c:dLbls>
      </c:pie3DChart>
      <c:spPr>
        <a:noFill/>
        <a:ln w="25400">
          <a:noFill/>
        </a:ln>
      </c:spPr>
    </c:plotArea>
    <c:plotVisOnly val="1"/>
    <c:dispBlanksAs val="zero"/>
    <c:showDLblsOverMax val="0"/>
  </c:chart>
  <c:spPr>
    <a:solidFill>
      <a:srgbClr val="FFFFFF"/>
    </a:solidFill>
    <a:ln w="3175">
      <a:noFill/>
      <a:prstDash val="solid"/>
    </a:ln>
  </c:spPr>
  <c:txPr>
    <a:bodyPr/>
    <a:lstStyle/>
    <a:p>
      <a:pPr>
        <a:defRPr sz="825" b="0" i="0" u="none" strike="noStrike" baseline="0">
          <a:solidFill>
            <a:srgbClr val="000000"/>
          </a:solidFill>
          <a:latin typeface="Arial"/>
          <a:ea typeface="Arial"/>
          <a:cs typeface="Aria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1045377182264086E-2"/>
          <c:y val="6.9678689811851643E-2"/>
          <c:w val="0.86810653235930302"/>
          <c:h val="0.78651859092201082"/>
        </c:manualLayout>
      </c:layout>
      <c:lineChart>
        <c:grouping val="standard"/>
        <c:varyColors val="0"/>
        <c:ser>
          <c:idx val="0"/>
          <c:order val="0"/>
          <c:tx>
            <c:strRef>
              <c:f>Sheet1!$B$1</c:f>
              <c:strCache>
                <c:ptCount val="1"/>
                <c:pt idx="0">
                  <c:v>BSN</c:v>
                </c:pt>
              </c:strCache>
            </c:strRef>
          </c:tx>
          <c:spPr>
            <a:ln w="19050" cap="rnd" cmpd="sng" algn="ctr">
              <a:solidFill>
                <a:schemeClr val="accent1">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35000"/>
                          <a:lumOff val="65000"/>
                        </a:schemeClr>
                      </a:solidFill>
                    </a:ln>
                    <a:effectLst/>
                  </c:spPr>
                </c15:leaderLines>
              </c:ext>
            </c:extLst>
          </c:dLbls>
          <c:cat>
            <c:numRef>
              <c:f>Sheet1!$A$2:$A$14</c:f>
              <c:numCache>
                <c:formatCode>General</c:formatCode>
                <c:ptCount val="13"/>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numCache>
            </c:numRef>
          </c:cat>
          <c:val>
            <c:numRef>
              <c:f>Sheet1!$B$2:$B$14</c:f>
              <c:numCache>
                <c:formatCode>General</c:formatCode>
                <c:ptCount val="13"/>
                <c:pt idx="0">
                  <c:v>298</c:v>
                </c:pt>
                <c:pt idx="1">
                  <c:v>289</c:v>
                </c:pt>
                <c:pt idx="2">
                  <c:v>277</c:v>
                </c:pt>
                <c:pt idx="3">
                  <c:v>277</c:v>
                </c:pt>
                <c:pt idx="4">
                  <c:v>284</c:v>
                </c:pt>
                <c:pt idx="5">
                  <c:v>293</c:v>
                </c:pt>
                <c:pt idx="6">
                  <c:v>327</c:v>
                </c:pt>
                <c:pt idx="7">
                  <c:v>351</c:v>
                </c:pt>
                <c:pt idx="8">
                  <c:v>310</c:v>
                </c:pt>
                <c:pt idx="9">
                  <c:v>292</c:v>
                </c:pt>
                <c:pt idx="10">
                  <c:v>299</c:v>
                </c:pt>
                <c:pt idx="11">
                  <c:v>349</c:v>
                </c:pt>
                <c:pt idx="12">
                  <c:v>380</c:v>
                </c:pt>
              </c:numCache>
            </c:numRef>
          </c:val>
          <c:smooth val="0"/>
          <c:extLst>
            <c:ext xmlns:c16="http://schemas.microsoft.com/office/drawing/2014/chart" uri="{C3380CC4-5D6E-409C-BE32-E72D297353CC}">
              <c16:uniqueId val="{00000004-2F87-4C4D-B5B1-64CCB9588709}"/>
            </c:ext>
          </c:extLst>
        </c:ser>
        <c:ser>
          <c:idx val="2"/>
          <c:order val="1"/>
          <c:tx>
            <c:strRef>
              <c:f>Sheet1!$D$1</c:f>
              <c:strCache>
                <c:ptCount val="1"/>
                <c:pt idx="0">
                  <c:v>Grad Entry MN</c:v>
                </c:pt>
              </c:strCache>
            </c:strRef>
          </c:tx>
          <c:spPr>
            <a:ln w="19050" cap="rnd" cmpd="sng" algn="ctr">
              <a:solidFill>
                <a:schemeClr val="accent3">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3"/>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35000"/>
                          <a:lumOff val="65000"/>
                        </a:schemeClr>
                      </a:solidFill>
                    </a:ln>
                    <a:effectLst/>
                  </c:spPr>
                </c15:leaderLines>
              </c:ext>
            </c:extLst>
          </c:dLbls>
          <c:cat>
            <c:numRef>
              <c:f>Sheet1!$A$2:$A$14</c:f>
              <c:numCache>
                <c:formatCode>General</c:formatCode>
                <c:ptCount val="13"/>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numCache>
            </c:numRef>
          </c:cat>
          <c:val>
            <c:numRef>
              <c:f>Sheet1!$D$2:$D$14</c:f>
              <c:numCache>
                <c:formatCode>General</c:formatCode>
                <c:ptCount val="13"/>
                <c:pt idx="0">
                  <c:v>76</c:v>
                </c:pt>
                <c:pt idx="1">
                  <c:v>62</c:v>
                </c:pt>
                <c:pt idx="2">
                  <c:v>62</c:v>
                </c:pt>
                <c:pt idx="3">
                  <c:v>68</c:v>
                </c:pt>
                <c:pt idx="4">
                  <c:v>70</c:v>
                </c:pt>
                <c:pt idx="5">
                  <c:v>66</c:v>
                </c:pt>
                <c:pt idx="6">
                  <c:v>57</c:v>
                </c:pt>
                <c:pt idx="7">
                  <c:v>59</c:v>
                </c:pt>
                <c:pt idx="8">
                  <c:v>63</c:v>
                </c:pt>
                <c:pt idx="9">
                  <c:v>64</c:v>
                </c:pt>
                <c:pt idx="10">
                  <c:v>64</c:v>
                </c:pt>
                <c:pt idx="11">
                  <c:v>72</c:v>
                </c:pt>
                <c:pt idx="12">
                  <c:v>79</c:v>
                </c:pt>
              </c:numCache>
            </c:numRef>
          </c:val>
          <c:smooth val="0"/>
          <c:extLst>
            <c:ext xmlns:c16="http://schemas.microsoft.com/office/drawing/2014/chart" uri="{C3380CC4-5D6E-409C-BE32-E72D297353CC}">
              <c16:uniqueId val="{00000001-2F87-4C4D-B5B1-64CCB9588709}"/>
            </c:ext>
          </c:extLst>
        </c:ser>
        <c:ser>
          <c:idx val="1"/>
          <c:order val="2"/>
          <c:tx>
            <c:strRef>
              <c:f>Sheet1!$C$1</c:f>
              <c:strCache>
                <c:ptCount val="1"/>
                <c:pt idx="0">
                  <c:v>MSN</c:v>
                </c:pt>
              </c:strCache>
            </c:strRef>
          </c:tx>
          <c:spPr>
            <a:ln w="19050" cap="rnd" cmpd="sng" algn="ctr">
              <a:solidFill>
                <a:schemeClr val="accent2">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35000"/>
                          <a:lumOff val="65000"/>
                        </a:schemeClr>
                      </a:solidFill>
                    </a:ln>
                    <a:effectLst/>
                  </c:spPr>
                </c15:leaderLines>
              </c:ext>
            </c:extLst>
          </c:dLbls>
          <c:cat>
            <c:numRef>
              <c:f>Sheet1!$A$2:$A$14</c:f>
              <c:numCache>
                <c:formatCode>General</c:formatCode>
                <c:ptCount val="13"/>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numCache>
            </c:numRef>
          </c:cat>
          <c:val>
            <c:numRef>
              <c:f>Sheet1!$C$2:$C$14</c:f>
              <c:numCache>
                <c:formatCode>General</c:formatCode>
                <c:ptCount val="13"/>
                <c:pt idx="0">
                  <c:v>226</c:v>
                </c:pt>
                <c:pt idx="1">
                  <c:v>212</c:v>
                </c:pt>
                <c:pt idx="2">
                  <c:v>212</c:v>
                </c:pt>
                <c:pt idx="3">
                  <c:v>246</c:v>
                </c:pt>
                <c:pt idx="4">
                  <c:v>260</c:v>
                </c:pt>
                <c:pt idx="5">
                  <c:v>285</c:v>
                </c:pt>
                <c:pt idx="6">
                  <c:v>261</c:v>
                </c:pt>
                <c:pt idx="7">
                  <c:v>240</c:v>
                </c:pt>
                <c:pt idx="8">
                  <c:v>224</c:v>
                </c:pt>
                <c:pt idx="9">
                  <c:v>237</c:v>
                </c:pt>
                <c:pt idx="10">
                  <c:v>231</c:v>
                </c:pt>
                <c:pt idx="11">
                  <c:v>232</c:v>
                </c:pt>
                <c:pt idx="12">
                  <c:v>222</c:v>
                </c:pt>
              </c:numCache>
            </c:numRef>
          </c:val>
          <c:smooth val="0"/>
          <c:extLst>
            <c:ext xmlns:c16="http://schemas.microsoft.com/office/drawing/2014/chart" uri="{C3380CC4-5D6E-409C-BE32-E72D297353CC}">
              <c16:uniqueId val="{00000000-2F87-4C4D-B5B1-64CCB9588709}"/>
            </c:ext>
          </c:extLst>
        </c:ser>
        <c:ser>
          <c:idx val="3"/>
          <c:order val="3"/>
          <c:tx>
            <c:strRef>
              <c:f>Sheet1!$E$1</c:f>
              <c:strCache>
                <c:ptCount val="1"/>
                <c:pt idx="0">
                  <c:v>DNP</c:v>
                </c:pt>
              </c:strCache>
            </c:strRef>
          </c:tx>
          <c:spPr>
            <a:ln w="19050" cap="rnd" cmpd="sng" algn="ctr">
              <a:solidFill>
                <a:schemeClr val="accent4">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4"/>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35000"/>
                          <a:lumOff val="65000"/>
                        </a:schemeClr>
                      </a:solidFill>
                    </a:ln>
                    <a:effectLst/>
                  </c:spPr>
                </c15:leaderLines>
              </c:ext>
            </c:extLst>
          </c:dLbls>
          <c:cat>
            <c:numRef>
              <c:f>Sheet1!$A$2:$A$14</c:f>
              <c:numCache>
                <c:formatCode>General</c:formatCode>
                <c:ptCount val="13"/>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numCache>
            </c:numRef>
          </c:cat>
          <c:val>
            <c:numRef>
              <c:f>Sheet1!$E$2:$E$14</c:f>
              <c:numCache>
                <c:formatCode>General</c:formatCode>
                <c:ptCount val="13"/>
                <c:pt idx="0">
                  <c:v>263</c:v>
                </c:pt>
                <c:pt idx="1">
                  <c:v>207</c:v>
                </c:pt>
                <c:pt idx="2">
                  <c:v>148</c:v>
                </c:pt>
                <c:pt idx="3">
                  <c:v>146</c:v>
                </c:pt>
                <c:pt idx="4">
                  <c:v>136</c:v>
                </c:pt>
                <c:pt idx="5">
                  <c:v>138</c:v>
                </c:pt>
                <c:pt idx="6">
                  <c:v>137</c:v>
                </c:pt>
                <c:pt idx="7">
                  <c:v>165</c:v>
                </c:pt>
                <c:pt idx="8">
                  <c:v>143</c:v>
                </c:pt>
                <c:pt idx="9">
                  <c:v>131</c:v>
                </c:pt>
                <c:pt idx="10">
                  <c:v>135</c:v>
                </c:pt>
                <c:pt idx="11">
                  <c:v>133</c:v>
                </c:pt>
                <c:pt idx="12">
                  <c:v>118</c:v>
                </c:pt>
              </c:numCache>
            </c:numRef>
          </c:val>
          <c:smooth val="0"/>
          <c:extLst>
            <c:ext xmlns:c16="http://schemas.microsoft.com/office/drawing/2014/chart" uri="{C3380CC4-5D6E-409C-BE32-E72D297353CC}">
              <c16:uniqueId val="{00000002-2F87-4C4D-B5B1-64CCB9588709}"/>
            </c:ext>
          </c:extLst>
        </c:ser>
        <c:ser>
          <c:idx val="4"/>
          <c:order val="4"/>
          <c:tx>
            <c:strRef>
              <c:f>Sheet1!$F$1</c:f>
              <c:strCache>
                <c:ptCount val="1"/>
                <c:pt idx="0">
                  <c:v>PhD</c:v>
                </c:pt>
              </c:strCache>
            </c:strRef>
          </c:tx>
          <c:spPr>
            <a:ln w="19050" cap="rnd" cmpd="sng" algn="ctr">
              <a:solidFill>
                <a:schemeClr val="accent5">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5"/>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35000"/>
                          <a:lumOff val="65000"/>
                        </a:schemeClr>
                      </a:solidFill>
                    </a:ln>
                    <a:effectLst/>
                  </c:spPr>
                </c15:leaderLines>
              </c:ext>
            </c:extLst>
          </c:dLbls>
          <c:cat>
            <c:numRef>
              <c:f>Sheet1!$A$2:$A$14</c:f>
              <c:numCache>
                <c:formatCode>General</c:formatCode>
                <c:ptCount val="13"/>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numCache>
            </c:numRef>
          </c:cat>
          <c:val>
            <c:numRef>
              <c:f>Sheet1!$F$2:$F$14</c:f>
              <c:numCache>
                <c:formatCode>General</c:formatCode>
                <c:ptCount val="13"/>
                <c:pt idx="0">
                  <c:v>56</c:v>
                </c:pt>
                <c:pt idx="1">
                  <c:v>54</c:v>
                </c:pt>
                <c:pt idx="2">
                  <c:v>46</c:v>
                </c:pt>
                <c:pt idx="3">
                  <c:v>46</c:v>
                </c:pt>
                <c:pt idx="4">
                  <c:v>39</c:v>
                </c:pt>
                <c:pt idx="5">
                  <c:v>33</c:v>
                </c:pt>
                <c:pt idx="6">
                  <c:v>40</c:v>
                </c:pt>
                <c:pt idx="7">
                  <c:v>44</c:v>
                </c:pt>
                <c:pt idx="8">
                  <c:v>49</c:v>
                </c:pt>
                <c:pt idx="9">
                  <c:v>60</c:v>
                </c:pt>
                <c:pt idx="10">
                  <c:v>58</c:v>
                </c:pt>
                <c:pt idx="11">
                  <c:v>53</c:v>
                </c:pt>
                <c:pt idx="12">
                  <c:v>45</c:v>
                </c:pt>
              </c:numCache>
            </c:numRef>
          </c:val>
          <c:smooth val="0"/>
          <c:extLst>
            <c:ext xmlns:c16="http://schemas.microsoft.com/office/drawing/2014/chart" uri="{C3380CC4-5D6E-409C-BE32-E72D297353CC}">
              <c16:uniqueId val="{00000003-2F87-4C4D-B5B1-64CCB9588709}"/>
            </c:ext>
          </c:extLst>
        </c:ser>
        <c:dLbls>
          <c:dLblPos val="ctr"/>
          <c:showLegendKey val="0"/>
          <c:showVal val="1"/>
          <c:showCatName val="0"/>
          <c:showSerName val="0"/>
          <c:showPercent val="0"/>
          <c:showBubbleSize val="0"/>
        </c:dLbls>
        <c:marker val="1"/>
        <c:smooth val="0"/>
        <c:axId val="201468072"/>
        <c:axId val="201468856"/>
      </c:lineChart>
      <c:catAx>
        <c:axId val="201468072"/>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330" b="0" i="0" u="none" strike="noStrike" kern="1200" baseline="0">
                <a:solidFill>
                  <a:schemeClr val="dk1">
                    <a:lumMod val="65000"/>
                    <a:lumOff val="35000"/>
                  </a:schemeClr>
                </a:solidFill>
                <a:latin typeface="+mn-lt"/>
                <a:ea typeface="+mn-ea"/>
                <a:cs typeface="+mn-cs"/>
              </a:defRPr>
            </a:pPr>
            <a:endParaRPr lang="en-US"/>
          </a:p>
        </c:txPr>
        <c:crossAx val="201468856"/>
        <c:crosses val="autoZero"/>
        <c:auto val="1"/>
        <c:lblAlgn val="ctr"/>
        <c:lblOffset val="100"/>
        <c:noMultiLvlLbl val="0"/>
      </c:catAx>
      <c:valAx>
        <c:axId val="201468856"/>
        <c:scaling>
          <c:orientation val="minMax"/>
        </c:scaling>
        <c:delete val="1"/>
        <c:axPos val="l"/>
        <c:title>
          <c:tx>
            <c:rich>
              <a:bodyPr rot="0" spcFirstLastPara="1" vertOverflow="ellipsis" wrap="square" anchor="ctr" anchorCtr="1"/>
              <a:lstStyle/>
              <a:p>
                <a:pPr>
                  <a:defRPr sz="1197" b="0" i="0" u="none" strike="noStrike" kern="1200" baseline="0">
                    <a:solidFill>
                      <a:schemeClr val="dk1">
                        <a:lumMod val="65000"/>
                        <a:lumOff val="35000"/>
                      </a:schemeClr>
                    </a:solidFill>
                    <a:latin typeface="+mn-lt"/>
                    <a:ea typeface="+mn-ea"/>
                    <a:cs typeface="+mn-cs"/>
                  </a:defRPr>
                </a:pPr>
                <a:r>
                  <a:rPr lang="en-US"/>
                  <a:t> </a:t>
                </a:r>
              </a:p>
            </c:rich>
          </c:tx>
          <c:layout>
            <c:manualLayout>
              <c:xMode val="edge"/>
              <c:yMode val="edge"/>
              <c:x val="0.43749866857813979"/>
              <c:y val="0.93088621302440289"/>
            </c:manualLayout>
          </c:layout>
          <c:overlay val="0"/>
          <c:spPr>
            <a:noFill/>
            <a:ln>
              <a:noFill/>
            </a:ln>
            <a:effectLst/>
          </c:spPr>
          <c:txPr>
            <a:bodyPr rot="0" spcFirstLastPara="1" vertOverflow="ellipsis"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201468072"/>
        <c:crosses val="autoZero"/>
        <c:crossBetween val="between"/>
      </c:valAx>
      <c:spPr>
        <a:noFill/>
        <a:ln>
          <a:noFill/>
        </a:ln>
        <a:effectLst/>
      </c:spPr>
    </c:plotArea>
    <c:legend>
      <c:legendPos val="b"/>
      <c:layout>
        <c:manualLayout>
          <c:xMode val="edge"/>
          <c:yMode val="edge"/>
          <c:x val="0.22555737113404231"/>
          <c:y val="0.94106717765205772"/>
          <c:w val="0.65315354194288044"/>
          <c:h val="5.893282234794233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zero"/>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490594925634296E-2"/>
          <c:y val="5.3896817097267478E-2"/>
          <c:w val="0.91307730630893358"/>
          <c:h val="0.76586662330204647"/>
        </c:manualLayout>
      </c:layout>
      <c:barChart>
        <c:barDir val="col"/>
        <c:grouping val="clustered"/>
        <c:varyColors val="0"/>
        <c:ser>
          <c:idx val="0"/>
          <c:order val="0"/>
          <c:tx>
            <c:strRef>
              <c:f>Sheet1!$B$1</c:f>
              <c:strCache>
                <c:ptCount val="1"/>
                <c:pt idx="0">
                  <c:v>2013</c:v>
                </c:pt>
              </c:strCache>
            </c:strRef>
          </c:tx>
          <c:spPr>
            <a:solidFill>
              <a:schemeClr val="accent1"/>
            </a:solidFill>
            <a:ln>
              <a:noFill/>
            </a:ln>
            <a:effectLst/>
          </c:spPr>
          <c:invertIfNegative val="0"/>
          <c:cat>
            <c:strRef>
              <c:f>Sheet1!$A$2:$A$7</c:f>
              <c:strCache>
                <c:ptCount val="6"/>
                <c:pt idx="0">
                  <c:v>BSN</c:v>
                </c:pt>
                <c:pt idx="1">
                  <c:v>MN</c:v>
                </c:pt>
                <c:pt idx="2">
                  <c:v>MSN</c:v>
                </c:pt>
                <c:pt idx="3">
                  <c:v>DNP</c:v>
                </c:pt>
                <c:pt idx="4">
                  <c:v>PhD</c:v>
                </c:pt>
                <c:pt idx="5">
                  <c:v>All</c:v>
                </c:pt>
              </c:strCache>
            </c:strRef>
          </c:cat>
          <c:val>
            <c:numRef>
              <c:f>Sheet1!$B$2:$B$7</c:f>
              <c:numCache>
                <c:formatCode>General</c:formatCode>
                <c:ptCount val="6"/>
                <c:pt idx="0">
                  <c:v>8</c:v>
                </c:pt>
                <c:pt idx="1">
                  <c:v>1</c:v>
                </c:pt>
                <c:pt idx="2">
                  <c:v>5</c:v>
                </c:pt>
                <c:pt idx="3">
                  <c:v>6</c:v>
                </c:pt>
                <c:pt idx="4">
                  <c:v>13</c:v>
                </c:pt>
                <c:pt idx="5">
                  <c:v>6</c:v>
                </c:pt>
              </c:numCache>
            </c:numRef>
          </c:val>
          <c:extLst>
            <c:ext xmlns:c16="http://schemas.microsoft.com/office/drawing/2014/chart" uri="{C3380CC4-5D6E-409C-BE32-E72D297353CC}">
              <c16:uniqueId val="{00000000-8070-48C6-8A33-73002E68CC3E}"/>
            </c:ext>
          </c:extLst>
        </c:ser>
        <c:ser>
          <c:idx val="1"/>
          <c:order val="1"/>
          <c:tx>
            <c:strRef>
              <c:f>Sheet1!$C$1</c:f>
              <c:strCache>
                <c:ptCount val="1"/>
                <c:pt idx="0">
                  <c:v>2014</c:v>
                </c:pt>
              </c:strCache>
            </c:strRef>
          </c:tx>
          <c:spPr>
            <a:solidFill>
              <a:schemeClr val="accent2"/>
            </a:solidFill>
            <a:ln>
              <a:noFill/>
            </a:ln>
            <a:effectLst/>
          </c:spPr>
          <c:invertIfNegative val="0"/>
          <c:cat>
            <c:strRef>
              <c:f>Sheet1!$A$2:$A$7</c:f>
              <c:strCache>
                <c:ptCount val="6"/>
                <c:pt idx="0">
                  <c:v>BSN</c:v>
                </c:pt>
                <c:pt idx="1">
                  <c:v>MN</c:v>
                </c:pt>
                <c:pt idx="2">
                  <c:v>MSN</c:v>
                </c:pt>
                <c:pt idx="3">
                  <c:v>DNP</c:v>
                </c:pt>
                <c:pt idx="4">
                  <c:v>PhD</c:v>
                </c:pt>
                <c:pt idx="5">
                  <c:v>All</c:v>
                </c:pt>
              </c:strCache>
            </c:strRef>
          </c:cat>
          <c:val>
            <c:numRef>
              <c:f>Sheet1!$C$2:$C$7</c:f>
              <c:numCache>
                <c:formatCode>General</c:formatCode>
                <c:ptCount val="6"/>
                <c:pt idx="0">
                  <c:v>9</c:v>
                </c:pt>
                <c:pt idx="1">
                  <c:v>13</c:v>
                </c:pt>
                <c:pt idx="2">
                  <c:v>12</c:v>
                </c:pt>
                <c:pt idx="3">
                  <c:v>13</c:v>
                </c:pt>
                <c:pt idx="4">
                  <c:v>8</c:v>
                </c:pt>
                <c:pt idx="5">
                  <c:v>10</c:v>
                </c:pt>
              </c:numCache>
            </c:numRef>
          </c:val>
          <c:extLst>
            <c:ext xmlns:c16="http://schemas.microsoft.com/office/drawing/2014/chart" uri="{C3380CC4-5D6E-409C-BE32-E72D297353CC}">
              <c16:uniqueId val="{00000001-8070-48C6-8A33-73002E68CC3E}"/>
            </c:ext>
          </c:extLst>
        </c:ser>
        <c:ser>
          <c:idx val="2"/>
          <c:order val="2"/>
          <c:tx>
            <c:strRef>
              <c:f>Sheet1!$D$1</c:f>
              <c:strCache>
                <c:ptCount val="1"/>
                <c:pt idx="0">
                  <c:v>2015</c:v>
                </c:pt>
              </c:strCache>
            </c:strRef>
          </c:tx>
          <c:spPr>
            <a:solidFill>
              <a:schemeClr val="accent3"/>
            </a:solidFill>
            <a:ln>
              <a:noFill/>
            </a:ln>
            <a:effectLst/>
          </c:spPr>
          <c:invertIfNegative val="0"/>
          <c:cat>
            <c:strRef>
              <c:f>Sheet1!$A$2:$A$7</c:f>
              <c:strCache>
                <c:ptCount val="6"/>
                <c:pt idx="0">
                  <c:v>BSN</c:v>
                </c:pt>
                <c:pt idx="1">
                  <c:v>MN</c:v>
                </c:pt>
                <c:pt idx="2">
                  <c:v>MSN</c:v>
                </c:pt>
                <c:pt idx="3">
                  <c:v>DNP</c:v>
                </c:pt>
                <c:pt idx="4">
                  <c:v>PhD</c:v>
                </c:pt>
                <c:pt idx="5">
                  <c:v>All</c:v>
                </c:pt>
              </c:strCache>
            </c:strRef>
          </c:cat>
          <c:val>
            <c:numRef>
              <c:f>Sheet1!$D$2:$D$7</c:f>
              <c:numCache>
                <c:formatCode>General</c:formatCode>
                <c:ptCount val="6"/>
                <c:pt idx="0">
                  <c:v>7</c:v>
                </c:pt>
                <c:pt idx="1">
                  <c:v>17</c:v>
                </c:pt>
                <c:pt idx="2">
                  <c:v>10</c:v>
                </c:pt>
                <c:pt idx="3">
                  <c:v>13</c:v>
                </c:pt>
                <c:pt idx="4">
                  <c:v>2</c:v>
                </c:pt>
                <c:pt idx="5">
                  <c:v>9</c:v>
                </c:pt>
              </c:numCache>
            </c:numRef>
          </c:val>
          <c:extLst>
            <c:ext xmlns:c16="http://schemas.microsoft.com/office/drawing/2014/chart" uri="{C3380CC4-5D6E-409C-BE32-E72D297353CC}">
              <c16:uniqueId val="{00000000-1D8A-4570-9943-DD1F2AC470A3}"/>
            </c:ext>
          </c:extLst>
        </c:ser>
        <c:ser>
          <c:idx val="3"/>
          <c:order val="3"/>
          <c:tx>
            <c:strRef>
              <c:f>Sheet1!$E$1</c:f>
              <c:strCache>
                <c:ptCount val="1"/>
                <c:pt idx="0">
                  <c:v>2016</c:v>
                </c:pt>
              </c:strCache>
            </c:strRef>
          </c:tx>
          <c:spPr>
            <a:solidFill>
              <a:schemeClr val="accent4"/>
            </a:solidFill>
            <a:ln>
              <a:noFill/>
            </a:ln>
            <a:effectLst/>
          </c:spPr>
          <c:invertIfNegative val="0"/>
          <c:cat>
            <c:strRef>
              <c:f>Sheet1!$A$2:$A$7</c:f>
              <c:strCache>
                <c:ptCount val="6"/>
                <c:pt idx="0">
                  <c:v>BSN</c:v>
                </c:pt>
                <c:pt idx="1">
                  <c:v>MN</c:v>
                </c:pt>
                <c:pt idx="2">
                  <c:v>MSN</c:v>
                </c:pt>
                <c:pt idx="3">
                  <c:v>DNP</c:v>
                </c:pt>
                <c:pt idx="4">
                  <c:v>PhD</c:v>
                </c:pt>
                <c:pt idx="5">
                  <c:v>All</c:v>
                </c:pt>
              </c:strCache>
            </c:strRef>
          </c:cat>
          <c:val>
            <c:numRef>
              <c:f>Sheet1!$E$2:$E$7</c:f>
              <c:numCache>
                <c:formatCode>General</c:formatCode>
                <c:ptCount val="6"/>
                <c:pt idx="0">
                  <c:v>9</c:v>
                </c:pt>
                <c:pt idx="1">
                  <c:v>12.5</c:v>
                </c:pt>
                <c:pt idx="2">
                  <c:v>8</c:v>
                </c:pt>
                <c:pt idx="3">
                  <c:v>13</c:v>
                </c:pt>
                <c:pt idx="4">
                  <c:v>8.3000000000000007</c:v>
                </c:pt>
                <c:pt idx="5">
                  <c:v>10</c:v>
                </c:pt>
              </c:numCache>
            </c:numRef>
          </c:val>
          <c:extLst>
            <c:ext xmlns:c16="http://schemas.microsoft.com/office/drawing/2014/chart" uri="{C3380CC4-5D6E-409C-BE32-E72D297353CC}">
              <c16:uniqueId val="{00000001-1D8A-4570-9943-DD1F2AC470A3}"/>
            </c:ext>
          </c:extLst>
        </c:ser>
        <c:ser>
          <c:idx val="4"/>
          <c:order val="4"/>
          <c:tx>
            <c:strRef>
              <c:f>Sheet1!$F$1</c:f>
              <c:strCache>
                <c:ptCount val="1"/>
                <c:pt idx="0">
                  <c:v>2017</c:v>
                </c:pt>
              </c:strCache>
            </c:strRef>
          </c:tx>
          <c:spPr>
            <a:solidFill>
              <a:schemeClr val="accent5"/>
            </a:solidFill>
            <a:ln>
              <a:noFill/>
            </a:ln>
            <a:effectLst/>
          </c:spPr>
          <c:invertIfNegative val="0"/>
          <c:cat>
            <c:strRef>
              <c:f>Sheet1!$A$2:$A$7</c:f>
              <c:strCache>
                <c:ptCount val="6"/>
                <c:pt idx="0">
                  <c:v>BSN</c:v>
                </c:pt>
                <c:pt idx="1">
                  <c:v>MN</c:v>
                </c:pt>
                <c:pt idx="2">
                  <c:v>MSN</c:v>
                </c:pt>
                <c:pt idx="3">
                  <c:v>DNP</c:v>
                </c:pt>
                <c:pt idx="4">
                  <c:v>PhD</c:v>
                </c:pt>
                <c:pt idx="5">
                  <c:v>All</c:v>
                </c:pt>
              </c:strCache>
            </c:strRef>
          </c:cat>
          <c:val>
            <c:numRef>
              <c:f>Sheet1!$F$2:$F$7</c:f>
              <c:numCache>
                <c:formatCode>General</c:formatCode>
                <c:ptCount val="6"/>
                <c:pt idx="0">
                  <c:v>12</c:v>
                </c:pt>
                <c:pt idx="1">
                  <c:v>9</c:v>
                </c:pt>
                <c:pt idx="2">
                  <c:v>12</c:v>
                </c:pt>
                <c:pt idx="3">
                  <c:v>17</c:v>
                </c:pt>
                <c:pt idx="4">
                  <c:v>9</c:v>
                </c:pt>
                <c:pt idx="5">
                  <c:v>12</c:v>
                </c:pt>
              </c:numCache>
            </c:numRef>
          </c:val>
          <c:extLst>
            <c:ext xmlns:c16="http://schemas.microsoft.com/office/drawing/2014/chart" uri="{C3380CC4-5D6E-409C-BE32-E72D297353CC}">
              <c16:uniqueId val="{00000002-1D8A-4570-9943-DD1F2AC470A3}"/>
            </c:ext>
          </c:extLst>
        </c:ser>
        <c:ser>
          <c:idx val="5"/>
          <c:order val="5"/>
          <c:tx>
            <c:strRef>
              <c:f>Sheet1!$G$1</c:f>
              <c:strCache>
                <c:ptCount val="1"/>
                <c:pt idx="0">
                  <c:v>2018</c:v>
                </c:pt>
              </c:strCache>
            </c:strRef>
          </c:tx>
          <c:spPr>
            <a:solidFill>
              <a:schemeClr val="accent6"/>
            </a:solidFill>
            <a:ln>
              <a:noFill/>
            </a:ln>
            <a:effectLst/>
          </c:spPr>
          <c:invertIfNegative val="0"/>
          <c:cat>
            <c:strRef>
              <c:f>Sheet1!$A$2:$A$7</c:f>
              <c:strCache>
                <c:ptCount val="6"/>
                <c:pt idx="0">
                  <c:v>BSN</c:v>
                </c:pt>
                <c:pt idx="1">
                  <c:v>MN</c:v>
                </c:pt>
                <c:pt idx="2">
                  <c:v>MSN</c:v>
                </c:pt>
                <c:pt idx="3">
                  <c:v>DNP</c:v>
                </c:pt>
                <c:pt idx="4">
                  <c:v>PhD</c:v>
                </c:pt>
                <c:pt idx="5">
                  <c:v>All</c:v>
                </c:pt>
              </c:strCache>
            </c:strRef>
          </c:cat>
          <c:val>
            <c:numRef>
              <c:f>Sheet1!$G$2:$G$7</c:f>
              <c:numCache>
                <c:formatCode>General</c:formatCode>
                <c:ptCount val="6"/>
                <c:pt idx="0">
                  <c:v>10</c:v>
                </c:pt>
                <c:pt idx="1">
                  <c:v>8</c:v>
                </c:pt>
                <c:pt idx="2">
                  <c:v>14</c:v>
                </c:pt>
                <c:pt idx="3">
                  <c:v>20</c:v>
                </c:pt>
                <c:pt idx="4">
                  <c:v>9</c:v>
                </c:pt>
                <c:pt idx="5">
                  <c:v>13</c:v>
                </c:pt>
              </c:numCache>
            </c:numRef>
          </c:val>
          <c:extLst>
            <c:ext xmlns:c16="http://schemas.microsoft.com/office/drawing/2014/chart" uri="{C3380CC4-5D6E-409C-BE32-E72D297353CC}">
              <c16:uniqueId val="{00000000-4EEF-4CD4-9436-6759AC217981}"/>
            </c:ext>
          </c:extLst>
        </c:ser>
        <c:ser>
          <c:idx val="6"/>
          <c:order val="6"/>
          <c:tx>
            <c:strRef>
              <c:f>Sheet1!$H$1</c:f>
              <c:strCache>
                <c:ptCount val="1"/>
                <c:pt idx="0">
                  <c:v>2019</c:v>
                </c:pt>
              </c:strCache>
            </c:strRef>
          </c:tx>
          <c:spPr>
            <a:solidFill>
              <a:schemeClr val="accent1">
                <a:lumMod val="60000"/>
              </a:schemeClr>
            </a:solidFill>
            <a:ln>
              <a:noFill/>
            </a:ln>
            <a:effectLst/>
          </c:spPr>
          <c:invertIfNegative val="0"/>
          <c:cat>
            <c:strRef>
              <c:f>Sheet1!$A$2:$A$7</c:f>
              <c:strCache>
                <c:ptCount val="6"/>
                <c:pt idx="0">
                  <c:v>BSN</c:v>
                </c:pt>
                <c:pt idx="1">
                  <c:v>MN</c:v>
                </c:pt>
                <c:pt idx="2">
                  <c:v>MSN</c:v>
                </c:pt>
                <c:pt idx="3">
                  <c:v>DNP</c:v>
                </c:pt>
                <c:pt idx="4">
                  <c:v>PhD</c:v>
                </c:pt>
                <c:pt idx="5">
                  <c:v>All</c:v>
                </c:pt>
              </c:strCache>
            </c:strRef>
          </c:cat>
          <c:val>
            <c:numRef>
              <c:f>Sheet1!$H$2:$H$7</c:f>
              <c:numCache>
                <c:formatCode>General</c:formatCode>
                <c:ptCount val="6"/>
                <c:pt idx="0">
                  <c:v>15.3</c:v>
                </c:pt>
                <c:pt idx="1">
                  <c:v>14.1</c:v>
                </c:pt>
                <c:pt idx="2">
                  <c:v>19.8</c:v>
                </c:pt>
                <c:pt idx="3">
                  <c:v>24.1</c:v>
                </c:pt>
                <c:pt idx="4">
                  <c:v>19.600000000000001</c:v>
                </c:pt>
                <c:pt idx="5">
                  <c:v>17.2</c:v>
                </c:pt>
              </c:numCache>
            </c:numRef>
          </c:val>
          <c:extLst>
            <c:ext xmlns:c16="http://schemas.microsoft.com/office/drawing/2014/chart" uri="{C3380CC4-5D6E-409C-BE32-E72D297353CC}">
              <c16:uniqueId val="{00000001-4EEF-4CD4-9436-6759AC217981}"/>
            </c:ext>
          </c:extLst>
        </c:ser>
        <c:dLbls>
          <c:showLegendKey val="0"/>
          <c:showVal val="0"/>
          <c:showCatName val="0"/>
          <c:showSerName val="0"/>
          <c:showPercent val="0"/>
          <c:showBubbleSize val="0"/>
        </c:dLbls>
        <c:gapWidth val="219"/>
        <c:overlap val="-27"/>
        <c:axId val="294820888"/>
        <c:axId val="294822064"/>
      </c:barChart>
      <c:catAx>
        <c:axId val="294820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294822064"/>
        <c:crosses val="autoZero"/>
        <c:auto val="1"/>
        <c:lblAlgn val="ctr"/>
        <c:lblOffset val="100"/>
        <c:noMultiLvlLbl val="0"/>
      </c:catAx>
      <c:valAx>
        <c:axId val="294822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29482088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2012</c:v>
                </c:pt>
              </c:strCache>
            </c:strRef>
          </c:tx>
          <c:spPr>
            <a:solidFill>
              <a:schemeClr val="accent1"/>
            </a:solidFill>
            <a:ln>
              <a:noFill/>
            </a:ln>
            <a:effectLst/>
          </c:spPr>
          <c:invertIfNegative val="0"/>
          <c:cat>
            <c:strRef>
              <c:f>Sheet1!$A$2:$A$7</c:f>
              <c:strCache>
                <c:ptCount val="6"/>
                <c:pt idx="0">
                  <c:v>BSN</c:v>
                </c:pt>
                <c:pt idx="1">
                  <c:v>MN</c:v>
                </c:pt>
                <c:pt idx="2">
                  <c:v>MSN</c:v>
                </c:pt>
                <c:pt idx="3">
                  <c:v>DNP</c:v>
                </c:pt>
                <c:pt idx="4">
                  <c:v>PhD</c:v>
                </c:pt>
                <c:pt idx="5">
                  <c:v>All</c:v>
                </c:pt>
              </c:strCache>
            </c:strRef>
          </c:cat>
          <c:val>
            <c:numRef>
              <c:f>Sheet1!$B$2:$B$7</c:f>
            </c:numRef>
          </c:val>
          <c:extLst>
            <c:ext xmlns:c16="http://schemas.microsoft.com/office/drawing/2014/chart" uri="{C3380CC4-5D6E-409C-BE32-E72D297353CC}">
              <c16:uniqueId val="{00000000-8070-48C6-8A33-73002E68CC3E}"/>
            </c:ext>
          </c:extLst>
        </c:ser>
        <c:ser>
          <c:idx val="1"/>
          <c:order val="1"/>
          <c:tx>
            <c:strRef>
              <c:f>Sheet1!$C$1</c:f>
              <c:strCache>
                <c:ptCount val="1"/>
                <c:pt idx="0">
                  <c:v>2013</c:v>
                </c:pt>
              </c:strCache>
            </c:strRef>
          </c:tx>
          <c:spPr>
            <a:solidFill>
              <a:schemeClr val="accent2"/>
            </a:solidFill>
            <a:ln>
              <a:noFill/>
            </a:ln>
            <a:effectLst/>
          </c:spPr>
          <c:invertIfNegative val="0"/>
          <c:cat>
            <c:strRef>
              <c:f>Sheet1!$A$2:$A$7</c:f>
              <c:strCache>
                <c:ptCount val="6"/>
                <c:pt idx="0">
                  <c:v>BSN</c:v>
                </c:pt>
                <c:pt idx="1">
                  <c:v>MN</c:v>
                </c:pt>
                <c:pt idx="2">
                  <c:v>MSN</c:v>
                </c:pt>
                <c:pt idx="3">
                  <c:v>DNP</c:v>
                </c:pt>
                <c:pt idx="4">
                  <c:v>PhD</c:v>
                </c:pt>
                <c:pt idx="5">
                  <c:v>All</c:v>
                </c:pt>
              </c:strCache>
            </c:strRef>
          </c:cat>
          <c:val>
            <c:numRef>
              <c:f>Sheet1!$C$2:$C$7</c:f>
              <c:numCache>
                <c:formatCode>General</c:formatCode>
                <c:ptCount val="6"/>
                <c:pt idx="0">
                  <c:v>8.6</c:v>
                </c:pt>
                <c:pt idx="1">
                  <c:v>5</c:v>
                </c:pt>
                <c:pt idx="2">
                  <c:v>13.7</c:v>
                </c:pt>
                <c:pt idx="3">
                  <c:v>4</c:v>
                </c:pt>
                <c:pt idx="4">
                  <c:v>19</c:v>
                </c:pt>
                <c:pt idx="5">
                  <c:v>9</c:v>
                </c:pt>
              </c:numCache>
            </c:numRef>
          </c:val>
          <c:extLst>
            <c:ext xmlns:c16="http://schemas.microsoft.com/office/drawing/2014/chart" uri="{C3380CC4-5D6E-409C-BE32-E72D297353CC}">
              <c16:uniqueId val="{00000001-8070-48C6-8A33-73002E68CC3E}"/>
            </c:ext>
          </c:extLst>
        </c:ser>
        <c:ser>
          <c:idx val="2"/>
          <c:order val="2"/>
          <c:tx>
            <c:strRef>
              <c:f>Sheet1!$D$1</c:f>
              <c:strCache>
                <c:ptCount val="1"/>
                <c:pt idx="0">
                  <c:v>2014</c:v>
                </c:pt>
              </c:strCache>
            </c:strRef>
          </c:tx>
          <c:spPr>
            <a:solidFill>
              <a:schemeClr val="accent3"/>
            </a:solidFill>
            <a:ln>
              <a:noFill/>
            </a:ln>
            <a:effectLst/>
          </c:spPr>
          <c:invertIfNegative val="0"/>
          <c:cat>
            <c:strRef>
              <c:f>Sheet1!$A$2:$A$7</c:f>
              <c:strCache>
                <c:ptCount val="6"/>
                <c:pt idx="0">
                  <c:v>BSN</c:v>
                </c:pt>
                <c:pt idx="1">
                  <c:v>MN</c:v>
                </c:pt>
                <c:pt idx="2">
                  <c:v>MSN</c:v>
                </c:pt>
                <c:pt idx="3">
                  <c:v>DNP</c:v>
                </c:pt>
                <c:pt idx="4">
                  <c:v>PhD</c:v>
                </c:pt>
                <c:pt idx="5">
                  <c:v>All</c:v>
                </c:pt>
              </c:strCache>
            </c:strRef>
          </c:cat>
          <c:val>
            <c:numRef>
              <c:f>Sheet1!$D$2:$D$7</c:f>
              <c:numCache>
                <c:formatCode>General</c:formatCode>
                <c:ptCount val="6"/>
                <c:pt idx="0">
                  <c:v>7.9</c:v>
                </c:pt>
                <c:pt idx="1">
                  <c:v>32</c:v>
                </c:pt>
                <c:pt idx="2">
                  <c:v>20</c:v>
                </c:pt>
                <c:pt idx="3">
                  <c:v>6</c:v>
                </c:pt>
                <c:pt idx="4">
                  <c:v>22</c:v>
                </c:pt>
                <c:pt idx="5">
                  <c:v>11</c:v>
                </c:pt>
              </c:numCache>
            </c:numRef>
          </c:val>
          <c:extLst>
            <c:ext xmlns:c16="http://schemas.microsoft.com/office/drawing/2014/chart" uri="{C3380CC4-5D6E-409C-BE32-E72D297353CC}">
              <c16:uniqueId val="{00000002-8070-48C6-8A33-73002E68CC3E}"/>
            </c:ext>
          </c:extLst>
        </c:ser>
        <c:ser>
          <c:idx val="3"/>
          <c:order val="3"/>
          <c:tx>
            <c:strRef>
              <c:f>Sheet1!$E$1</c:f>
              <c:strCache>
                <c:ptCount val="1"/>
                <c:pt idx="0">
                  <c:v>2015</c:v>
                </c:pt>
              </c:strCache>
            </c:strRef>
          </c:tx>
          <c:spPr>
            <a:solidFill>
              <a:schemeClr val="accent4"/>
            </a:solidFill>
            <a:ln>
              <a:noFill/>
            </a:ln>
            <a:effectLst/>
          </c:spPr>
          <c:invertIfNegative val="0"/>
          <c:cat>
            <c:strRef>
              <c:f>Sheet1!$A$2:$A$7</c:f>
              <c:strCache>
                <c:ptCount val="6"/>
                <c:pt idx="0">
                  <c:v>BSN</c:v>
                </c:pt>
                <c:pt idx="1">
                  <c:v>MN</c:v>
                </c:pt>
                <c:pt idx="2">
                  <c:v>MSN</c:v>
                </c:pt>
                <c:pt idx="3">
                  <c:v>DNP</c:v>
                </c:pt>
                <c:pt idx="4">
                  <c:v>PhD</c:v>
                </c:pt>
                <c:pt idx="5">
                  <c:v>All</c:v>
                </c:pt>
              </c:strCache>
            </c:strRef>
          </c:cat>
          <c:val>
            <c:numRef>
              <c:f>Sheet1!$E$2:$E$7</c:f>
              <c:numCache>
                <c:formatCode>General</c:formatCode>
                <c:ptCount val="6"/>
                <c:pt idx="0">
                  <c:v>8.6999999999999993</c:v>
                </c:pt>
                <c:pt idx="1">
                  <c:v>20</c:v>
                </c:pt>
                <c:pt idx="2">
                  <c:v>20.5</c:v>
                </c:pt>
                <c:pt idx="3">
                  <c:v>2.8</c:v>
                </c:pt>
                <c:pt idx="4">
                  <c:v>26.5</c:v>
                </c:pt>
                <c:pt idx="5">
                  <c:v>13</c:v>
                </c:pt>
              </c:numCache>
            </c:numRef>
          </c:val>
          <c:extLst>
            <c:ext xmlns:c16="http://schemas.microsoft.com/office/drawing/2014/chart" uri="{C3380CC4-5D6E-409C-BE32-E72D297353CC}">
              <c16:uniqueId val="{00000000-4558-4FB7-8D50-B9379E49F427}"/>
            </c:ext>
          </c:extLst>
        </c:ser>
        <c:ser>
          <c:idx val="4"/>
          <c:order val="4"/>
          <c:tx>
            <c:strRef>
              <c:f>Sheet1!$F$1</c:f>
              <c:strCache>
                <c:ptCount val="1"/>
                <c:pt idx="0">
                  <c:v>2016</c:v>
                </c:pt>
              </c:strCache>
            </c:strRef>
          </c:tx>
          <c:spPr>
            <a:solidFill>
              <a:schemeClr val="accent5"/>
            </a:solidFill>
            <a:ln>
              <a:noFill/>
            </a:ln>
            <a:effectLst/>
          </c:spPr>
          <c:invertIfNegative val="0"/>
          <c:cat>
            <c:strRef>
              <c:f>Sheet1!$A$2:$A$7</c:f>
              <c:strCache>
                <c:ptCount val="6"/>
                <c:pt idx="0">
                  <c:v>BSN</c:v>
                </c:pt>
                <c:pt idx="1">
                  <c:v>MN</c:v>
                </c:pt>
                <c:pt idx="2">
                  <c:v>MSN</c:v>
                </c:pt>
                <c:pt idx="3">
                  <c:v>DNP</c:v>
                </c:pt>
                <c:pt idx="4">
                  <c:v>PhD</c:v>
                </c:pt>
                <c:pt idx="5">
                  <c:v>All</c:v>
                </c:pt>
              </c:strCache>
            </c:strRef>
          </c:cat>
          <c:val>
            <c:numRef>
              <c:f>Sheet1!$F$2:$F$7</c:f>
              <c:numCache>
                <c:formatCode>General</c:formatCode>
                <c:ptCount val="6"/>
                <c:pt idx="0">
                  <c:v>8.1999999999999993</c:v>
                </c:pt>
                <c:pt idx="1">
                  <c:v>17</c:v>
                </c:pt>
                <c:pt idx="2">
                  <c:v>22.5</c:v>
                </c:pt>
                <c:pt idx="3">
                  <c:v>6.1</c:v>
                </c:pt>
                <c:pt idx="4">
                  <c:v>21.7</c:v>
                </c:pt>
                <c:pt idx="5">
                  <c:v>14.1</c:v>
                </c:pt>
              </c:numCache>
            </c:numRef>
          </c:val>
          <c:extLst>
            <c:ext xmlns:c16="http://schemas.microsoft.com/office/drawing/2014/chart" uri="{C3380CC4-5D6E-409C-BE32-E72D297353CC}">
              <c16:uniqueId val="{00000000-7600-4E08-8B73-3B9E11DCF545}"/>
            </c:ext>
          </c:extLst>
        </c:ser>
        <c:ser>
          <c:idx val="5"/>
          <c:order val="5"/>
          <c:tx>
            <c:strRef>
              <c:f>Sheet1!$G$1</c:f>
              <c:strCache>
                <c:ptCount val="1"/>
                <c:pt idx="0">
                  <c:v>2017</c:v>
                </c:pt>
              </c:strCache>
            </c:strRef>
          </c:tx>
          <c:spPr>
            <a:solidFill>
              <a:schemeClr val="accent6"/>
            </a:solidFill>
            <a:ln>
              <a:noFill/>
            </a:ln>
            <a:effectLst/>
          </c:spPr>
          <c:invertIfNegative val="0"/>
          <c:cat>
            <c:strRef>
              <c:f>Sheet1!$A$2:$A$7</c:f>
              <c:strCache>
                <c:ptCount val="6"/>
                <c:pt idx="0">
                  <c:v>BSN</c:v>
                </c:pt>
                <c:pt idx="1">
                  <c:v>MN</c:v>
                </c:pt>
                <c:pt idx="2">
                  <c:v>MSN</c:v>
                </c:pt>
                <c:pt idx="3">
                  <c:v>DNP</c:v>
                </c:pt>
                <c:pt idx="4">
                  <c:v>PhD</c:v>
                </c:pt>
                <c:pt idx="5">
                  <c:v>All</c:v>
                </c:pt>
              </c:strCache>
            </c:strRef>
          </c:cat>
          <c:val>
            <c:numRef>
              <c:f>Sheet1!$G$2:$G$7</c:f>
              <c:numCache>
                <c:formatCode>General</c:formatCode>
                <c:ptCount val="6"/>
                <c:pt idx="0">
                  <c:v>10</c:v>
                </c:pt>
                <c:pt idx="1">
                  <c:v>22</c:v>
                </c:pt>
                <c:pt idx="2">
                  <c:v>21</c:v>
                </c:pt>
                <c:pt idx="3">
                  <c:v>12</c:v>
                </c:pt>
                <c:pt idx="4">
                  <c:v>15</c:v>
                </c:pt>
                <c:pt idx="5">
                  <c:v>15</c:v>
                </c:pt>
              </c:numCache>
            </c:numRef>
          </c:val>
          <c:extLst>
            <c:ext xmlns:c16="http://schemas.microsoft.com/office/drawing/2014/chart" uri="{C3380CC4-5D6E-409C-BE32-E72D297353CC}">
              <c16:uniqueId val="{00000000-5067-4388-99C3-41FBF2DB0249}"/>
            </c:ext>
          </c:extLst>
        </c:ser>
        <c:ser>
          <c:idx val="6"/>
          <c:order val="6"/>
          <c:tx>
            <c:strRef>
              <c:f>Sheet1!$H$1</c:f>
              <c:strCache>
                <c:ptCount val="1"/>
                <c:pt idx="0">
                  <c:v>2018</c:v>
                </c:pt>
              </c:strCache>
            </c:strRef>
          </c:tx>
          <c:spPr>
            <a:solidFill>
              <a:schemeClr val="accent1">
                <a:lumMod val="60000"/>
              </a:schemeClr>
            </a:solidFill>
            <a:ln>
              <a:noFill/>
            </a:ln>
            <a:effectLst/>
          </c:spPr>
          <c:invertIfNegative val="0"/>
          <c:cat>
            <c:strRef>
              <c:f>Sheet1!$A$2:$A$7</c:f>
              <c:strCache>
                <c:ptCount val="6"/>
                <c:pt idx="0">
                  <c:v>BSN</c:v>
                </c:pt>
                <c:pt idx="1">
                  <c:v>MN</c:v>
                </c:pt>
                <c:pt idx="2">
                  <c:v>MSN</c:v>
                </c:pt>
                <c:pt idx="3">
                  <c:v>DNP</c:v>
                </c:pt>
                <c:pt idx="4">
                  <c:v>PhD</c:v>
                </c:pt>
                <c:pt idx="5">
                  <c:v>All</c:v>
                </c:pt>
              </c:strCache>
            </c:strRef>
          </c:cat>
          <c:val>
            <c:numRef>
              <c:f>Sheet1!$H$2:$H$7</c:f>
              <c:numCache>
                <c:formatCode>General</c:formatCode>
                <c:ptCount val="6"/>
                <c:pt idx="0">
                  <c:v>10</c:v>
                </c:pt>
                <c:pt idx="1">
                  <c:v>20.8</c:v>
                </c:pt>
                <c:pt idx="2">
                  <c:v>19.8</c:v>
                </c:pt>
                <c:pt idx="3">
                  <c:v>9</c:v>
                </c:pt>
                <c:pt idx="4">
                  <c:v>18.899999999999999</c:v>
                </c:pt>
                <c:pt idx="5">
                  <c:v>16.399999999999999</c:v>
                </c:pt>
              </c:numCache>
            </c:numRef>
          </c:val>
          <c:extLst>
            <c:ext xmlns:c16="http://schemas.microsoft.com/office/drawing/2014/chart" uri="{C3380CC4-5D6E-409C-BE32-E72D297353CC}">
              <c16:uniqueId val="{00000000-16F7-4700-B0A5-B1FD250F7FB8}"/>
            </c:ext>
          </c:extLst>
        </c:ser>
        <c:ser>
          <c:idx val="7"/>
          <c:order val="7"/>
          <c:tx>
            <c:strRef>
              <c:f>Sheet1!$I$1</c:f>
              <c:strCache>
                <c:ptCount val="1"/>
                <c:pt idx="0">
                  <c:v>2019</c:v>
                </c:pt>
              </c:strCache>
            </c:strRef>
          </c:tx>
          <c:spPr>
            <a:solidFill>
              <a:schemeClr val="accent2">
                <a:lumMod val="60000"/>
              </a:schemeClr>
            </a:solidFill>
            <a:ln>
              <a:noFill/>
            </a:ln>
            <a:effectLst/>
          </c:spPr>
          <c:invertIfNegative val="0"/>
          <c:cat>
            <c:strRef>
              <c:f>Sheet1!$A$2:$A$7</c:f>
              <c:strCache>
                <c:ptCount val="6"/>
                <c:pt idx="0">
                  <c:v>BSN</c:v>
                </c:pt>
                <c:pt idx="1">
                  <c:v>MN</c:v>
                </c:pt>
                <c:pt idx="2">
                  <c:v>MSN</c:v>
                </c:pt>
                <c:pt idx="3">
                  <c:v>DNP</c:v>
                </c:pt>
                <c:pt idx="4">
                  <c:v>PhD</c:v>
                </c:pt>
                <c:pt idx="5">
                  <c:v>All</c:v>
                </c:pt>
              </c:strCache>
            </c:strRef>
          </c:cat>
          <c:val>
            <c:numRef>
              <c:f>Sheet1!$I$2:$I$7</c:f>
              <c:numCache>
                <c:formatCode>General</c:formatCode>
                <c:ptCount val="6"/>
                <c:pt idx="0">
                  <c:v>10.1</c:v>
                </c:pt>
                <c:pt idx="1">
                  <c:v>11.5</c:v>
                </c:pt>
                <c:pt idx="2">
                  <c:v>23</c:v>
                </c:pt>
                <c:pt idx="3">
                  <c:v>12</c:v>
                </c:pt>
                <c:pt idx="4">
                  <c:v>8.6999999999999993</c:v>
                </c:pt>
                <c:pt idx="5">
                  <c:v>13.7</c:v>
                </c:pt>
              </c:numCache>
            </c:numRef>
          </c:val>
          <c:extLst>
            <c:ext xmlns:c16="http://schemas.microsoft.com/office/drawing/2014/chart" uri="{C3380CC4-5D6E-409C-BE32-E72D297353CC}">
              <c16:uniqueId val="{00000001-16F7-4700-B0A5-B1FD250F7FB8}"/>
            </c:ext>
          </c:extLst>
        </c:ser>
        <c:dLbls>
          <c:showLegendKey val="0"/>
          <c:showVal val="0"/>
          <c:showCatName val="0"/>
          <c:showSerName val="0"/>
          <c:showPercent val="0"/>
          <c:showBubbleSize val="0"/>
        </c:dLbls>
        <c:gapWidth val="219"/>
        <c:overlap val="-27"/>
        <c:axId val="294818536"/>
        <c:axId val="294821280"/>
      </c:barChart>
      <c:catAx>
        <c:axId val="294818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294821280"/>
        <c:crosses val="autoZero"/>
        <c:auto val="1"/>
        <c:lblAlgn val="ctr"/>
        <c:lblOffset val="100"/>
        <c:noMultiLvlLbl val="0"/>
      </c:catAx>
      <c:valAx>
        <c:axId val="2948212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29481853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3128799727913379"/>
          <c:w val="1"/>
          <c:h val="0.69474941049621697"/>
        </c:manualLayout>
      </c:layout>
      <c:lineChart>
        <c:grouping val="standard"/>
        <c:varyColors val="0"/>
        <c:ser>
          <c:idx val="0"/>
          <c:order val="0"/>
          <c:tx>
            <c:strRef>
              <c:f>Sheet1!$B$1</c:f>
              <c:strCache>
                <c:ptCount val="1"/>
                <c:pt idx="0">
                  <c:v>BSN</c:v>
                </c:pt>
              </c:strCache>
            </c:strRef>
          </c:tx>
          <c:spPr>
            <a:ln w="19050" cap="rnd" cmpd="sng" algn="ctr">
              <a:solidFill>
                <a:schemeClr val="accent1">
                  <a:shade val="95000"/>
                  <a:satMod val="105000"/>
                </a:schemeClr>
              </a:solidFill>
              <a:round/>
            </a:ln>
            <a:effectLst/>
          </c:spPr>
          <c:marker>
            <c:symbol val="circle"/>
            <c:size val="17"/>
            <c:spPr>
              <a:solidFill>
                <a:schemeClr val="lt1"/>
              </a:solidFill>
              <a:ln>
                <a:noFill/>
              </a:ln>
              <a:effectLst/>
            </c:spPr>
          </c:marker>
          <c:dLbls>
            <c:dLbl>
              <c:idx val="6"/>
              <c:layout>
                <c:manualLayout>
                  <c:x val="-3.3232720909886264E-2"/>
                  <c:y val="2.6257599455826756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7B17-46C1-9031-F31BAFDC79A3}"/>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35000"/>
                          <a:lumOff val="65000"/>
                        </a:schemeClr>
                      </a:solidFill>
                    </a:ln>
                    <a:effectLst/>
                  </c:spPr>
                </c15:leaderLines>
              </c:ext>
            </c:extLst>
          </c:dLbls>
          <c:cat>
            <c:numRef>
              <c:f>Sheet1!$A$5:$A$14</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Sheet1!$B$5:$B$14</c:f>
              <c:numCache>
                <c:formatCode>0.00%</c:formatCode>
                <c:ptCount val="10"/>
                <c:pt idx="0" formatCode="0%">
                  <c:v>0.85</c:v>
                </c:pt>
                <c:pt idx="1">
                  <c:v>0.79069999999999996</c:v>
                </c:pt>
                <c:pt idx="2">
                  <c:v>0.88890000000000002</c:v>
                </c:pt>
                <c:pt idx="3" formatCode="0%">
                  <c:v>0.80300000000000005</c:v>
                </c:pt>
                <c:pt idx="4">
                  <c:v>0.89</c:v>
                </c:pt>
                <c:pt idx="5">
                  <c:v>0.94899999999999995</c:v>
                </c:pt>
                <c:pt idx="6" formatCode="0%">
                  <c:v>0.89</c:v>
                </c:pt>
                <c:pt idx="7">
                  <c:v>0.94699999999999995</c:v>
                </c:pt>
                <c:pt idx="8" formatCode="0%">
                  <c:v>0.97</c:v>
                </c:pt>
                <c:pt idx="9" formatCode="0%">
                  <c:v>0.91</c:v>
                </c:pt>
              </c:numCache>
            </c:numRef>
          </c:val>
          <c:smooth val="0"/>
          <c:extLst>
            <c:ext xmlns:c16="http://schemas.microsoft.com/office/drawing/2014/chart" uri="{C3380CC4-5D6E-409C-BE32-E72D297353CC}">
              <c16:uniqueId val="{00000000-43F0-4454-803A-23ACE746155D}"/>
            </c:ext>
          </c:extLst>
        </c:ser>
        <c:ser>
          <c:idx val="1"/>
          <c:order val="1"/>
          <c:tx>
            <c:strRef>
              <c:f>Sheet1!$C$1</c:f>
              <c:strCache>
                <c:ptCount val="1"/>
                <c:pt idx="0">
                  <c:v>Graduate Entry</c:v>
                </c:pt>
              </c:strCache>
            </c:strRef>
          </c:tx>
          <c:spPr>
            <a:ln w="19050" cap="rnd" cmpd="sng" algn="ctr">
              <a:solidFill>
                <a:schemeClr val="accent2">
                  <a:shade val="95000"/>
                  <a:satMod val="105000"/>
                </a:schemeClr>
              </a:solidFill>
              <a:round/>
            </a:ln>
            <a:effectLst/>
          </c:spPr>
          <c:marker>
            <c:symbol val="circle"/>
            <c:size val="17"/>
            <c:spPr>
              <a:solidFill>
                <a:schemeClr val="lt1"/>
              </a:solidFill>
              <a:ln>
                <a:noFill/>
              </a:ln>
              <a:effectLst/>
            </c:spPr>
          </c:marker>
          <c:dLbls>
            <c:dLbl>
              <c:idx val="1"/>
              <c:layout>
                <c:manualLayout>
                  <c:x val="-3.9708333333333332E-2"/>
                  <c:y val="-6.301823869398426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7B17-46C1-9031-F31BAFDC79A3}"/>
                </c:ext>
              </c:extLst>
            </c:dLbl>
            <c:dLbl>
              <c:idx val="6"/>
              <c:layout>
                <c:manualLayout>
                  <c:x val="-3.4621609798775252E-2"/>
                  <c:y val="2.100607956466140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7B17-46C1-9031-F31BAFDC79A3}"/>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35000"/>
                          <a:lumOff val="65000"/>
                        </a:schemeClr>
                      </a:solidFill>
                    </a:ln>
                    <a:effectLst/>
                  </c:spPr>
                </c15:leaderLines>
              </c:ext>
            </c:extLst>
          </c:dLbls>
          <c:cat>
            <c:numRef>
              <c:f>Sheet1!$A$5:$A$14</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Sheet1!$C$5:$C$14</c:f>
              <c:numCache>
                <c:formatCode>0.00%</c:formatCode>
                <c:ptCount val="10"/>
                <c:pt idx="0">
                  <c:v>0.96450000000000002</c:v>
                </c:pt>
                <c:pt idx="1">
                  <c:v>0.8</c:v>
                </c:pt>
                <c:pt idx="2">
                  <c:v>0.94</c:v>
                </c:pt>
                <c:pt idx="3" formatCode="0%">
                  <c:v>0.90629999999999999</c:v>
                </c:pt>
                <c:pt idx="4" formatCode="0%">
                  <c:v>0.96599999999999997</c:v>
                </c:pt>
                <c:pt idx="5" formatCode="0%">
                  <c:v>0.92</c:v>
                </c:pt>
                <c:pt idx="6" formatCode="0%">
                  <c:v>0.89</c:v>
                </c:pt>
                <c:pt idx="7" formatCode="0%">
                  <c:v>0.84</c:v>
                </c:pt>
                <c:pt idx="8">
                  <c:v>0.88900000000000001</c:v>
                </c:pt>
                <c:pt idx="9">
                  <c:v>0.93899999999999995</c:v>
                </c:pt>
              </c:numCache>
            </c:numRef>
          </c:val>
          <c:smooth val="0"/>
          <c:extLst>
            <c:ext xmlns:c16="http://schemas.microsoft.com/office/drawing/2014/chart" uri="{C3380CC4-5D6E-409C-BE32-E72D297353CC}">
              <c16:uniqueId val="{00000001-43F0-4454-803A-23ACE746155D}"/>
            </c:ext>
          </c:extLst>
        </c:ser>
        <c:dLbls>
          <c:dLblPos val="ctr"/>
          <c:showLegendKey val="0"/>
          <c:showVal val="1"/>
          <c:showCatName val="0"/>
          <c:showSerName val="0"/>
          <c:showPercent val="0"/>
          <c:showBubbleSize val="0"/>
        </c:dLbls>
        <c:marker val="1"/>
        <c:smooth val="0"/>
        <c:axId val="201465720"/>
        <c:axId val="201466504"/>
      </c:lineChart>
      <c:catAx>
        <c:axId val="201465720"/>
        <c:scaling>
          <c:orientation val="minMax"/>
        </c:scaling>
        <c:delete val="0"/>
        <c:axPos val="b"/>
        <c:title>
          <c:tx>
            <c:rich>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r>
                  <a:rPr lang="en-US"/>
                  <a:t>Year</a:t>
                </a:r>
              </a:p>
            </c:rich>
          </c:tx>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330" b="0" i="0" u="none" strike="noStrike" kern="1200" baseline="0">
                <a:solidFill>
                  <a:schemeClr val="dk1">
                    <a:lumMod val="65000"/>
                    <a:lumOff val="35000"/>
                  </a:schemeClr>
                </a:solidFill>
                <a:latin typeface="+mn-lt"/>
                <a:ea typeface="+mn-ea"/>
                <a:cs typeface="+mn-cs"/>
              </a:defRPr>
            </a:pPr>
            <a:endParaRPr lang="en-US"/>
          </a:p>
        </c:txPr>
        <c:crossAx val="201466504"/>
        <c:crosses val="autoZero"/>
        <c:auto val="1"/>
        <c:lblAlgn val="ctr"/>
        <c:lblOffset val="100"/>
        <c:noMultiLvlLbl val="0"/>
      </c:catAx>
      <c:valAx>
        <c:axId val="201466504"/>
        <c:scaling>
          <c:orientation val="minMax"/>
          <c:max val="1"/>
          <c:min val="0.5"/>
        </c:scaling>
        <c:delete val="1"/>
        <c:axPos val="l"/>
        <c:title>
          <c:tx>
            <c:rich>
              <a:bodyPr rot="-54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r>
                  <a:rPr lang="en-US"/>
                  <a:t>Pass Rate</a:t>
                </a:r>
              </a:p>
            </c:rich>
          </c:tx>
          <c:layout/>
          <c:overlay val="0"/>
          <c:spPr>
            <a:noFill/>
            <a:ln>
              <a:noFill/>
            </a:ln>
            <a:effectLst/>
          </c:spPr>
          <c:txPr>
            <a:bodyPr rot="-54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title>
        <c:numFmt formatCode="0%" sourceLinked="0"/>
        <c:majorTickMark val="none"/>
        <c:minorTickMark val="none"/>
        <c:tickLblPos val="nextTo"/>
        <c:crossAx val="20146572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zero"/>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33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cs:styleClr val="auto"/>
    </cs:fontRef>
    <cs:spPr/>
    <cs:defRPr sz="1197"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915"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33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cs:styleClr val="auto"/>
    </cs:fontRef>
    <cs:spPr/>
    <cs:defRPr sz="1197"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915"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54839E-CAB7-2346-87B0-FF42D2D926EA}" type="doc">
      <dgm:prSet loTypeId="urn:microsoft.com/office/officeart/2009/3/layout/IncreasingArrowsProcess" loCatId="" qsTypeId="urn:microsoft.com/office/officeart/2005/8/quickstyle/simple4" qsCatId="simple" csTypeId="urn:microsoft.com/office/officeart/2005/8/colors/accent1_2" csCatId="accent1" phldr="1"/>
      <dgm:spPr/>
      <dgm:t>
        <a:bodyPr/>
        <a:lstStyle/>
        <a:p>
          <a:endParaRPr lang="en-US"/>
        </a:p>
      </dgm:t>
    </dgm:pt>
    <dgm:pt modelId="{B709FAC0-18C7-DC4C-95A4-B3B749892C1A}">
      <dgm:prSet phldrT="[Text]" custT="1"/>
      <dgm:spPr>
        <a:solidFill>
          <a:schemeClr val="bg1">
            <a:lumMod val="95000"/>
          </a:schemeClr>
        </a:solidFill>
        <a:ln>
          <a:solidFill>
            <a:schemeClr val="tx1"/>
          </a:solidFill>
        </a:ln>
      </dgm:spPr>
      <dgm:t>
        <a:bodyPr/>
        <a:lstStyle/>
        <a:p>
          <a:r>
            <a:rPr lang="en-US" sz="1700" dirty="0">
              <a:solidFill>
                <a:schemeClr val="tx1"/>
              </a:solidFill>
            </a:rPr>
            <a:t>                               </a:t>
          </a:r>
          <a:r>
            <a:rPr lang="en-US" sz="2000" dirty="0">
              <a:solidFill>
                <a:schemeClr val="tx1"/>
              </a:solidFill>
            </a:rPr>
            <a:t>Collaborative Care Team Skills Based Curriculum </a:t>
          </a:r>
        </a:p>
      </dgm:t>
    </dgm:pt>
    <dgm:pt modelId="{AAE44E5F-58DE-9949-978A-BCDB61F2CF1E}" type="parTrans" cxnId="{355453EC-16E8-1F47-8173-4C757421062C}">
      <dgm:prSet/>
      <dgm:spPr/>
      <dgm:t>
        <a:bodyPr/>
        <a:lstStyle/>
        <a:p>
          <a:endParaRPr lang="en-US"/>
        </a:p>
      </dgm:t>
    </dgm:pt>
    <dgm:pt modelId="{86F1B3C7-E0AC-C348-BA14-431824763344}" type="sibTrans" cxnId="{355453EC-16E8-1F47-8173-4C757421062C}">
      <dgm:prSet/>
      <dgm:spPr/>
      <dgm:t>
        <a:bodyPr/>
        <a:lstStyle/>
        <a:p>
          <a:endParaRPr lang="en-US"/>
        </a:p>
      </dgm:t>
    </dgm:pt>
    <dgm:pt modelId="{DB7D675B-5E38-4346-BE24-1BB645328EE8}">
      <dgm:prSet phldrT="[Text]" custT="1"/>
      <dgm:spPr/>
      <dgm:t>
        <a:bodyPr/>
        <a:lstStyle/>
        <a:p>
          <a:pPr algn="l"/>
          <a:r>
            <a:rPr lang="en-US" sz="2000" dirty="0"/>
            <a:t>         </a:t>
          </a:r>
          <a:r>
            <a:rPr lang="en-US" sz="2000" b="1" dirty="0">
              <a:solidFill>
                <a:srgbClr val="0A304E"/>
              </a:solidFill>
            </a:rPr>
            <a:t>Foundational</a:t>
          </a:r>
        </a:p>
        <a:p>
          <a:pPr algn="ctr"/>
          <a:r>
            <a:rPr lang="en-US" sz="2000" dirty="0">
              <a:solidFill>
                <a:srgbClr val="0A304E"/>
              </a:solidFill>
            </a:rPr>
            <a:t> </a:t>
          </a:r>
          <a:r>
            <a:rPr lang="en-US" sz="1600" dirty="0">
              <a:solidFill>
                <a:srgbClr val="0A304E"/>
              </a:solidFill>
            </a:rPr>
            <a:t>Introduction to collaborative care team skills</a:t>
          </a:r>
        </a:p>
        <a:p>
          <a:pPr algn="l"/>
          <a:endParaRPr lang="en-US" sz="2400" dirty="0">
            <a:solidFill>
              <a:srgbClr val="0A304E"/>
            </a:solidFill>
          </a:endParaRPr>
        </a:p>
      </dgm:t>
    </dgm:pt>
    <dgm:pt modelId="{D556593E-E2B0-A847-85DC-2D2CEEF6DC49}" type="parTrans" cxnId="{BD6CB604-E3A5-6642-938B-DFB2DF3FF9D5}">
      <dgm:prSet/>
      <dgm:spPr/>
      <dgm:t>
        <a:bodyPr/>
        <a:lstStyle/>
        <a:p>
          <a:endParaRPr lang="en-US"/>
        </a:p>
      </dgm:t>
    </dgm:pt>
    <dgm:pt modelId="{E05A2200-BE96-C946-B150-968D4E491F95}" type="sibTrans" cxnId="{BD6CB604-E3A5-6642-938B-DFB2DF3FF9D5}">
      <dgm:prSet/>
      <dgm:spPr/>
      <dgm:t>
        <a:bodyPr/>
        <a:lstStyle/>
        <a:p>
          <a:endParaRPr lang="en-US"/>
        </a:p>
      </dgm:t>
    </dgm:pt>
    <dgm:pt modelId="{17FB8B31-0F43-CB4B-B253-C6FEC3C88CF7}">
      <dgm:prSet phldrT="[Text]"/>
      <dgm:spPr>
        <a:solidFill>
          <a:schemeClr val="bg1">
            <a:lumMod val="65000"/>
          </a:schemeClr>
        </a:solidFill>
        <a:ln>
          <a:solidFill>
            <a:schemeClr val="tx1"/>
          </a:solidFill>
        </a:ln>
      </dgm:spPr>
      <dgm:t>
        <a:bodyPr/>
        <a:lstStyle/>
        <a:p>
          <a:r>
            <a:rPr lang="en-US" dirty="0" smtClean="0"/>
            <a:t>Define, teach, and assess team skills</a:t>
          </a:r>
          <a:endParaRPr lang="en-US" dirty="0"/>
        </a:p>
      </dgm:t>
    </dgm:pt>
    <dgm:pt modelId="{E8BE28EE-1DF6-D847-889A-9CDCE921180C}" type="parTrans" cxnId="{6A5D8259-C797-F64F-BDC8-CECDF04A5587}">
      <dgm:prSet/>
      <dgm:spPr/>
      <dgm:t>
        <a:bodyPr/>
        <a:lstStyle/>
        <a:p>
          <a:endParaRPr lang="en-US"/>
        </a:p>
      </dgm:t>
    </dgm:pt>
    <dgm:pt modelId="{5E4CD04A-936E-4640-B38A-8068C597C1C4}" type="sibTrans" cxnId="{6A5D8259-C797-F64F-BDC8-CECDF04A5587}">
      <dgm:prSet/>
      <dgm:spPr/>
      <dgm:t>
        <a:bodyPr/>
        <a:lstStyle/>
        <a:p>
          <a:endParaRPr lang="en-US"/>
        </a:p>
      </dgm:t>
    </dgm:pt>
    <dgm:pt modelId="{86A6E458-87DD-DB4F-99F3-42B02CFF6E1D}">
      <dgm:prSet phldrT="[Text]" custT="1"/>
      <dgm:spPr/>
      <dgm:t>
        <a:bodyPr/>
        <a:lstStyle/>
        <a:p>
          <a:pPr algn="l"/>
          <a:r>
            <a:rPr lang="en-US" sz="2300" dirty="0"/>
            <a:t>       </a:t>
          </a:r>
          <a:r>
            <a:rPr lang="en-US" sz="2300" b="1" dirty="0">
              <a:solidFill>
                <a:srgbClr val="C0504D"/>
              </a:solidFill>
            </a:rPr>
            <a:t> </a:t>
          </a:r>
          <a:r>
            <a:rPr lang="en-US" sz="2300" b="1" dirty="0">
              <a:solidFill>
                <a:srgbClr val="0A304E"/>
              </a:solidFill>
            </a:rPr>
            <a:t>Simulation</a:t>
          </a:r>
        </a:p>
        <a:p>
          <a:pPr algn="ctr"/>
          <a:r>
            <a:rPr lang="en-US" sz="1600" dirty="0">
              <a:solidFill>
                <a:srgbClr val="0A304E"/>
              </a:solidFill>
            </a:rPr>
            <a:t>Practice of collaborative care team skills</a:t>
          </a:r>
        </a:p>
        <a:p>
          <a:pPr algn="ctr"/>
          <a:endParaRPr lang="en-US" sz="1600" dirty="0">
            <a:solidFill>
              <a:srgbClr val="0A304E"/>
            </a:solidFill>
          </a:endParaRPr>
        </a:p>
        <a:p>
          <a:pPr algn="ctr"/>
          <a:endParaRPr lang="en-US" sz="1600" dirty="0">
            <a:solidFill>
              <a:srgbClr val="0A304E"/>
            </a:solidFill>
          </a:endParaRPr>
        </a:p>
        <a:p>
          <a:pPr algn="ctr"/>
          <a:r>
            <a:rPr lang="en-US" sz="2000" b="1" dirty="0">
              <a:solidFill>
                <a:srgbClr val="0A304E"/>
              </a:solidFill>
              <a:latin typeface="Avenir Black Oblique"/>
              <a:cs typeface="Avenir Black Oblique"/>
            </a:rPr>
            <a:t>Simulate</a:t>
          </a:r>
        </a:p>
      </dgm:t>
    </dgm:pt>
    <dgm:pt modelId="{DC16E762-B3AF-2141-BFD6-A6BA16ED3337}" type="parTrans" cxnId="{8C7D38A3-EDB8-D644-83DF-C8185CC30DDB}">
      <dgm:prSet/>
      <dgm:spPr/>
      <dgm:t>
        <a:bodyPr/>
        <a:lstStyle/>
        <a:p>
          <a:endParaRPr lang="en-US"/>
        </a:p>
      </dgm:t>
    </dgm:pt>
    <dgm:pt modelId="{5028BA7E-6C0B-D948-A614-E109CB61BA07}" type="sibTrans" cxnId="{8C7D38A3-EDB8-D644-83DF-C8185CC30DDB}">
      <dgm:prSet/>
      <dgm:spPr/>
      <dgm:t>
        <a:bodyPr/>
        <a:lstStyle/>
        <a:p>
          <a:endParaRPr lang="en-US"/>
        </a:p>
      </dgm:t>
    </dgm:pt>
    <dgm:pt modelId="{EB699ECA-01D0-AE45-B9A5-06EAB9745509}">
      <dgm:prSet phldrT="[Text]"/>
      <dgm:spPr>
        <a:solidFill>
          <a:srgbClr val="6A6A6A"/>
        </a:solidFill>
        <a:ln>
          <a:solidFill>
            <a:schemeClr val="tx1"/>
          </a:solidFill>
        </a:ln>
      </dgm:spPr>
      <dgm:t>
        <a:bodyPr/>
        <a:lstStyle/>
        <a:p>
          <a:endParaRPr lang="en-US"/>
        </a:p>
      </dgm:t>
    </dgm:pt>
    <dgm:pt modelId="{85D4283D-E24E-F24F-9803-A1990D9F24C3}" type="parTrans" cxnId="{7F6C4D16-3F0D-7043-9722-A33B2BC36982}">
      <dgm:prSet/>
      <dgm:spPr/>
      <dgm:t>
        <a:bodyPr/>
        <a:lstStyle/>
        <a:p>
          <a:endParaRPr lang="en-US"/>
        </a:p>
      </dgm:t>
    </dgm:pt>
    <dgm:pt modelId="{7B530F71-4E32-8C49-B444-4E48853A1323}" type="sibTrans" cxnId="{7F6C4D16-3F0D-7043-9722-A33B2BC36982}">
      <dgm:prSet/>
      <dgm:spPr/>
      <dgm:t>
        <a:bodyPr/>
        <a:lstStyle/>
        <a:p>
          <a:endParaRPr lang="en-US"/>
        </a:p>
      </dgm:t>
    </dgm:pt>
    <dgm:pt modelId="{32732AFC-5AA7-CE46-8F7E-DE0D6398E131}">
      <dgm:prSet phldrT="[Text]" custT="1"/>
      <dgm:spPr/>
      <dgm:t>
        <a:bodyPr/>
        <a:lstStyle/>
        <a:p>
          <a:pPr algn="ctr"/>
          <a:r>
            <a:rPr lang="en-US" sz="2300" b="1" dirty="0" smtClean="0">
              <a:solidFill>
                <a:srgbClr val="0A304E"/>
              </a:solidFill>
            </a:rPr>
            <a:t>Community &amp; Clinical Experiences</a:t>
          </a:r>
          <a:endParaRPr lang="en-US" sz="2300" b="1" dirty="0">
            <a:solidFill>
              <a:srgbClr val="0A304E"/>
            </a:solidFill>
          </a:endParaRPr>
        </a:p>
        <a:p>
          <a:pPr algn="ctr"/>
          <a:r>
            <a:rPr lang="en-US" sz="1600" dirty="0">
              <a:solidFill>
                <a:srgbClr val="0A304E"/>
              </a:solidFill>
            </a:rPr>
            <a:t>Application of collaborative team skills</a:t>
          </a:r>
        </a:p>
        <a:p>
          <a:pPr algn="ctr"/>
          <a:endParaRPr lang="en-US" sz="1600" dirty="0">
            <a:solidFill>
              <a:srgbClr val="0A304E"/>
            </a:solidFill>
          </a:endParaRPr>
        </a:p>
        <a:p>
          <a:pPr algn="ctr"/>
          <a:r>
            <a:rPr lang="en-US" sz="2000" b="1" dirty="0">
              <a:solidFill>
                <a:srgbClr val="0A304E"/>
              </a:solidFill>
              <a:latin typeface="Avenir Black Oblique"/>
              <a:cs typeface="Avenir Black Oblique"/>
            </a:rPr>
            <a:t>Collaborate</a:t>
          </a:r>
        </a:p>
      </dgm:t>
    </dgm:pt>
    <dgm:pt modelId="{25D32B6E-271F-D04D-B8F2-98DFFAB07915}" type="parTrans" cxnId="{54D94BA0-7324-5046-BA63-C54CEAD6BA76}">
      <dgm:prSet/>
      <dgm:spPr/>
      <dgm:t>
        <a:bodyPr/>
        <a:lstStyle/>
        <a:p>
          <a:endParaRPr lang="en-US"/>
        </a:p>
      </dgm:t>
    </dgm:pt>
    <dgm:pt modelId="{0D601D08-86A9-D849-8C95-FCC8600B5574}" type="sibTrans" cxnId="{54D94BA0-7324-5046-BA63-C54CEAD6BA76}">
      <dgm:prSet/>
      <dgm:spPr/>
      <dgm:t>
        <a:bodyPr/>
        <a:lstStyle/>
        <a:p>
          <a:endParaRPr lang="en-US"/>
        </a:p>
      </dgm:t>
    </dgm:pt>
    <dgm:pt modelId="{176F5B97-90A9-E14D-BFC0-E073DB4D2752}">
      <dgm:prSet phldrT="[Text]" custT="1"/>
      <dgm:spPr/>
      <dgm:t>
        <a:bodyPr/>
        <a:lstStyle/>
        <a:p>
          <a:pPr algn="l"/>
          <a:r>
            <a:rPr lang="en-US" sz="2000" dirty="0">
              <a:solidFill>
                <a:srgbClr val="0A304E"/>
              </a:solidFill>
            </a:rPr>
            <a:t>     </a:t>
          </a:r>
          <a:r>
            <a:rPr lang="en-US" sz="2000" b="1" i="1" dirty="0">
              <a:solidFill>
                <a:srgbClr val="0A304E"/>
              </a:solidFill>
              <a:latin typeface="Avenir Black Oblique"/>
              <a:cs typeface="Avenir Black Oblique"/>
            </a:rPr>
            <a:t>Communicate</a:t>
          </a:r>
        </a:p>
        <a:p>
          <a:pPr algn="l"/>
          <a:endParaRPr lang="en-US" sz="2000" dirty="0"/>
        </a:p>
        <a:p>
          <a:pPr algn="l"/>
          <a:endParaRPr lang="en-US" sz="2300" dirty="0"/>
        </a:p>
      </dgm:t>
    </dgm:pt>
    <dgm:pt modelId="{1231E950-98FF-9E45-B94A-4B4C485299E8}" type="parTrans" cxnId="{E4D6C800-594C-7A48-80EC-6C26F315089A}">
      <dgm:prSet/>
      <dgm:spPr/>
      <dgm:t>
        <a:bodyPr/>
        <a:lstStyle/>
        <a:p>
          <a:endParaRPr lang="en-US"/>
        </a:p>
      </dgm:t>
    </dgm:pt>
    <dgm:pt modelId="{7EB02608-79F0-4140-B9DA-BC0F340029A6}" type="sibTrans" cxnId="{E4D6C800-594C-7A48-80EC-6C26F315089A}">
      <dgm:prSet/>
      <dgm:spPr/>
      <dgm:t>
        <a:bodyPr/>
        <a:lstStyle/>
        <a:p>
          <a:endParaRPr lang="en-US"/>
        </a:p>
      </dgm:t>
    </dgm:pt>
    <dgm:pt modelId="{1A392565-9763-3A49-854E-401537EA25F5}">
      <dgm:prSet phldrT="[Text]" custT="1"/>
      <dgm:spPr/>
      <dgm:t>
        <a:bodyPr/>
        <a:lstStyle/>
        <a:p>
          <a:pPr algn="l"/>
          <a:endParaRPr lang="en-US" sz="2000" dirty="0"/>
        </a:p>
      </dgm:t>
    </dgm:pt>
    <dgm:pt modelId="{4DBD5C24-6C94-6A43-88D7-45E616A8C07A}" type="parTrans" cxnId="{ECD3C3B2-9656-244D-AF98-29CA755E823C}">
      <dgm:prSet/>
      <dgm:spPr/>
      <dgm:t>
        <a:bodyPr/>
        <a:lstStyle/>
        <a:p>
          <a:endParaRPr lang="en-US"/>
        </a:p>
      </dgm:t>
    </dgm:pt>
    <dgm:pt modelId="{20CC95BE-9B35-F44E-8C1C-4673057B5208}" type="sibTrans" cxnId="{ECD3C3B2-9656-244D-AF98-29CA755E823C}">
      <dgm:prSet/>
      <dgm:spPr/>
      <dgm:t>
        <a:bodyPr/>
        <a:lstStyle/>
        <a:p>
          <a:endParaRPr lang="en-US"/>
        </a:p>
      </dgm:t>
    </dgm:pt>
    <dgm:pt modelId="{FE64A454-4DA1-B042-82B7-F87E9032E9F9}" type="pres">
      <dgm:prSet presAssocID="{8B54839E-CAB7-2346-87B0-FF42D2D926EA}" presName="Name0" presStyleCnt="0">
        <dgm:presLayoutVars>
          <dgm:chMax val="5"/>
          <dgm:chPref val="5"/>
          <dgm:dir/>
          <dgm:animLvl val="lvl"/>
        </dgm:presLayoutVars>
      </dgm:prSet>
      <dgm:spPr/>
      <dgm:t>
        <a:bodyPr/>
        <a:lstStyle/>
        <a:p>
          <a:endParaRPr lang="en-US"/>
        </a:p>
      </dgm:t>
    </dgm:pt>
    <dgm:pt modelId="{1F9A85AE-B8F1-8547-B357-BBE4835F5321}" type="pres">
      <dgm:prSet presAssocID="{B709FAC0-18C7-DC4C-95A4-B3B749892C1A}" presName="parentText1" presStyleLbl="node1" presStyleIdx="0" presStyleCnt="3" custLinFactNeighborY="-4384">
        <dgm:presLayoutVars>
          <dgm:chMax/>
          <dgm:chPref val="3"/>
          <dgm:bulletEnabled val="1"/>
        </dgm:presLayoutVars>
      </dgm:prSet>
      <dgm:spPr/>
      <dgm:t>
        <a:bodyPr/>
        <a:lstStyle/>
        <a:p>
          <a:endParaRPr lang="en-US"/>
        </a:p>
      </dgm:t>
    </dgm:pt>
    <dgm:pt modelId="{74C8817B-5AFB-FE4B-9B48-7C80855A1DE3}" type="pres">
      <dgm:prSet presAssocID="{B709FAC0-18C7-DC4C-95A4-B3B749892C1A}" presName="childText1" presStyleLbl="solidAlignAcc1" presStyleIdx="0" presStyleCnt="3">
        <dgm:presLayoutVars>
          <dgm:chMax val="0"/>
          <dgm:chPref val="0"/>
          <dgm:bulletEnabled val="1"/>
        </dgm:presLayoutVars>
      </dgm:prSet>
      <dgm:spPr/>
      <dgm:t>
        <a:bodyPr/>
        <a:lstStyle/>
        <a:p>
          <a:endParaRPr lang="en-US"/>
        </a:p>
      </dgm:t>
    </dgm:pt>
    <dgm:pt modelId="{1E2382DB-F03E-DC47-B1B1-A539B4C30B14}" type="pres">
      <dgm:prSet presAssocID="{17FB8B31-0F43-CB4B-B253-C6FEC3C88CF7}" presName="parentText2" presStyleLbl="node1" presStyleIdx="1" presStyleCnt="3">
        <dgm:presLayoutVars>
          <dgm:chMax/>
          <dgm:chPref val="3"/>
          <dgm:bulletEnabled val="1"/>
        </dgm:presLayoutVars>
      </dgm:prSet>
      <dgm:spPr/>
      <dgm:t>
        <a:bodyPr/>
        <a:lstStyle/>
        <a:p>
          <a:endParaRPr lang="en-US"/>
        </a:p>
      </dgm:t>
    </dgm:pt>
    <dgm:pt modelId="{5C6576F7-0754-B84B-81F6-9C5202DEEDA6}" type="pres">
      <dgm:prSet presAssocID="{17FB8B31-0F43-CB4B-B253-C6FEC3C88CF7}" presName="childText2" presStyleLbl="solidAlignAcc1" presStyleIdx="1" presStyleCnt="3">
        <dgm:presLayoutVars>
          <dgm:chMax val="0"/>
          <dgm:chPref val="0"/>
          <dgm:bulletEnabled val="1"/>
        </dgm:presLayoutVars>
      </dgm:prSet>
      <dgm:spPr/>
      <dgm:t>
        <a:bodyPr/>
        <a:lstStyle/>
        <a:p>
          <a:endParaRPr lang="en-US"/>
        </a:p>
      </dgm:t>
    </dgm:pt>
    <dgm:pt modelId="{0D43C249-2496-054E-9D54-5998320FC38D}" type="pres">
      <dgm:prSet presAssocID="{EB699ECA-01D0-AE45-B9A5-06EAB9745509}" presName="parentText3" presStyleLbl="node1" presStyleIdx="2" presStyleCnt="3" custLinFactNeighborX="2834" custLinFactNeighborY="-255">
        <dgm:presLayoutVars>
          <dgm:chMax/>
          <dgm:chPref val="3"/>
          <dgm:bulletEnabled val="1"/>
        </dgm:presLayoutVars>
      </dgm:prSet>
      <dgm:spPr/>
      <dgm:t>
        <a:bodyPr/>
        <a:lstStyle/>
        <a:p>
          <a:endParaRPr lang="en-US"/>
        </a:p>
      </dgm:t>
    </dgm:pt>
    <dgm:pt modelId="{3D5CA100-6FA2-674C-B1D5-D2D7076D2179}" type="pres">
      <dgm:prSet presAssocID="{EB699ECA-01D0-AE45-B9A5-06EAB9745509}" presName="childText3" presStyleLbl="solidAlignAcc1" presStyleIdx="2" presStyleCnt="3">
        <dgm:presLayoutVars>
          <dgm:chMax val="0"/>
          <dgm:chPref val="0"/>
          <dgm:bulletEnabled val="1"/>
        </dgm:presLayoutVars>
      </dgm:prSet>
      <dgm:spPr/>
      <dgm:t>
        <a:bodyPr/>
        <a:lstStyle/>
        <a:p>
          <a:endParaRPr lang="en-US"/>
        </a:p>
      </dgm:t>
    </dgm:pt>
  </dgm:ptLst>
  <dgm:cxnLst>
    <dgm:cxn modelId="{AA0E0360-D416-1147-B08C-3A4AB0950EC3}" type="presOf" srcId="{176F5B97-90A9-E14D-BFC0-E073DB4D2752}" destId="{74C8817B-5AFB-FE4B-9B48-7C80855A1DE3}" srcOrd="0" destOrd="1" presId="urn:microsoft.com/office/officeart/2009/3/layout/IncreasingArrowsProcess"/>
    <dgm:cxn modelId="{7F6C4D16-3F0D-7043-9722-A33B2BC36982}" srcId="{8B54839E-CAB7-2346-87B0-FF42D2D926EA}" destId="{EB699ECA-01D0-AE45-B9A5-06EAB9745509}" srcOrd="2" destOrd="0" parTransId="{85D4283D-E24E-F24F-9803-A1990D9F24C3}" sibTransId="{7B530F71-4E32-8C49-B444-4E48853A1323}"/>
    <dgm:cxn modelId="{ECD3C3B2-9656-244D-AF98-29CA755E823C}" srcId="{EB699ECA-01D0-AE45-B9A5-06EAB9745509}" destId="{1A392565-9763-3A49-854E-401537EA25F5}" srcOrd="1" destOrd="0" parTransId="{4DBD5C24-6C94-6A43-88D7-45E616A8C07A}" sibTransId="{20CC95BE-9B35-F44E-8C1C-4673057B5208}"/>
    <dgm:cxn modelId="{BD6CB604-E3A5-6642-938B-DFB2DF3FF9D5}" srcId="{B709FAC0-18C7-DC4C-95A4-B3B749892C1A}" destId="{DB7D675B-5E38-4346-BE24-1BB645328EE8}" srcOrd="0" destOrd="0" parTransId="{D556593E-E2B0-A847-85DC-2D2CEEF6DC49}" sibTransId="{E05A2200-BE96-C946-B150-968D4E491F95}"/>
    <dgm:cxn modelId="{E4D6C800-594C-7A48-80EC-6C26F315089A}" srcId="{B709FAC0-18C7-DC4C-95A4-B3B749892C1A}" destId="{176F5B97-90A9-E14D-BFC0-E073DB4D2752}" srcOrd="1" destOrd="0" parTransId="{1231E950-98FF-9E45-B94A-4B4C485299E8}" sibTransId="{7EB02608-79F0-4140-B9DA-BC0F340029A6}"/>
    <dgm:cxn modelId="{9DFA3BFA-AABC-3042-877B-655AE1600F2B}" type="presOf" srcId="{DB7D675B-5E38-4346-BE24-1BB645328EE8}" destId="{74C8817B-5AFB-FE4B-9B48-7C80855A1DE3}" srcOrd="0" destOrd="0" presId="urn:microsoft.com/office/officeart/2009/3/layout/IncreasingArrowsProcess"/>
    <dgm:cxn modelId="{8C7D38A3-EDB8-D644-83DF-C8185CC30DDB}" srcId="{17FB8B31-0F43-CB4B-B253-C6FEC3C88CF7}" destId="{86A6E458-87DD-DB4F-99F3-42B02CFF6E1D}" srcOrd="0" destOrd="0" parTransId="{DC16E762-B3AF-2141-BFD6-A6BA16ED3337}" sibTransId="{5028BA7E-6C0B-D948-A614-E109CB61BA07}"/>
    <dgm:cxn modelId="{C0C9449D-1478-884F-86C6-9BE922F51EE2}" type="presOf" srcId="{17FB8B31-0F43-CB4B-B253-C6FEC3C88CF7}" destId="{1E2382DB-F03E-DC47-B1B1-A539B4C30B14}" srcOrd="0" destOrd="0" presId="urn:microsoft.com/office/officeart/2009/3/layout/IncreasingArrowsProcess"/>
    <dgm:cxn modelId="{0AB758E7-B52C-AB45-80B4-6B05E35A13DA}" type="presOf" srcId="{B709FAC0-18C7-DC4C-95A4-B3B749892C1A}" destId="{1F9A85AE-B8F1-8547-B357-BBE4835F5321}" srcOrd="0" destOrd="0" presId="urn:microsoft.com/office/officeart/2009/3/layout/IncreasingArrowsProcess"/>
    <dgm:cxn modelId="{C702028C-B02E-7340-9A78-5E5C701E3FE1}" type="presOf" srcId="{32732AFC-5AA7-CE46-8F7E-DE0D6398E131}" destId="{3D5CA100-6FA2-674C-B1D5-D2D7076D2179}" srcOrd="0" destOrd="0" presId="urn:microsoft.com/office/officeart/2009/3/layout/IncreasingArrowsProcess"/>
    <dgm:cxn modelId="{54D94BA0-7324-5046-BA63-C54CEAD6BA76}" srcId="{EB699ECA-01D0-AE45-B9A5-06EAB9745509}" destId="{32732AFC-5AA7-CE46-8F7E-DE0D6398E131}" srcOrd="0" destOrd="0" parTransId="{25D32B6E-271F-D04D-B8F2-98DFFAB07915}" sibTransId="{0D601D08-86A9-D849-8C95-FCC8600B5574}"/>
    <dgm:cxn modelId="{01F99450-A633-674F-A0C1-50CFBA025C9B}" type="presOf" srcId="{8B54839E-CAB7-2346-87B0-FF42D2D926EA}" destId="{FE64A454-4DA1-B042-82B7-F87E9032E9F9}" srcOrd="0" destOrd="0" presId="urn:microsoft.com/office/officeart/2009/3/layout/IncreasingArrowsProcess"/>
    <dgm:cxn modelId="{1D5D15EE-AAF4-8446-A117-FAE08444BB34}" type="presOf" srcId="{EB699ECA-01D0-AE45-B9A5-06EAB9745509}" destId="{0D43C249-2496-054E-9D54-5998320FC38D}" srcOrd="0" destOrd="0" presId="urn:microsoft.com/office/officeart/2009/3/layout/IncreasingArrowsProcess"/>
    <dgm:cxn modelId="{355453EC-16E8-1F47-8173-4C757421062C}" srcId="{8B54839E-CAB7-2346-87B0-FF42D2D926EA}" destId="{B709FAC0-18C7-DC4C-95A4-B3B749892C1A}" srcOrd="0" destOrd="0" parTransId="{AAE44E5F-58DE-9949-978A-BCDB61F2CF1E}" sibTransId="{86F1B3C7-E0AC-C348-BA14-431824763344}"/>
    <dgm:cxn modelId="{26B0C4C2-4F86-904B-8EC3-D5CB9265D5C2}" type="presOf" srcId="{1A392565-9763-3A49-854E-401537EA25F5}" destId="{3D5CA100-6FA2-674C-B1D5-D2D7076D2179}" srcOrd="0" destOrd="1" presId="urn:microsoft.com/office/officeart/2009/3/layout/IncreasingArrowsProcess"/>
    <dgm:cxn modelId="{3A87A63E-A385-EC41-B1EB-0DFE644C9C4D}" type="presOf" srcId="{86A6E458-87DD-DB4F-99F3-42B02CFF6E1D}" destId="{5C6576F7-0754-B84B-81F6-9C5202DEEDA6}" srcOrd="0" destOrd="0" presId="urn:microsoft.com/office/officeart/2009/3/layout/IncreasingArrowsProcess"/>
    <dgm:cxn modelId="{6A5D8259-C797-F64F-BDC8-CECDF04A5587}" srcId="{8B54839E-CAB7-2346-87B0-FF42D2D926EA}" destId="{17FB8B31-0F43-CB4B-B253-C6FEC3C88CF7}" srcOrd="1" destOrd="0" parTransId="{E8BE28EE-1DF6-D847-889A-9CDCE921180C}" sibTransId="{5E4CD04A-936E-4640-B38A-8068C597C1C4}"/>
    <dgm:cxn modelId="{B45B852E-CA59-5C44-8D6E-495D9BE59637}" type="presParOf" srcId="{FE64A454-4DA1-B042-82B7-F87E9032E9F9}" destId="{1F9A85AE-B8F1-8547-B357-BBE4835F5321}" srcOrd="0" destOrd="0" presId="urn:microsoft.com/office/officeart/2009/3/layout/IncreasingArrowsProcess"/>
    <dgm:cxn modelId="{4E62CAEE-0175-2E47-AD31-F50AC65EEC06}" type="presParOf" srcId="{FE64A454-4DA1-B042-82B7-F87E9032E9F9}" destId="{74C8817B-5AFB-FE4B-9B48-7C80855A1DE3}" srcOrd="1" destOrd="0" presId="urn:microsoft.com/office/officeart/2009/3/layout/IncreasingArrowsProcess"/>
    <dgm:cxn modelId="{E14E3D3F-A04C-6D46-8AF7-71DFC20763D6}" type="presParOf" srcId="{FE64A454-4DA1-B042-82B7-F87E9032E9F9}" destId="{1E2382DB-F03E-DC47-B1B1-A539B4C30B14}" srcOrd="2" destOrd="0" presId="urn:microsoft.com/office/officeart/2009/3/layout/IncreasingArrowsProcess"/>
    <dgm:cxn modelId="{9D64413A-57AA-364B-8FE8-053AB4570745}" type="presParOf" srcId="{FE64A454-4DA1-B042-82B7-F87E9032E9F9}" destId="{5C6576F7-0754-B84B-81F6-9C5202DEEDA6}" srcOrd="3" destOrd="0" presId="urn:microsoft.com/office/officeart/2009/3/layout/IncreasingArrowsProcess"/>
    <dgm:cxn modelId="{3FBE990F-BB3C-E948-9567-D6600E07FDDC}" type="presParOf" srcId="{FE64A454-4DA1-B042-82B7-F87E9032E9F9}" destId="{0D43C249-2496-054E-9D54-5998320FC38D}" srcOrd="4" destOrd="0" presId="urn:microsoft.com/office/officeart/2009/3/layout/IncreasingArrowsProcess"/>
    <dgm:cxn modelId="{EBA4BA82-6775-314A-AD47-8755F505C462}" type="presParOf" srcId="{FE64A454-4DA1-B042-82B7-F87E9032E9F9}" destId="{3D5CA100-6FA2-674C-B1D5-D2D7076D2179}" srcOrd="5" destOrd="0" presId="urn:microsoft.com/office/officeart/2009/3/layout/IncreasingArrows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9A85AE-B8F1-8547-B357-BBE4835F5321}">
      <dsp:nvSpPr>
        <dsp:cNvPr id="0" name=""/>
        <dsp:cNvSpPr/>
      </dsp:nvSpPr>
      <dsp:spPr>
        <a:xfrm>
          <a:off x="23728" y="223106"/>
          <a:ext cx="8182143" cy="1191631"/>
        </a:xfrm>
        <a:prstGeom prst="rightArrow">
          <a:avLst>
            <a:gd name="adj1" fmla="val 50000"/>
            <a:gd name="adj2" fmla="val 50000"/>
          </a:avLst>
        </a:prstGeom>
        <a:solidFill>
          <a:schemeClr val="bg1">
            <a:lumMod val="95000"/>
          </a:schemeClr>
        </a:soli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254000" bIns="189172" numCol="1" spcCol="1270" anchor="ctr" anchorCtr="0">
          <a:noAutofit/>
        </a:bodyPr>
        <a:lstStyle/>
        <a:p>
          <a:pPr lvl="0" algn="l" defTabSz="755650">
            <a:lnSpc>
              <a:spcPct val="90000"/>
            </a:lnSpc>
            <a:spcBef>
              <a:spcPct val="0"/>
            </a:spcBef>
            <a:spcAft>
              <a:spcPct val="35000"/>
            </a:spcAft>
          </a:pPr>
          <a:r>
            <a:rPr lang="en-US" sz="1700" kern="1200" dirty="0">
              <a:solidFill>
                <a:schemeClr val="tx1"/>
              </a:solidFill>
            </a:rPr>
            <a:t>                               </a:t>
          </a:r>
          <a:r>
            <a:rPr lang="en-US" sz="2000" kern="1200" dirty="0">
              <a:solidFill>
                <a:schemeClr val="tx1"/>
              </a:solidFill>
            </a:rPr>
            <a:t>Collaborative Care Team Skills Based Curriculum </a:t>
          </a:r>
        </a:p>
      </dsp:txBody>
      <dsp:txXfrm>
        <a:off x="23728" y="521014"/>
        <a:ext cx="7884235" cy="595815"/>
      </dsp:txXfrm>
    </dsp:sp>
    <dsp:sp modelId="{74C8817B-5AFB-FE4B-9B48-7C80855A1DE3}">
      <dsp:nvSpPr>
        <dsp:cNvPr id="0" name=""/>
        <dsp:cNvSpPr/>
      </dsp:nvSpPr>
      <dsp:spPr>
        <a:xfrm>
          <a:off x="23728" y="1194267"/>
          <a:ext cx="2520100" cy="2295521"/>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a:t>         </a:t>
          </a:r>
          <a:r>
            <a:rPr lang="en-US" sz="2000" b="1" kern="1200" dirty="0">
              <a:solidFill>
                <a:srgbClr val="0A304E"/>
              </a:solidFill>
            </a:rPr>
            <a:t>Foundational</a:t>
          </a:r>
        </a:p>
        <a:p>
          <a:pPr lvl="0" algn="ctr" defTabSz="889000">
            <a:lnSpc>
              <a:spcPct val="90000"/>
            </a:lnSpc>
            <a:spcBef>
              <a:spcPct val="0"/>
            </a:spcBef>
            <a:spcAft>
              <a:spcPct val="35000"/>
            </a:spcAft>
          </a:pPr>
          <a:r>
            <a:rPr lang="en-US" sz="2000" kern="1200" dirty="0">
              <a:solidFill>
                <a:srgbClr val="0A304E"/>
              </a:solidFill>
            </a:rPr>
            <a:t> </a:t>
          </a:r>
          <a:r>
            <a:rPr lang="en-US" sz="1600" kern="1200" dirty="0">
              <a:solidFill>
                <a:srgbClr val="0A304E"/>
              </a:solidFill>
            </a:rPr>
            <a:t>Introduction to collaborative care team skills</a:t>
          </a:r>
        </a:p>
        <a:p>
          <a:pPr lvl="0" algn="l" defTabSz="889000">
            <a:lnSpc>
              <a:spcPct val="90000"/>
            </a:lnSpc>
            <a:spcBef>
              <a:spcPct val="0"/>
            </a:spcBef>
            <a:spcAft>
              <a:spcPct val="35000"/>
            </a:spcAft>
          </a:pPr>
          <a:endParaRPr lang="en-US" sz="2400" kern="1200" dirty="0">
            <a:solidFill>
              <a:srgbClr val="0A304E"/>
            </a:solidFill>
          </a:endParaRPr>
        </a:p>
        <a:p>
          <a:pPr lvl="0" algn="l" defTabSz="889000">
            <a:lnSpc>
              <a:spcPct val="90000"/>
            </a:lnSpc>
            <a:spcBef>
              <a:spcPct val="0"/>
            </a:spcBef>
            <a:spcAft>
              <a:spcPct val="35000"/>
            </a:spcAft>
          </a:pPr>
          <a:r>
            <a:rPr lang="en-US" sz="2000" kern="1200" dirty="0">
              <a:solidFill>
                <a:srgbClr val="0A304E"/>
              </a:solidFill>
            </a:rPr>
            <a:t>     </a:t>
          </a:r>
          <a:r>
            <a:rPr lang="en-US" sz="2000" b="1" i="1" kern="1200" dirty="0">
              <a:solidFill>
                <a:srgbClr val="0A304E"/>
              </a:solidFill>
              <a:latin typeface="Avenir Black Oblique"/>
              <a:cs typeface="Avenir Black Oblique"/>
            </a:rPr>
            <a:t>Communicate</a:t>
          </a:r>
        </a:p>
        <a:p>
          <a:pPr lvl="0" algn="l" defTabSz="889000">
            <a:lnSpc>
              <a:spcPct val="90000"/>
            </a:lnSpc>
            <a:spcBef>
              <a:spcPct val="0"/>
            </a:spcBef>
            <a:spcAft>
              <a:spcPct val="35000"/>
            </a:spcAft>
          </a:pPr>
          <a:endParaRPr lang="en-US" sz="2000" kern="1200" dirty="0"/>
        </a:p>
        <a:p>
          <a:pPr lvl="0" algn="l" defTabSz="889000">
            <a:lnSpc>
              <a:spcPct val="90000"/>
            </a:lnSpc>
            <a:spcBef>
              <a:spcPct val="0"/>
            </a:spcBef>
            <a:spcAft>
              <a:spcPct val="35000"/>
            </a:spcAft>
          </a:pPr>
          <a:endParaRPr lang="en-US" sz="2300" kern="1200" dirty="0"/>
        </a:p>
      </dsp:txBody>
      <dsp:txXfrm>
        <a:off x="23728" y="1194267"/>
        <a:ext cx="2520100" cy="2295521"/>
      </dsp:txXfrm>
    </dsp:sp>
    <dsp:sp modelId="{1E2382DB-F03E-DC47-B1B1-A539B4C30B14}">
      <dsp:nvSpPr>
        <dsp:cNvPr id="0" name=""/>
        <dsp:cNvSpPr/>
      </dsp:nvSpPr>
      <dsp:spPr>
        <a:xfrm>
          <a:off x="2543828" y="672558"/>
          <a:ext cx="5662043" cy="1191631"/>
        </a:xfrm>
        <a:prstGeom prst="rightArrow">
          <a:avLst>
            <a:gd name="adj1" fmla="val 50000"/>
            <a:gd name="adj2" fmla="val 50000"/>
          </a:avLst>
        </a:prstGeom>
        <a:solidFill>
          <a:schemeClr val="bg1">
            <a:lumMod val="65000"/>
          </a:schemeClr>
        </a:soli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254000" bIns="189172" numCol="1" spcCol="1270" anchor="ctr" anchorCtr="0">
          <a:noAutofit/>
        </a:bodyPr>
        <a:lstStyle/>
        <a:p>
          <a:pPr lvl="0" algn="l" defTabSz="977900">
            <a:lnSpc>
              <a:spcPct val="90000"/>
            </a:lnSpc>
            <a:spcBef>
              <a:spcPct val="0"/>
            </a:spcBef>
            <a:spcAft>
              <a:spcPct val="35000"/>
            </a:spcAft>
          </a:pPr>
          <a:r>
            <a:rPr lang="en-US" sz="2200" kern="1200" dirty="0" smtClean="0"/>
            <a:t>Define, teach, and assess team skills</a:t>
          </a:r>
          <a:endParaRPr lang="en-US" sz="2200" kern="1200" dirty="0"/>
        </a:p>
      </dsp:txBody>
      <dsp:txXfrm>
        <a:off x="2543828" y="970466"/>
        <a:ext cx="5364135" cy="595815"/>
      </dsp:txXfrm>
    </dsp:sp>
    <dsp:sp modelId="{5C6576F7-0754-B84B-81F6-9C5202DEEDA6}">
      <dsp:nvSpPr>
        <dsp:cNvPr id="0" name=""/>
        <dsp:cNvSpPr/>
      </dsp:nvSpPr>
      <dsp:spPr>
        <a:xfrm>
          <a:off x="2543828" y="1591478"/>
          <a:ext cx="2520100" cy="2295521"/>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kern="1200" dirty="0"/>
            <a:t>       </a:t>
          </a:r>
          <a:r>
            <a:rPr lang="en-US" sz="2300" b="1" kern="1200" dirty="0">
              <a:solidFill>
                <a:srgbClr val="C0504D"/>
              </a:solidFill>
            </a:rPr>
            <a:t> </a:t>
          </a:r>
          <a:r>
            <a:rPr lang="en-US" sz="2300" b="1" kern="1200" dirty="0">
              <a:solidFill>
                <a:srgbClr val="0A304E"/>
              </a:solidFill>
            </a:rPr>
            <a:t>Simulation</a:t>
          </a:r>
        </a:p>
        <a:p>
          <a:pPr lvl="0" algn="ctr" defTabSz="1022350">
            <a:lnSpc>
              <a:spcPct val="90000"/>
            </a:lnSpc>
            <a:spcBef>
              <a:spcPct val="0"/>
            </a:spcBef>
            <a:spcAft>
              <a:spcPct val="35000"/>
            </a:spcAft>
          </a:pPr>
          <a:r>
            <a:rPr lang="en-US" sz="1600" kern="1200" dirty="0">
              <a:solidFill>
                <a:srgbClr val="0A304E"/>
              </a:solidFill>
            </a:rPr>
            <a:t>Practice of collaborative care team skills</a:t>
          </a:r>
        </a:p>
        <a:p>
          <a:pPr lvl="0" algn="ctr" defTabSz="1022350">
            <a:lnSpc>
              <a:spcPct val="90000"/>
            </a:lnSpc>
            <a:spcBef>
              <a:spcPct val="0"/>
            </a:spcBef>
            <a:spcAft>
              <a:spcPct val="35000"/>
            </a:spcAft>
          </a:pPr>
          <a:endParaRPr lang="en-US" sz="1600" kern="1200" dirty="0">
            <a:solidFill>
              <a:srgbClr val="0A304E"/>
            </a:solidFill>
          </a:endParaRPr>
        </a:p>
        <a:p>
          <a:pPr lvl="0" algn="ctr" defTabSz="1022350">
            <a:lnSpc>
              <a:spcPct val="90000"/>
            </a:lnSpc>
            <a:spcBef>
              <a:spcPct val="0"/>
            </a:spcBef>
            <a:spcAft>
              <a:spcPct val="35000"/>
            </a:spcAft>
          </a:pPr>
          <a:endParaRPr lang="en-US" sz="1600" kern="1200" dirty="0">
            <a:solidFill>
              <a:srgbClr val="0A304E"/>
            </a:solidFill>
          </a:endParaRPr>
        </a:p>
        <a:p>
          <a:pPr lvl="0" algn="ctr" defTabSz="1022350">
            <a:lnSpc>
              <a:spcPct val="90000"/>
            </a:lnSpc>
            <a:spcBef>
              <a:spcPct val="0"/>
            </a:spcBef>
            <a:spcAft>
              <a:spcPct val="35000"/>
            </a:spcAft>
          </a:pPr>
          <a:r>
            <a:rPr lang="en-US" sz="2000" b="1" kern="1200" dirty="0">
              <a:solidFill>
                <a:srgbClr val="0A304E"/>
              </a:solidFill>
              <a:latin typeface="Avenir Black Oblique"/>
              <a:cs typeface="Avenir Black Oblique"/>
            </a:rPr>
            <a:t>Simulate</a:t>
          </a:r>
        </a:p>
      </dsp:txBody>
      <dsp:txXfrm>
        <a:off x="2543828" y="1591478"/>
        <a:ext cx="2520100" cy="2295521"/>
      </dsp:txXfrm>
    </dsp:sp>
    <dsp:sp modelId="{0D43C249-2496-054E-9D54-5998320FC38D}">
      <dsp:nvSpPr>
        <dsp:cNvPr id="0" name=""/>
        <dsp:cNvSpPr/>
      </dsp:nvSpPr>
      <dsp:spPr>
        <a:xfrm>
          <a:off x="5087656" y="1066730"/>
          <a:ext cx="3141943" cy="1191631"/>
        </a:xfrm>
        <a:prstGeom prst="rightArrow">
          <a:avLst>
            <a:gd name="adj1" fmla="val 50000"/>
            <a:gd name="adj2" fmla="val 50000"/>
          </a:avLst>
        </a:prstGeom>
        <a:solidFill>
          <a:srgbClr val="6A6A6A"/>
        </a:soli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254000" bIns="189172" numCol="1" spcCol="1270" anchor="ctr" anchorCtr="0">
          <a:noAutofit/>
        </a:bodyPr>
        <a:lstStyle/>
        <a:p>
          <a:pPr lvl="0" algn="l" defTabSz="977900">
            <a:lnSpc>
              <a:spcPct val="90000"/>
            </a:lnSpc>
            <a:spcBef>
              <a:spcPct val="0"/>
            </a:spcBef>
            <a:spcAft>
              <a:spcPct val="35000"/>
            </a:spcAft>
          </a:pPr>
          <a:endParaRPr lang="en-US" sz="2200" kern="1200"/>
        </a:p>
      </dsp:txBody>
      <dsp:txXfrm>
        <a:off x="5087656" y="1364638"/>
        <a:ext cx="2844035" cy="595815"/>
      </dsp:txXfrm>
    </dsp:sp>
    <dsp:sp modelId="{3D5CA100-6FA2-674C-B1D5-D2D7076D2179}">
      <dsp:nvSpPr>
        <dsp:cNvPr id="0" name=""/>
        <dsp:cNvSpPr/>
      </dsp:nvSpPr>
      <dsp:spPr>
        <a:xfrm>
          <a:off x="5063928" y="1988688"/>
          <a:ext cx="2520100" cy="2261926"/>
        </a:xfrm>
        <a:prstGeom prst="rect">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ctr" defTabSz="1022350">
            <a:lnSpc>
              <a:spcPct val="90000"/>
            </a:lnSpc>
            <a:spcBef>
              <a:spcPct val="0"/>
            </a:spcBef>
            <a:spcAft>
              <a:spcPct val="35000"/>
            </a:spcAft>
          </a:pPr>
          <a:r>
            <a:rPr lang="en-US" sz="2300" b="1" kern="1200" dirty="0" smtClean="0">
              <a:solidFill>
                <a:srgbClr val="0A304E"/>
              </a:solidFill>
            </a:rPr>
            <a:t>Community &amp; Clinical Experiences</a:t>
          </a:r>
          <a:endParaRPr lang="en-US" sz="2300" b="1" kern="1200" dirty="0">
            <a:solidFill>
              <a:srgbClr val="0A304E"/>
            </a:solidFill>
          </a:endParaRPr>
        </a:p>
        <a:p>
          <a:pPr lvl="0" algn="ctr" defTabSz="1022350">
            <a:lnSpc>
              <a:spcPct val="90000"/>
            </a:lnSpc>
            <a:spcBef>
              <a:spcPct val="0"/>
            </a:spcBef>
            <a:spcAft>
              <a:spcPct val="35000"/>
            </a:spcAft>
          </a:pPr>
          <a:r>
            <a:rPr lang="en-US" sz="1600" kern="1200" dirty="0">
              <a:solidFill>
                <a:srgbClr val="0A304E"/>
              </a:solidFill>
            </a:rPr>
            <a:t>Application of collaborative team skills</a:t>
          </a:r>
        </a:p>
        <a:p>
          <a:pPr lvl="0" algn="ctr" defTabSz="1022350">
            <a:lnSpc>
              <a:spcPct val="90000"/>
            </a:lnSpc>
            <a:spcBef>
              <a:spcPct val="0"/>
            </a:spcBef>
            <a:spcAft>
              <a:spcPct val="35000"/>
            </a:spcAft>
          </a:pPr>
          <a:endParaRPr lang="en-US" sz="1600" kern="1200" dirty="0">
            <a:solidFill>
              <a:srgbClr val="0A304E"/>
            </a:solidFill>
          </a:endParaRPr>
        </a:p>
        <a:p>
          <a:pPr lvl="0" algn="ctr" defTabSz="1022350">
            <a:lnSpc>
              <a:spcPct val="90000"/>
            </a:lnSpc>
            <a:spcBef>
              <a:spcPct val="0"/>
            </a:spcBef>
            <a:spcAft>
              <a:spcPct val="35000"/>
            </a:spcAft>
          </a:pPr>
          <a:r>
            <a:rPr lang="en-US" sz="2000" b="1" kern="1200" dirty="0">
              <a:solidFill>
                <a:srgbClr val="0A304E"/>
              </a:solidFill>
              <a:latin typeface="Avenir Black Oblique"/>
              <a:cs typeface="Avenir Black Oblique"/>
            </a:rPr>
            <a:t>Collaborate</a:t>
          </a:r>
        </a:p>
        <a:p>
          <a:pPr lvl="0" algn="l" defTabSz="889000">
            <a:lnSpc>
              <a:spcPct val="90000"/>
            </a:lnSpc>
            <a:spcBef>
              <a:spcPct val="0"/>
            </a:spcBef>
            <a:spcAft>
              <a:spcPct val="35000"/>
            </a:spcAft>
          </a:pPr>
          <a:endParaRPr lang="en-US" sz="2000" kern="1200" dirty="0"/>
        </a:p>
      </dsp:txBody>
      <dsp:txXfrm>
        <a:off x="5063928" y="1988688"/>
        <a:ext cx="2520100" cy="2261926"/>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40275" cy="464979"/>
          </a:xfrm>
          <a:prstGeom prst="rect">
            <a:avLst/>
          </a:prstGeom>
        </p:spPr>
        <p:txBody>
          <a:bodyPr vert="horz" lIns="91375" tIns="45688" rIns="91375" bIns="45688" rtlCol="0"/>
          <a:lstStyle>
            <a:lvl1pPr algn="l">
              <a:defRPr sz="1200"/>
            </a:lvl1pPr>
          </a:lstStyle>
          <a:p>
            <a:endParaRPr lang="en-US" dirty="0"/>
          </a:p>
        </p:txBody>
      </p:sp>
      <p:sp>
        <p:nvSpPr>
          <p:cNvPr id="3" name="Date Placeholder 2"/>
          <p:cNvSpPr>
            <a:spLocks noGrp="1"/>
          </p:cNvSpPr>
          <p:nvPr>
            <p:ph type="dt" sz="quarter" idx="1"/>
          </p:nvPr>
        </p:nvSpPr>
        <p:spPr>
          <a:xfrm>
            <a:off x="3974889" y="2"/>
            <a:ext cx="3040275" cy="464979"/>
          </a:xfrm>
          <a:prstGeom prst="rect">
            <a:avLst/>
          </a:prstGeom>
        </p:spPr>
        <p:txBody>
          <a:bodyPr vert="horz" lIns="91375" tIns="45688" rIns="91375" bIns="45688" rtlCol="0"/>
          <a:lstStyle>
            <a:lvl1pPr algn="r">
              <a:defRPr sz="1200"/>
            </a:lvl1pPr>
          </a:lstStyle>
          <a:p>
            <a:fld id="{A8822131-90CD-4316-9A2F-6E19BEABF365}" type="datetimeFigureOut">
              <a:rPr lang="en-US" smtClean="0"/>
              <a:t>10/9/2019</a:t>
            </a:fld>
            <a:endParaRPr lang="en-US" dirty="0"/>
          </a:p>
        </p:txBody>
      </p:sp>
      <p:sp>
        <p:nvSpPr>
          <p:cNvPr id="4" name="Footer Placeholder 3"/>
          <p:cNvSpPr>
            <a:spLocks noGrp="1"/>
          </p:cNvSpPr>
          <p:nvPr>
            <p:ph type="ftr" sz="quarter" idx="2"/>
          </p:nvPr>
        </p:nvSpPr>
        <p:spPr>
          <a:xfrm>
            <a:off x="1" y="8836188"/>
            <a:ext cx="3040275" cy="464979"/>
          </a:xfrm>
          <a:prstGeom prst="rect">
            <a:avLst/>
          </a:prstGeom>
        </p:spPr>
        <p:txBody>
          <a:bodyPr vert="horz" lIns="91375" tIns="45688" rIns="91375" bIns="45688"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4889" y="8836188"/>
            <a:ext cx="3040275" cy="464979"/>
          </a:xfrm>
          <a:prstGeom prst="rect">
            <a:avLst/>
          </a:prstGeom>
        </p:spPr>
        <p:txBody>
          <a:bodyPr vert="horz" lIns="91375" tIns="45688" rIns="91375" bIns="45688" rtlCol="0" anchor="b"/>
          <a:lstStyle>
            <a:lvl1pPr algn="r">
              <a:defRPr sz="1200"/>
            </a:lvl1pPr>
          </a:lstStyle>
          <a:p>
            <a:fld id="{F9F2EF35-3F96-4C12-9D24-B099536D8F9B}" type="slidenum">
              <a:rPr lang="en-US" smtClean="0"/>
              <a:t>‹#›</a:t>
            </a:fld>
            <a:endParaRPr lang="en-US" dirty="0"/>
          </a:p>
        </p:txBody>
      </p:sp>
    </p:spTree>
    <p:extLst>
      <p:ext uri="{BB962C8B-B14F-4D97-AF65-F5344CB8AC3E}">
        <p14:creationId xmlns:p14="http://schemas.microsoft.com/office/powerpoint/2010/main" val="27542001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0592" cy="465139"/>
          </a:xfrm>
          <a:prstGeom prst="rect">
            <a:avLst/>
          </a:prstGeom>
        </p:spPr>
        <p:txBody>
          <a:bodyPr vert="horz" lIns="93209" tIns="46606" rIns="93209" bIns="46606" rtlCol="0"/>
          <a:lstStyle>
            <a:lvl1pPr algn="l">
              <a:defRPr sz="1200"/>
            </a:lvl1pPr>
          </a:lstStyle>
          <a:p>
            <a:endParaRPr lang="en-US" dirty="0"/>
          </a:p>
        </p:txBody>
      </p:sp>
      <p:sp>
        <p:nvSpPr>
          <p:cNvPr id="3" name="Date Placeholder 2"/>
          <p:cNvSpPr>
            <a:spLocks noGrp="1"/>
          </p:cNvSpPr>
          <p:nvPr>
            <p:ph type="dt" idx="1"/>
          </p:nvPr>
        </p:nvSpPr>
        <p:spPr>
          <a:xfrm>
            <a:off x="3974535" y="1"/>
            <a:ext cx="3040592" cy="465139"/>
          </a:xfrm>
          <a:prstGeom prst="rect">
            <a:avLst/>
          </a:prstGeom>
        </p:spPr>
        <p:txBody>
          <a:bodyPr vert="horz" lIns="93209" tIns="46606" rIns="93209" bIns="46606" rtlCol="0"/>
          <a:lstStyle>
            <a:lvl1pPr algn="r">
              <a:defRPr sz="1200"/>
            </a:lvl1pPr>
          </a:lstStyle>
          <a:p>
            <a:fld id="{37715302-8148-460D-94AA-D2CD52F6D2A7}" type="datetimeFigureOut">
              <a:rPr lang="en-US" smtClean="0"/>
              <a:pPr/>
              <a:t>10/9/2019</a:t>
            </a:fld>
            <a:endParaRPr lang="en-US" dirty="0"/>
          </a:p>
        </p:txBody>
      </p:sp>
      <p:sp>
        <p:nvSpPr>
          <p:cNvPr id="4" name="Slide Image Placeholder 3"/>
          <p:cNvSpPr>
            <a:spLocks noGrp="1" noRot="1" noChangeAspect="1"/>
          </p:cNvSpPr>
          <p:nvPr>
            <p:ph type="sldImg" idx="2"/>
          </p:nvPr>
        </p:nvSpPr>
        <p:spPr>
          <a:xfrm>
            <a:off x="1182688" y="696913"/>
            <a:ext cx="4651375" cy="3489325"/>
          </a:xfrm>
          <a:prstGeom prst="rect">
            <a:avLst/>
          </a:prstGeom>
          <a:noFill/>
          <a:ln w="12700">
            <a:solidFill>
              <a:prstClr val="black"/>
            </a:solidFill>
          </a:ln>
        </p:spPr>
        <p:txBody>
          <a:bodyPr vert="horz" lIns="93209" tIns="46606" rIns="93209" bIns="46606" rtlCol="0" anchor="ctr"/>
          <a:lstStyle/>
          <a:p>
            <a:endParaRPr lang="en-US" dirty="0"/>
          </a:p>
        </p:txBody>
      </p:sp>
      <p:sp>
        <p:nvSpPr>
          <p:cNvPr id="5" name="Notes Placeholder 4"/>
          <p:cNvSpPr>
            <a:spLocks noGrp="1"/>
          </p:cNvSpPr>
          <p:nvPr>
            <p:ph type="body" sz="quarter" idx="3"/>
          </p:nvPr>
        </p:nvSpPr>
        <p:spPr>
          <a:xfrm>
            <a:off x="701676" y="4418810"/>
            <a:ext cx="5613400" cy="4186239"/>
          </a:xfrm>
          <a:prstGeom prst="rect">
            <a:avLst/>
          </a:prstGeom>
        </p:spPr>
        <p:txBody>
          <a:bodyPr vert="horz" lIns="93209" tIns="46606" rIns="93209" bIns="4660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5"/>
          </p:nvPr>
        </p:nvSpPr>
        <p:spPr>
          <a:xfrm>
            <a:off x="3974535" y="8835999"/>
            <a:ext cx="3040592" cy="465139"/>
          </a:xfrm>
          <a:prstGeom prst="rect">
            <a:avLst/>
          </a:prstGeom>
        </p:spPr>
        <p:txBody>
          <a:bodyPr vert="horz" lIns="93209" tIns="46606" rIns="93209" bIns="46606" rtlCol="0" anchor="b"/>
          <a:lstStyle>
            <a:lvl1pPr algn="r">
              <a:defRPr sz="1200"/>
            </a:lvl1pPr>
          </a:lstStyle>
          <a:p>
            <a:fld id="{6ED5DC46-E02E-4465-A5AC-EFAD518BE9C1}" type="slidenum">
              <a:rPr lang="en-US" smtClean="0"/>
              <a:pPr/>
              <a:t>‹#›</a:t>
            </a:fld>
            <a:endParaRPr lang="en-US" dirty="0"/>
          </a:p>
        </p:txBody>
      </p:sp>
      <p:sp>
        <p:nvSpPr>
          <p:cNvPr id="8" name="Footer Placeholder 7"/>
          <p:cNvSpPr>
            <a:spLocks noGrp="1"/>
          </p:cNvSpPr>
          <p:nvPr>
            <p:ph type="ftr" sz="quarter" idx="4"/>
          </p:nvPr>
        </p:nvSpPr>
        <p:spPr>
          <a:xfrm>
            <a:off x="0" y="8836025"/>
            <a:ext cx="3040063" cy="466725"/>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50778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45582" y="4536877"/>
            <a:ext cx="5613400" cy="418623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Good afternoon and thank you for joining me for this year’s State of the School for the Frances Payne Bolton School of Nursing.</a:t>
            </a:r>
          </a:p>
          <a:p>
            <a:endParaRPr lang="en-US" sz="1800" b="1" dirty="0"/>
          </a:p>
        </p:txBody>
      </p:sp>
      <p:sp>
        <p:nvSpPr>
          <p:cNvPr id="4" name="Slide Number Placeholder 3"/>
          <p:cNvSpPr>
            <a:spLocks noGrp="1"/>
          </p:cNvSpPr>
          <p:nvPr>
            <p:ph type="sldNum" sz="quarter" idx="10"/>
          </p:nvPr>
        </p:nvSpPr>
        <p:spPr/>
        <p:txBody>
          <a:bodyPr/>
          <a:lstStyle/>
          <a:p>
            <a:pPr marL="0" marR="0" lvl="0" indent="0" algn="r" defTabSz="461132" rtl="0" eaLnBrk="1" fontAlgn="base" latinLnBrk="0" hangingPunct="1">
              <a:lnSpc>
                <a:spcPct val="100000"/>
              </a:lnSpc>
              <a:spcBef>
                <a:spcPct val="0"/>
              </a:spcBef>
              <a:spcAft>
                <a:spcPct val="0"/>
              </a:spcAft>
              <a:buClrTx/>
              <a:buSzTx/>
              <a:buFontTx/>
              <a:buNone/>
              <a:tabLst/>
              <a:defRPr/>
            </a:pPr>
            <a:fld id="{6ED5DC46-E02E-4465-A5AC-EFAD518BE9C1}" type="slidenum">
              <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rPr>
              <a:pPr marL="0" marR="0" lvl="0" indent="0" algn="r" defTabSz="461132"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3700071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a:p>
            <a:r>
              <a:rPr lang="en-US" sz="1800" dirty="0" smtClean="0"/>
              <a:t>Our</a:t>
            </a:r>
            <a:r>
              <a:rPr lang="en-US" sz="1800" baseline="0" dirty="0" smtClean="0"/>
              <a:t> total income and revenues for the 2018-2019 year was $34,240,000.</a:t>
            </a:r>
            <a:endParaRPr lang="en-US" sz="180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ED5DC46-E02E-4465-A5AC-EFAD518BE9C1}"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435942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a:p>
            <a:r>
              <a:rPr lang="en-US" sz="1800" dirty="0" smtClean="0"/>
              <a:t>Our total expenses for the 2018-2019</a:t>
            </a:r>
            <a:r>
              <a:rPr lang="en-US" sz="1800" baseline="0" dirty="0" smtClean="0"/>
              <a:t> year was $33,783,000</a:t>
            </a:r>
            <a:endParaRPr lang="en-US" sz="180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ED5DC46-E02E-4465-A5AC-EFAD518BE9C1}"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2400318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the end of the 2018-2019 Fiscal Year, we added more than $450,000 to the reserve.</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ED5DC46-E02E-4465-A5AC-EFAD518BE9C1}"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136976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Last year marked the close of CWRU’s Forward Thinking Campaign. CWRU’s capital campaign launched October 2011 and the Nursing goal was $35 million.  Nursing and CWRU reached the campaign goal ahead of schedule and in October 0f 2016 the Nursing campaign goal was expanded to $45 million. At the close of the expanded campaign FPB exceeded our goal for a total of $49.3 million. The fundraising priorities were Capital, Faculty Support, Scholarships, Programs and Annual Fund</a:t>
            </a:r>
          </a:p>
          <a:p>
            <a:r>
              <a:rPr lang="en-US" sz="1200" b="0" i="0" kern="1200" dirty="0" smtClean="0">
                <a:solidFill>
                  <a:schemeClr val="tx1"/>
                </a:solidFill>
                <a:effectLst/>
                <a:latin typeface="+mn-lt"/>
                <a:ea typeface="+mn-ea"/>
                <a:cs typeface="+mn-cs"/>
              </a:rPr>
              <a:t>As for annual support  in FY19 we had another very strong cash donation total of $3,056,830 and just over $3.2 million overall fundraising attainment.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Over the last 5 years the Annual Giving program has grown by 44%! And this past year we had a record breaking year and experienced 22% growth over the previous fiscal year. The Annual Giving program now provides support for: the unrestricted annual fund, current use operating expenses, undergraduate and graduate scholarships and </a:t>
            </a:r>
            <a:r>
              <a:rPr lang="en-US" sz="1200" b="0" i="0" kern="1200" dirty="0" err="1" smtClean="0">
                <a:solidFill>
                  <a:schemeClr val="tx1"/>
                </a:solidFill>
                <a:effectLst/>
                <a:latin typeface="+mn-lt"/>
                <a:ea typeface="+mn-ea"/>
                <a:cs typeface="+mn-cs"/>
              </a:rPr>
              <a:t>interprofessional</a:t>
            </a:r>
            <a:r>
              <a:rPr lang="en-US" sz="1200" b="0" i="0" kern="1200" dirty="0" smtClean="0">
                <a:solidFill>
                  <a:schemeClr val="tx1"/>
                </a:solidFill>
                <a:effectLst/>
                <a:latin typeface="+mn-lt"/>
                <a:ea typeface="+mn-ea"/>
                <a:cs typeface="+mn-cs"/>
              </a:rPr>
              <a:t> education.</a:t>
            </a:r>
          </a:p>
          <a:p>
            <a:r>
              <a:rPr lang="en-US" sz="1200" b="0" i="0" kern="1200" dirty="0" smtClean="0">
                <a:solidFill>
                  <a:schemeClr val="tx1"/>
                </a:solidFill>
                <a:effectLst/>
                <a:latin typeface="+mn-lt"/>
                <a:ea typeface="+mn-ea"/>
                <a:cs typeface="+mn-cs"/>
              </a:rPr>
              <a:t>A special thank you to all of you who have participated in our faculty and staff campaigns and supported the work of our development and alumni relations team to make this possible.</a:t>
            </a:r>
          </a:p>
        </p:txBody>
      </p:sp>
      <p:sp>
        <p:nvSpPr>
          <p:cNvPr id="4" name="Slide Number Placeholder 3"/>
          <p:cNvSpPr>
            <a:spLocks noGrp="1"/>
          </p:cNvSpPr>
          <p:nvPr>
            <p:ph type="sldNum" sz="quarter" idx="10"/>
          </p:nvPr>
        </p:nvSpPr>
        <p:spPr/>
        <p:txBody>
          <a:bodyPr/>
          <a:lstStyle/>
          <a:p>
            <a:pPr defTabSz="465143">
              <a:defRPr/>
            </a:pPr>
            <a:fld id="{6ED5DC46-E02E-4465-A5AC-EFAD518BE9C1}" type="slidenum">
              <a:rPr lang="en-US">
                <a:solidFill>
                  <a:prstClr val="black"/>
                </a:solidFill>
              </a:rPr>
              <a:pPr defTabSz="465143">
                <a:defRPr/>
              </a:pPr>
              <a:t>13</a:t>
            </a:fld>
            <a:endParaRPr lang="en-US">
              <a:solidFill>
                <a:prstClr val="black"/>
              </a:solidFill>
            </a:endParaRPr>
          </a:p>
        </p:txBody>
      </p:sp>
    </p:spTree>
    <p:extLst>
      <p:ext uri="{BB962C8B-B14F-4D97-AF65-F5344CB8AC3E}">
        <p14:creationId xmlns:p14="http://schemas.microsoft.com/office/powerpoint/2010/main" val="2238060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second focus area of our strategic plan is research. Our goal is to lead the discovery of new knowledge through innovative and high-impact research.</a:t>
            </a:r>
          </a:p>
        </p:txBody>
      </p:sp>
      <p:sp>
        <p:nvSpPr>
          <p:cNvPr id="4" name="Slide Number Placeholder 3"/>
          <p:cNvSpPr>
            <a:spLocks noGrp="1"/>
          </p:cNvSpPr>
          <p:nvPr>
            <p:ph type="sldNum" sz="quarter" idx="10"/>
          </p:nvPr>
        </p:nvSpPr>
        <p:spPr/>
        <p:txBody>
          <a:bodyPr/>
          <a:lstStyle/>
          <a:p>
            <a:pPr defTabSz="465143">
              <a:defRPr/>
            </a:pPr>
            <a:fld id="{6ED5DC46-E02E-4465-A5AC-EFAD518BE9C1}" type="slidenum">
              <a:rPr lang="en-US">
                <a:solidFill>
                  <a:prstClr val="black"/>
                </a:solidFill>
              </a:rPr>
              <a:pPr defTabSz="465143">
                <a:defRPr/>
              </a:pPr>
              <a:t>14</a:t>
            </a:fld>
            <a:endParaRPr lang="en-US">
              <a:solidFill>
                <a:prstClr val="black"/>
              </a:solidFill>
            </a:endParaRPr>
          </a:p>
        </p:txBody>
      </p:sp>
    </p:spTree>
    <p:extLst>
      <p:ext uri="{BB962C8B-B14F-4D97-AF65-F5344CB8AC3E}">
        <p14:creationId xmlns:p14="http://schemas.microsoft.com/office/powerpoint/2010/main" val="4074859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6" y="4418809"/>
            <a:ext cx="5613400" cy="4417189"/>
          </a:xfrm>
        </p:spPr>
        <p:txBody>
          <a:bodyPr/>
          <a:lstStyle/>
          <a:p>
            <a:r>
              <a:rPr lang="en-US" sz="1200" kern="1200" dirty="0" smtClean="0">
                <a:solidFill>
                  <a:schemeClr val="tx1"/>
                </a:solidFill>
                <a:effectLst/>
                <a:latin typeface="+mn-lt"/>
                <a:ea typeface="+mn-ea"/>
                <a:cs typeface="+mn-cs"/>
              </a:rPr>
              <a:t>In the past year, two-thirds of the grants FPB researchers submitted received funding. In total, FPB researchers were awarded $10.3 million. Of that $10.3 million, $4.8 came from NIH, making FPB 11</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in the nation in NIH funding. That is an amazing accomplishment for our research department and speaks both to the in-demand nature of our research and the support researchers received.</a:t>
            </a:r>
          </a:p>
          <a:p>
            <a:r>
              <a:rPr lang="en-US" sz="1200" kern="1200" dirty="0" smtClean="0">
                <a:solidFill>
                  <a:schemeClr val="tx1"/>
                </a:solidFill>
                <a:effectLst/>
                <a:latin typeface="+mn-lt"/>
                <a:ea typeface="+mn-ea"/>
                <a:cs typeface="+mn-cs"/>
              </a:rPr>
              <a:t>With results like this, it is clear that the research efforts and activity are paying off and our researchers are knocking it out of the park.</a:t>
            </a:r>
          </a:p>
        </p:txBody>
      </p:sp>
      <p:sp>
        <p:nvSpPr>
          <p:cNvPr id="4" name="Slide Number Placeholder 3"/>
          <p:cNvSpPr>
            <a:spLocks noGrp="1"/>
          </p:cNvSpPr>
          <p:nvPr>
            <p:ph type="sldNum" sz="quarter" idx="10"/>
          </p:nvPr>
        </p:nvSpPr>
        <p:spPr/>
        <p:txBody>
          <a:bodyPr/>
          <a:lstStyle/>
          <a:p>
            <a:pPr defTabSz="465143">
              <a:defRPr/>
            </a:pPr>
            <a:fld id="{6ED5DC46-E02E-4465-A5AC-EFAD518BE9C1}" type="slidenum">
              <a:rPr lang="en-US">
                <a:solidFill>
                  <a:prstClr val="black"/>
                </a:solidFill>
              </a:rPr>
              <a:pPr defTabSz="465143">
                <a:defRPr/>
              </a:pPr>
              <a:t>15</a:t>
            </a:fld>
            <a:endParaRPr lang="en-US">
              <a:solidFill>
                <a:prstClr val="black"/>
              </a:solidFill>
            </a:endParaRPr>
          </a:p>
        </p:txBody>
      </p:sp>
    </p:spTree>
    <p:extLst>
      <p:ext uri="{BB962C8B-B14F-4D97-AF65-F5344CB8AC3E}">
        <p14:creationId xmlns:p14="http://schemas.microsoft.com/office/powerpoint/2010/main" val="2173624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endParaRPr>
          </a:p>
        </p:txBody>
      </p:sp>
      <p:sp>
        <p:nvSpPr>
          <p:cNvPr id="4" name="Slide Number Placeholder 3"/>
          <p:cNvSpPr>
            <a:spLocks noGrp="1"/>
          </p:cNvSpPr>
          <p:nvPr>
            <p:ph type="sldNum" sz="quarter" idx="10"/>
          </p:nvPr>
        </p:nvSpPr>
        <p:spPr/>
        <p:txBody>
          <a:bodyPr/>
          <a:lstStyle/>
          <a:p>
            <a:pPr defTabSz="465190">
              <a:defRPr/>
            </a:pPr>
            <a:fld id="{6ED5DC46-E02E-4465-A5AC-EFAD518BE9C1}" type="slidenum">
              <a:rPr lang="en-US">
                <a:solidFill>
                  <a:prstClr val="black"/>
                </a:solidFill>
              </a:rPr>
              <a:pPr defTabSz="465190">
                <a:defRPr/>
              </a:pPr>
              <a:t>16</a:t>
            </a:fld>
            <a:endParaRPr lang="en-US">
              <a:solidFill>
                <a:prstClr val="black"/>
              </a:solidFill>
            </a:endParaRPr>
          </a:p>
        </p:txBody>
      </p:sp>
    </p:spTree>
    <p:extLst>
      <p:ext uri="{BB962C8B-B14F-4D97-AF65-F5344CB8AC3E}">
        <p14:creationId xmlns:p14="http://schemas.microsoft.com/office/powerpoint/2010/main" val="1817630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endParaRPr>
          </a:p>
        </p:txBody>
      </p:sp>
      <p:sp>
        <p:nvSpPr>
          <p:cNvPr id="4" name="Slide Number Placeholder 3"/>
          <p:cNvSpPr>
            <a:spLocks noGrp="1"/>
          </p:cNvSpPr>
          <p:nvPr>
            <p:ph type="sldNum" sz="quarter" idx="10"/>
          </p:nvPr>
        </p:nvSpPr>
        <p:spPr/>
        <p:txBody>
          <a:bodyPr/>
          <a:lstStyle/>
          <a:p>
            <a:pPr defTabSz="465190">
              <a:defRPr/>
            </a:pPr>
            <a:fld id="{6ED5DC46-E02E-4465-A5AC-EFAD518BE9C1}" type="slidenum">
              <a:rPr lang="en-US">
                <a:solidFill>
                  <a:prstClr val="black"/>
                </a:solidFill>
              </a:rPr>
              <a:pPr defTabSz="465190">
                <a:defRPr/>
              </a:pPr>
              <a:t>17</a:t>
            </a:fld>
            <a:endParaRPr lang="en-US">
              <a:solidFill>
                <a:prstClr val="black"/>
              </a:solidFill>
            </a:endParaRPr>
          </a:p>
        </p:txBody>
      </p:sp>
    </p:spTree>
    <p:extLst>
      <p:ext uri="{BB962C8B-B14F-4D97-AF65-F5344CB8AC3E}">
        <p14:creationId xmlns:p14="http://schemas.microsoft.com/office/powerpoint/2010/main" val="36780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endParaRPr>
          </a:p>
        </p:txBody>
      </p:sp>
      <p:sp>
        <p:nvSpPr>
          <p:cNvPr id="4" name="Slide Number Placeholder 3"/>
          <p:cNvSpPr>
            <a:spLocks noGrp="1"/>
          </p:cNvSpPr>
          <p:nvPr>
            <p:ph type="sldNum" sz="quarter" idx="10"/>
          </p:nvPr>
        </p:nvSpPr>
        <p:spPr/>
        <p:txBody>
          <a:bodyPr/>
          <a:lstStyle/>
          <a:p>
            <a:pPr defTabSz="465190">
              <a:defRPr/>
            </a:pPr>
            <a:fld id="{6ED5DC46-E02E-4465-A5AC-EFAD518BE9C1}" type="slidenum">
              <a:rPr lang="en-US">
                <a:solidFill>
                  <a:prstClr val="black"/>
                </a:solidFill>
              </a:rPr>
              <a:pPr defTabSz="465190">
                <a:defRPr/>
              </a:pPr>
              <a:t>18</a:t>
            </a:fld>
            <a:endParaRPr lang="en-US">
              <a:solidFill>
                <a:prstClr val="black"/>
              </a:solidFill>
            </a:endParaRPr>
          </a:p>
        </p:txBody>
      </p:sp>
    </p:spTree>
    <p:extLst>
      <p:ext uri="{BB962C8B-B14F-4D97-AF65-F5344CB8AC3E}">
        <p14:creationId xmlns:p14="http://schemas.microsoft.com/office/powerpoint/2010/main" val="18821984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endParaRPr>
          </a:p>
        </p:txBody>
      </p:sp>
      <p:sp>
        <p:nvSpPr>
          <p:cNvPr id="4" name="Slide Number Placeholder 3"/>
          <p:cNvSpPr>
            <a:spLocks noGrp="1"/>
          </p:cNvSpPr>
          <p:nvPr>
            <p:ph type="sldNum" sz="quarter" idx="10"/>
          </p:nvPr>
        </p:nvSpPr>
        <p:spPr/>
        <p:txBody>
          <a:bodyPr/>
          <a:lstStyle/>
          <a:p>
            <a:pPr defTabSz="465190">
              <a:defRPr/>
            </a:pPr>
            <a:fld id="{6ED5DC46-E02E-4465-A5AC-EFAD518BE9C1}" type="slidenum">
              <a:rPr lang="en-US">
                <a:solidFill>
                  <a:prstClr val="black"/>
                </a:solidFill>
              </a:rPr>
              <a:pPr defTabSz="465190">
                <a:defRPr/>
              </a:pPr>
              <a:t>19</a:t>
            </a:fld>
            <a:endParaRPr lang="en-US">
              <a:solidFill>
                <a:prstClr val="black"/>
              </a:solidFill>
            </a:endParaRPr>
          </a:p>
        </p:txBody>
      </p:sp>
    </p:spTree>
    <p:extLst>
      <p:ext uri="{BB962C8B-B14F-4D97-AF65-F5344CB8AC3E}">
        <p14:creationId xmlns:p14="http://schemas.microsoft.com/office/powerpoint/2010/main" val="2483892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Our mission is to create and empower nurse leaders who develop and implement innovative and </a:t>
            </a:r>
            <a:r>
              <a:rPr lang="en-US" sz="1200" kern="1200" dirty="0" err="1" smtClean="0">
                <a:solidFill>
                  <a:schemeClr val="tx1"/>
                </a:solidFill>
                <a:effectLst/>
                <a:latin typeface="+mn-lt"/>
                <a:ea typeface="+mn-ea"/>
                <a:cs typeface="+mn-cs"/>
              </a:rPr>
              <a:t>interprofessional</a:t>
            </a:r>
            <a:r>
              <a:rPr lang="en-US" sz="1200" kern="1200" dirty="0" smtClean="0">
                <a:solidFill>
                  <a:schemeClr val="tx1"/>
                </a:solidFill>
                <a:effectLst/>
                <a:latin typeface="+mn-lt"/>
                <a:ea typeface="+mn-ea"/>
                <a:cs typeface="+mn-cs"/>
              </a:rPr>
              <a:t> research, education and practice. </a:t>
            </a:r>
            <a:endParaRPr lang="en-US" sz="1800" dirty="0">
              <a:effectLst/>
            </a:endParaRPr>
          </a:p>
        </p:txBody>
      </p:sp>
      <p:sp>
        <p:nvSpPr>
          <p:cNvPr id="4" name="Slide Number Placeholder 3"/>
          <p:cNvSpPr>
            <a:spLocks noGrp="1"/>
          </p:cNvSpPr>
          <p:nvPr>
            <p:ph type="sldNum" sz="quarter" idx="10"/>
          </p:nvPr>
        </p:nvSpPr>
        <p:spPr/>
        <p:txBody>
          <a:bodyPr/>
          <a:lstStyle/>
          <a:p>
            <a:pPr defTabSz="465143">
              <a:defRPr/>
            </a:pPr>
            <a:fld id="{6ED5DC46-E02E-4465-A5AC-EFAD518BE9C1}" type="slidenum">
              <a:rPr lang="en-US">
                <a:solidFill>
                  <a:prstClr val="black"/>
                </a:solidFill>
              </a:rPr>
              <a:pPr defTabSz="465143">
                <a:defRPr/>
              </a:pPr>
              <a:t>2</a:t>
            </a:fld>
            <a:endParaRPr lang="en-US">
              <a:solidFill>
                <a:prstClr val="black"/>
              </a:solidFill>
            </a:endParaRPr>
          </a:p>
        </p:txBody>
      </p:sp>
    </p:spTree>
    <p:extLst>
      <p:ext uri="{BB962C8B-B14F-4D97-AF65-F5344CB8AC3E}">
        <p14:creationId xmlns:p14="http://schemas.microsoft.com/office/powerpoint/2010/main" val="5416933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Of our tenured and tenure track faculty, 100 percent at least one publication and had their work cited by others. For our non-tenure track faculty, 87 percent had at least one publication, and 84 percent had their work cited by others.</a:t>
            </a:r>
          </a:p>
        </p:txBody>
      </p:sp>
      <p:sp>
        <p:nvSpPr>
          <p:cNvPr id="4" name="Slide Number Placeholder 3"/>
          <p:cNvSpPr>
            <a:spLocks noGrp="1"/>
          </p:cNvSpPr>
          <p:nvPr>
            <p:ph type="sldNum" sz="quarter" idx="10"/>
          </p:nvPr>
        </p:nvSpPr>
        <p:spPr/>
        <p:txBody>
          <a:bodyPr/>
          <a:lstStyle/>
          <a:p>
            <a:pPr defTabSz="465143">
              <a:defRPr/>
            </a:pPr>
            <a:fld id="{6ED5DC46-E02E-4465-A5AC-EFAD518BE9C1}" type="slidenum">
              <a:rPr lang="en-US">
                <a:solidFill>
                  <a:prstClr val="black"/>
                </a:solidFill>
              </a:rPr>
              <a:pPr defTabSz="465143">
                <a:defRPr/>
              </a:pPr>
              <a:t>20</a:t>
            </a:fld>
            <a:endParaRPr lang="en-US">
              <a:solidFill>
                <a:prstClr val="black"/>
              </a:solidFill>
            </a:endParaRPr>
          </a:p>
        </p:txBody>
      </p:sp>
    </p:spTree>
    <p:extLst>
      <p:ext uri="{BB962C8B-B14F-4D97-AF65-F5344CB8AC3E}">
        <p14:creationId xmlns:p14="http://schemas.microsoft.com/office/powerpoint/2010/main" val="14894527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Strong leadership and robust research pursuits make our third strategic plan goal, ensuring high-value nursing education, an easier task.</a:t>
            </a:r>
          </a:p>
        </p:txBody>
      </p:sp>
      <p:sp>
        <p:nvSpPr>
          <p:cNvPr id="4" name="Slide Number Placeholder 3"/>
          <p:cNvSpPr>
            <a:spLocks noGrp="1"/>
          </p:cNvSpPr>
          <p:nvPr>
            <p:ph type="sldNum" sz="quarter" idx="10"/>
          </p:nvPr>
        </p:nvSpPr>
        <p:spPr/>
        <p:txBody>
          <a:bodyPr/>
          <a:lstStyle/>
          <a:p>
            <a:pPr defTabSz="465143">
              <a:defRPr/>
            </a:pPr>
            <a:fld id="{6ED5DC46-E02E-4465-A5AC-EFAD518BE9C1}" type="slidenum">
              <a:rPr lang="en-US">
                <a:solidFill>
                  <a:prstClr val="black"/>
                </a:solidFill>
              </a:rPr>
              <a:pPr defTabSz="465143">
                <a:defRPr/>
              </a:pPr>
              <a:t>21</a:t>
            </a:fld>
            <a:endParaRPr lang="en-US">
              <a:solidFill>
                <a:prstClr val="black"/>
              </a:solidFill>
            </a:endParaRPr>
          </a:p>
        </p:txBody>
      </p:sp>
    </p:spTree>
    <p:extLst>
      <p:ext uri="{BB962C8B-B14F-4D97-AF65-F5344CB8AC3E}">
        <p14:creationId xmlns:p14="http://schemas.microsoft.com/office/powerpoint/2010/main" val="1816734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Though enrollment has slowed in our MSN, DNP, and PhD programs, our faculty leadership have worked incredibly hard to make those programs better and more dynamic.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Additionally, the new structure of the centralized marketing and communications department includes a newly formed group focused specifically on Graduate &amp; Professional Enrollment Marketing. Those positions are still being filled, and when that team is established we expect more university support in marketing our graduate programs. In 2019, we have 380 BSN students enrolled, 78 MN, 222 MSN students, 118 DNP students, and 45 PhD students.</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ED5DC46-E02E-4465-A5AC-EFAD518BE9C1}"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35122223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We need to continue to diversify our student body, so that we develop nurses at all levels who the broader community can relate to. University-wide, students from underrepresented minorities are 12%, and the school of nursing is at 14 percent.</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ED5DC46-E02E-4465-A5AC-EFAD518BE9C1}"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28201776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Our gender data spread remains the same as last year with 14 percent of nursing students self-reporting as male.</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ED5DC46-E02E-4465-A5AC-EFAD518BE9C1}"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32016740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Our NCLEX pass rates remain well above the national average for our BSN and MN programs.</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ED5DC46-E02E-4465-A5AC-EFAD518BE9C1}"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28499251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Though official results for 2019 from most of the APRN certifying bodies won’t be in until Feb/March 2020, our participation remains strong. The most recent official results from calendar year 2018 have most of our first time pass rates at 100%.</a:t>
            </a:r>
          </a:p>
        </p:txBody>
      </p:sp>
      <p:sp>
        <p:nvSpPr>
          <p:cNvPr id="4" name="Slide Number Placeholder 3"/>
          <p:cNvSpPr>
            <a:spLocks noGrp="1"/>
          </p:cNvSpPr>
          <p:nvPr>
            <p:ph type="sldNum" sz="quarter" idx="10"/>
          </p:nvPr>
        </p:nvSpPr>
        <p:spPr/>
        <p:txBody>
          <a:bodyPr/>
          <a:lstStyle/>
          <a:p>
            <a:fld id="{6ED5DC46-E02E-4465-A5AC-EFAD518BE9C1}" type="slidenum">
              <a:rPr lang="en-US" smtClean="0"/>
              <a:pPr/>
              <a:t>26</a:t>
            </a:fld>
            <a:endParaRPr lang="en-US" dirty="0"/>
          </a:p>
        </p:txBody>
      </p:sp>
    </p:spTree>
    <p:extLst>
      <p:ext uri="{BB962C8B-B14F-4D97-AF65-F5344CB8AC3E}">
        <p14:creationId xmlns:p14="http://schemas.microsoft.com/office/powerpoint/2010/main" val="10793105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Another focus area of the strategic plan is how we engage in professional practice. We achieve our goal of developing and promoting new models of professional and </a:t>
            </a:r>
            <a:r>
              <a:rPr lang="en-US" sz="1200" kern="1200" dirty="0" err="1" smtClean="0">
                <a:solidFill>
                  <a:schemeClr val="tx1"/>
                </a:solidFill>
                <a:effectLst/>
                <a:latin typeface="+mn-lt"/>
                <a:ea typeface="+mn-ea"/>
                <a:cs typeface="+mn-cs"/>
              </a:rPr>
              <a:t>interprofessional</a:t>
            </a:r>
            <a:r>
              <a:rPr lang="en-US" sz="1200" kern="1200" dirty="0" smtClean="0">
                <a:solidFill>
                  <a:schemeClr val="tx1"/>
                </a:solidFill>
                <a:effectLst/>
                <a:latin typeface="+mn-lt"/>
                <a:ea typeface="+mn-ea"/>
                <a:cs typeface="+mn-cs"/>
              </a:rPr>
              <a:t> practice by being proactive about </a:t>
            </a:r>
            <a:r>
              <a:rPr lang="en-US" sz="1200" kern="1200" dirty="0" err="1" smtClean="0">
                <a:solidFill>
                  <a:schemeClr val="tx1"/>
                </a:solidFill>
                <a:effectLst/>
                <a:latin typeface="+mn-lt"/>
                <a:ea typeface="+mn-ea"/>
                <a:cs typeface="+mn-cs"/>
              </a:rPr>
              <a:t>Interprofessional</a:t>
            </a:r>
            <a:r>
              <a:rPr lang="en-US" sz="1200" kern="1200" dirty="0" smtClean="0">
                <a:solidFill>
                  <a:schemeClr val="tx1"/>
                </a:solidFill>
                <a:effectLst/>
                <a:latin typeface="+mn-lt"/>
                <a:ea typeface="+mn-ea"/>
                <a:cs typeface="+mn-cs"/>
              </a:rPr>
              <a:t> Education and engaging in the national movement for nurses to practice to the full extent of their education and competencies.</a:t>
            </a:r>
          </a:p>
        </p:txBody>
      </p:sp>
      <p:sp>
        <p:nvSpPr>
          <p:cNvPr id="4" name="Slide Number Placeholder 3"/>
          <p:cNvSpPr>
            <a:spLocks noGrp="1"/>
          </p:cNvSpPr>
          <p:nvPr>
            <p:ph type="sldNum" sz="quarter" idx="10"/>
          </p:nvPr>
        </p:nvSpPr>
        <p:spPr/>
        <p:txBody>
          <a:bodyPr/>
          <a:lstStyle/>
          <a:p>
            <a:pPr defTabSz="465143">
              <a:defRPr/>
            </a:pPr>
            <a:fld id="{6ED5DC46-E02E-4465-A5AC-EFAD518BE9C1}" type="slidenum">
              <a:rPr lang="en-US">
                <a:solidFill>
                  <a:prstClr val="black"/>
                </a:solidFill>
              </a:rPr>
              <a:pPr defTabSz="465143">
                <a:defRPr/>
              </a:pPr>
              <a:t>27</a:t>
            </a:fld>
            <a:endParaRPr lang="en-US">
              <a:solidFill>
                <a:prstClr val="black"/>
              </a:solidFill>
            </a:endParaRPr>
          </a:p>
        </p:txBody>
      </p:sp>
    </p:spTree>
    <p:extLst>
      <p:ext uri="{BB962C8B-B14F-4D97-AF65-F5344CB8AC3E}">
        <p14:creationId xmlns:p14="http://schemas.microsoft.com/office/powerpoint/2010/main" val="19742807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Our current IPE curriculum, which the university established through small grants and projects in 2009, focuses on health professions students at Case Western Reserve. Currently, first-year health professions students and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year BSN students participate in a series of workshops over an academic year to learn about roles, responsibilities and team skills, which they then practice in a simulation.</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ED5DC46-E02E-4465-A5AC-EFAD518BE9C1}"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7126396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Each year more than 500 students participate in these foundational workshops. This year students from 7 professions, including dental medicine, medicine, nursing, nutrition, physician assistant, social work and speech pathology will participate in 2 interactive workshops in the fall and 2 simulations in the spring.</a:t>
            </a:r>
            <a:endParaRPr lang="en-US" sz="1800" dirty="0"/>
          </a:p>
          <a:p>
            <a:endParaRPr lang="en-US" sz="180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ED5DC46-E02E-4465-A5AC-EFAD518BE9C1}"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2394359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272934"/>
            <a:ext cx="5613400" cy="457401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mission speaks to the first goal of our strategic plan: to create an excellent work environment for faculty and staff, and a premier learning environment for our students. We are making FPB the place to be!</a:t>
            </a:r>
            <a:endParaRPr lang="en-US" sz="1800" kern="1200" dirty="0" smtClean="0">
              <a:solidFill>
                <a:schemeClr val="tx1"/>
              </a:solidFill>
              <a:effectLst/>
              <a:latin typeface="+mn-lt"/>
              <a:ea typeface="+mn-ea"/>
              <a:cs typeface="+mn-cs"/>
            </a:endParaRPr>
          </a:p>
          <a:p>
            <a:endParaRPr lang="en-US" dirty="0">
              <a:effectLst/>
            </a:endParaRPr>
          </a:p>
        </p:txBody>
      </p:sp>
      <p:sp>
        <p:nvSpPr>
          <p:cNvPr id="4" name="Slide Number Placeholder 3"/>
          <p:cNvSpPr>
            <a:spLocks noGrp="1"/>
          </p:cNvSpPr>
          <p:nvPr>
            <p:ph type="sldNum" sz="quarter" idx="10"/>
          </p:nvPr>
        </p:nvSpPr>
        <p:spPr/>
        <p:txBody>
          <a:bodyPr/>
          <a:lstStyle/>
          <a:p>
            <a:pPr defTabSz="465143">
              <a:defRPr/>
            </a:pPr>
            <a:fld id="{6ED5DC46-E02E-4465-A5AC-EFAD518BE9C1}" type="slidenum">
              <a:rPr lang="en-US">
                <a:solidFill>
                  <a:prstClr val="black"/>
                </a:solidFill>
              </a:rPr>
              <a:pPr defTabSz="465143">
                <a:defRPr/>
              </a:pPr>
              <a:t>3</a:t>
            </a:fld>
            <a:endParaRPr lang="en-US">
              <a:solidFill>
                <a:prstClr val="black"/>
              </a:solidFill>
            </a:endParaRPr>
          </a:p>
        </p:txBody>
      </p:sp>
    </p:spTree>
    <p:extLst>
      <p:ext uri="{BB962C8B-B14F-4D97-AF65-F5344CB8AC3E}">
        <p14:creationId xmlns:p14="http://schemas.microsoft.com/office/powerpoint/2010/main" val="25262223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a:p>
            <a:r>
              <a:rPr lang="en-US" sz="1200" kern="1200" dirty="0" smtClean="0">
                <a:solidFill>
                  <a:schemeClr val="tx1"/>
                </a:solidFill>
                <a:effectLst/>
                <a:latin typeface="+mn-lt"/>
                <a:ea typeface="+mn-ea"/>
                <a:cs typeface="+mn-cs"/>
              </a:rPr>
              <a:t>As we further enhance the university’s IPE curriculum, our path forward in next few years is to provide clinical or community-based experiences for students to practice skills with each other in a real world setting.</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Toward this end, we have a good start with some of our grant-funded programs as well as existing volunteer experiences. We hope to increase the capacity of this programming over the next few years by integrating formal IPE learning into existing experiences and by growing our network of sites where we can send students.</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ED5DC46-E02E-4465-A5AC-EFAD518BE9C1}"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7011923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Supporting our commitment to increased engagement in professional practice is FPB’s commitment to maximizing our culture of leadership. Everyone is a leader and we are working to strengthen that. Rose Sherman was here about 6 weeks ago, talking about change management and leadership. More to come.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defTabSz="465143">
              <a:defRPr/>
            </a:pPr>
            <a:fld id="{6ED5DC46-E02E-4465-A5AC-EFAD518BE9C1}" type="slidenum">
              <a:rPr lang="en-US">
                <a:solidFill>
                  <a:prstClr val="black"/>
                </a:solidFill>
              </a:rPr>
              <a:pPr defTabSz="465143">
                <a:defRPr/>
              </a:pPr>
              <a:t>31</a:t>
            </a:fld>
            <a:endParaRPr lang="en-US">
              <a:solidFill>
                <a:prstClr val="black"/>
              </a:solidFill>
            </a:endParaRPr>
          </a:p>
        </p:txBody>
      </p:sp>
    </p:spTree>
    <p:extLst>
      <p:ext uri="{BB962C8B-B14F-4D97-AF65-F5344CB8AC3E}">
        <p14:creationId xmlns:p14="http://schemas.microsoft.com/office/powerpoint/2010/main" val="7008181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initiative, led by the Marian K. Shaughnessy Nurse Leadership Academy, has resulted in reimagining curriculum to include leadership content from the outset and a DNP-alumni driven leadership lecture series that has been warmly received by alumni and nursing professionals.</a:t>
            </a:r>
          </a:p>
        </p:txBody>
      </p:sp>
      <p:sp>
        <p:nvSpPr>
          <p:cNvPr id="4" name="Slide Number Placeholder 3"/>
          <p:cNvSpPr>
            <a:spLocks noGrp="1"/>
          </p:cNvSpPr>
          <p:nvPr>
            <p:ph type="sldNum" sz="quarter" idx="10"/>
          </p:nvPr>
        </p:nvSpPr>
        <p:spPr/>
        <p:txBody>
          <a:bodyPr/>
          <a:lstStyle/>
          <a:p>
            <a:pPr defTabSz="465143">
              <a:defRPr/>
            </a:pPr>
            <a:fld id="{6ED5DC46-E02E-4465-A5AC-EFAD518BE9C1}" type="slidenum">
              <a:rPr lang="en-US">
                <a:solidFill>
                  <a:prstClr val="black"/>
                </a:solidFill>
              </a:rPr>
              <a:pPr defTabSz="465143">
                <a:defRPr/>
              </a:pPr>
              <a:t>32</a:t>
            </a:fld>
            <a:endParaRPr lang="en-US">
              <a:solidFill>
                <a:prstClr val="black"/>
              </a:solidFill>
            </a:endParaRPr>
          </a:p>
        </p:txBody>
      </p:sp>
    </p:spTree>
    <p:extLst>
      <p:ext uri="{BB962C8B-B14F-4D97-AF65-F5344CB8AC3E}">
        <p14:creationId xmlns:p14="http://schemas.microsoft.com/office/powerpoint/2010/main" val="15153495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DNP</a:t>
            </a:r>
            <a:r>
              <a:rPr lang="en-US" baseline="0" dirty="0" smtClean="0"/>
              <a:t> Post-Doctoral Leadership Lecture Series premiered in April 2019 in New York City. The Cleveland debut was in August 2019.</a:t>
            </a:r>
            <a:endParaRPr lang="en-US" dirty="0"/>
          </a:p>
        </p:txBody>
      </p:sp>
      <p:sp>
        <p:nvSpPr>
          <p:cNvPr id="4" name="Slide Number Placeholder 3"/>
          <p:cNvSpPr>
            <a:spLocks noGrp="1"/>
          </p:cNvSpPr>
          <p:nvPr>
            <p:ph type="sldNum" sz="quarter" idx="10"/>
          </p:nvPr>
        </p:nvSpPr>
        <p:spPr/>
        <p:txBody>
          <a:bodyPr/>
          <a:lstStyle/>
          <a:p>
            <a:fld id="{6ED5DC46-E02E-4465-A5AC-EFAD518BE9C1}" type="slidenum">
              <a:rPr lang="en-US" smtClean="0"/>
              <a:pPr/>
              <a:t>33</a:t>
            </a:fld>
            <a:endParaRPr lang="en-US" dirty="0"/>
          </a:p>
        </p:txBody>
      </p:sp>
    </p:spTree>
    <p:extLst>
      <p:ext uri="{BB962C8B-B14F-4D97-AF65-F5344CB8AC3E}">
        <p14:creationId xmlns:p14="http://schemas.microsoft.com/office/powerpoint/2010/main" val="1705297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new focus area of our strategic plan is global health. The goal of our focus is to promote a global health presence through developing targeting initiatives to support our global health presence; engaging with alumni in building stronger global nursing education, practice and research networks; and building programs of research and practice across continents.</a:t>
            </a:r>
          </a:p>
        </p:txBody>
      </p:sp>
      <p:sp>
        <p:nvSpPr>
          <p:cNvPr id="4" name="Slide Number Placeholder 3"/>
          <p:cNvSpPr>
            <a:spLocks noGrp="1"/>
          </p:cNvSpPr>
          <p:nvPr>
            <p:ph type="sldNum" sz="quarter" idx="10"/>
          </p:nvPr>
        </p:nvSpPr>
        <p:spPr/>
        <p:txBody>
          <a:bodyPr/>
          <a:lstStyle/>
          <a:p>
            <a:pPr defTabSz="465143">
              <a:defRPr/>
            </a:pPr>
            <a:fld id="{6ED5DC46-E02E-4465-A5AC-EFAD518BE9C1}" type="slidenum">
              <a:rPr lang="en-US">
                <a:solidFill>
                  <a:prstClr val="black"/>
                </a:solidFill>
              </a:rPr>
              <a:pPr defTabSz="465143">
                <a:defRPr/>
              </a:pPr>
              <a:t>34</a:t>
            </a:fld>
            <a:endParaRPr lang="en-US">
              <a:solidFill>
                <a:prstClr val="black"/>
              </a:solidFill>
            </a:endParaRPr>
          </a:p>
        </p:txBody>
      </p:sp>
    </p:spTree>
    <p:extLst>
      <p:ext uri="{BB962C8B-B14F-4D97-AF65-F5344CB8AC3E}">
        <p14:creationId xmlns:p14="http://schemas.microsoft.com/office/powerpoint/2010/main" val="20220670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FPB is well positioned to undertake this goal. The university is focused more on international rankings, and FPB is the highest ranked school for QS World University.</a:t>
            </a:r>
          </a:p>
        </p:txBody>
      </p:sp>
      <p:sp>
        <p:nvSpPr>
          <p:cNvPr id="4" name="Slide Number Placeholder 3"/>
          <p:cNvSpPr>
            <a:spLocks noGrp="1"/>
          </p:cNvSpPr>
          <p:nvPr>
            <p:ph type="sldNum" sz="quarter" idx="10"/>
          </p:nvPr>
        </p:nvSpPr>
        <p:spPr/>
        <p:txBody>
          <a:bodyPr/>
          <a:lstStyle/>
          <a:p>
            <a:pPr defTabSz="465190">
              <a:defRPr/>
            </a:pPr>
            <a:fld id="{6ED5DC46-E02E-4465-A5AC-EFAD518BE9C1}" type="slidenum">
              <a:rPr lang="en-US">
                <a:solidFill>
                  <a:prstClr val="black"/>
                </a:solidFill>
              </a:rPr>
              <a:pPr defTabSz="465190">
                <a:defRPr/>
              </a:pPr>
              <a:t>35</a:t>
            </a:fld>
            <a:endParaRPr lang="en-US">
              <a:solidFill>
                <a:prstClr val="black"/>
              </a:solidFill>
            </a:endParaRPr>
          </a:p>
        </p:txBody>
      </p:sp>
    </p:spTree>
    <p:extLst>
      <p:ext uri="{BB962C8B-B14F-4D97-AF65-F5344CB8AC3E}">
        <p14:creationId xmlns:p14="http://schemas.microsoft.com/office/powerpoint/2010/main" val="9894088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Multiple FPB faculty members received international awards this past year, further boosting our international profile. These include:</a:t>
            </a:r>
          </a:p>
          <a:p>
            <a:pPr lvl="0"/>
            <a:r>
              <a:rPr lang="en-US" sz="1200" kern="1200" dirty="0" smtClean="0">
                <a:solidFill>
                  <a:schemeClr val="tx1"/>
                </a:solidFill>
                <a:effectLst/>
                <a:latin typeface="+mn-lt"/>
                <a:ea typeface="+mn-ea"/>
                <a:cs typeface="+mn-cs"/>
              </a:rPr>
              <a:t>Dr. Joyce Fitzpatrick, the 2019 recipient of the International Achievement Award from the Florence Nightingale International Foundation and the International Council of Nurses;</a:t>
            </a:r>
          </a:p>
        </p:txBody>
      </p:sp>
      <p:sp>
        <p:nvSpPr>
          <p:cNvPr id="4" name="Slide Number Placeholder 3"/>
          <p:cNvSpPr>
            <a:spLocks noGrp="1"/>
          </p:cNvSpPr>
          <p:nvPr>
            <p:ph type="sldNum" sz="quarter" idx="10"/>
          </p:nvPr>
        </p:nvSpPr>
        <p:spPr/>
        <p:txBody>
          <a:bodyPr/>
          <a:lstStyle/>
          <a:p>
            <a:pPr defTabSz="465190">
              <a:defRPr/>
            </a:pPr>
            <a:fld id="{6ED5DC46-E02E-4465-A5AC-EFAD518BE9C1}" type="slidenum">
              <a:rPr lang="en-US">
                <a:solidFill>
                  <a:prstClr val="black"/>
                </a:solidFill>
              </a:rPr>
              <a:pPr defTabSz="465190">
                <a:defRPr/>
              </a:pPr>
              <a:t>36</a:t>
            </a:fld>
            <a:endParaRPr lang="en-US">
              <a:solidFill>
                <a:prstClr val="black"/>
              </a:solidFill>
            </a:endParaRPr>
          </a:p>
        </p:txBody>
      </p:sp>
    </p:spTree>
    <p:extLst>
      <p:ext uri="{BB962C8B-B14F-4D97-AF65-F5344CB8AC3E}">
        <p14:creationId xmlns:p14="http://schemas.microsoft.com/office/powerpoint/2010/main" val="1443574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Drs. Joachim Voss and </a:t>
            </a:r>
            <a:r>
              <a:rPr lang="en-US" sz="1200" kern="1200" dirty="0" err="1" smtClean="0">
                <a:solidFill>
                  <a:schemeClr val="tx1"/>
                </a:solidFill>
                <a:effectLst/>
                <a:latin typeface="+mn-lt"/>
                <a:ea typeface="+mn-ea"/>
                <a:cs typeface="+mn-cs"/>
              </a:rPr>
              <a:t>Jaclene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Zauszniewski</a:t>
            </a:r>
            <a:r>
              <a:rPr lang="en-US" sz="1200" kern="1200" dirty="0" smtClean="0">
                <a:solidFill>
                  <a:schemeClr val="tx1"/>
                </a:solidFill>
                <a:effectLst/>
                <a:latin typeface="+mn-lt"/>
                <a:ea typeface="+mn-ea"/>
                <a:cs typeface="+mn-cs"/>
              </a:rPr>
              <a:t>, who were both inducted into the STTI International Nurse Researcher Hall of Fame;</a:t>
            </a:r>
          </a:p>
          <a:p>
            <a:pPr lvl="0"/>
            <a:r>
              <a:rPr lang="en-US" sz="1200" kern="1200" dirty="0" smtClean="0">
                <a:solidFill>
                  <a:schemeClr val="tx1"/>
                </a:solidFill>
                <a:effectLst/>
                <a:latin typeface="+mn-lt"/>
                <a:ea typeface="+mn-ea"/>
                <a:cs typeface="+mn-cs"/>
              </a:rPr>
              <a:t>And Drs. </a:t>
            </a:r>
            <a:r>
              <a:rPr lang="en-US" sz="1200" kern="1200" dirty="0" err="1" smtClean="0">
                <a:solidFill>
                  <a:schemeClr val="tx1"/>
                </a:solidFill>
                <a:effectLst/>
                <a:latin typeface="+mn-lt"/>
                <a:ea typeface="+mn-ea"/>
                <a:cs typeface="+mn-cs"/>
              </a:rPr>
              <a:t>Jaclene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Zauszinewski</a:t>
            </a:r>
            <a:r>
              <a:rPr lang="en-US" sz="1200" kern="1200" dirty="0" smtClean="0">
                <a:solidFill>
                  <a:schemeClr val="tx1"/>
                </a:solidFill>
                <a:effectLst/>
                <a:latin typeface="+mn-lt"/>
                <a:ea typeface="+mn-ea"/>
                <a:cs typeface="+mn-cs"/>
              </a:rPr>
              <a:t> and Mary Quinn Griffin, who both received an STTI Founders Award for Research and Education, respectively.</a:t>
            </a:r>
          </a:p>
          <a:p>
            <a:endParaRPr lang="en-US" dirty="0">
              <a:effectLst/>
            </a:endParaRPr>
          </a:p>
        </p:txBody>
      </p:sp>
      <p:sp>
        <p:nvSpPr>
          <p:cNvPr id="4" name="Slide Number Placeholder 3"/>
          <p:cNvSpPr>
            <a:spLocks noGrp="1"/>
          </p:cNvSpPr>
          <p:nvPr>
            <p:ph type="sldNum" sz="quarter" idx="10"/>
          </p:nvPr>
        </p:nvSpPr>
        <p:spPr/>
        <p:txBody>
          <a:bodyPr/>
          <a:lstStyle/>
          <a:p>
            <a:pPr defTabSz="465190">
              <a:defRPr/>
            </a:pPr>
            <a:fld id="{6ED5DC46-E02E-4465-A5AC-EFAD518BE9C1}" type="slidenum">
              <a:rPr lang="en-US">
                <a:solidFill>
                  <a:prstClr val="black"/>
                </a:solidFill>
              </a:rPr>
              <a:pPr defTabSz="465190">
                <a:defRPr/>
              </a:pPr>
              <a:t>37</a:t>
            </a:fld>
            <a:endParaRPr lang="en-US">
              <a:solidFill>
                <a:prstClr val="black"/>
              </a:solidFill>
            </a:endParaRPr>
          </a:p>
        </p:txBody>
      </p:sp>
    </p:spTree>
    <p:extLst>
      <p:ext uri="{BB962C8B-B14F-4D97-AF65-F5344CB8AC3E}">
        <p14:creationId xmlns:p14="http://schemas.microsoft.com/office/powerpoint/2010/main" val="14625368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the coming year we will continue this goal by working on expanding our global presence through strengthening our engagement in the international community, participating in the Global Congress for Qualitative Health Research conference in June 2020, and promoting new study abroad opportunities, including one in Spring semester 2020 in Ireland.</a:t>
            </a:r>
          </a:p>
        </p:txBody>
      </p:sp>
      <p:sp>
        <p:nvSpPr>
          <p:cNvPr id="4" name="Slide Number Placeholder 3"/>
          <p:cNvSpPr>
            <a:spLocks noGrp="1"/>
          </p:cNvSpPr>
          <p:nvPr>
            <p:ph type="sldNum" sz="quarter" idx="10"/>
          </p:nvPr>
        </p:nvSpPr>
        <p:spPr/>
        <p:txBody>
          <a:bodyPr/>
          <a:lstStyle/>
          <a:p>
            <a:pPr defTabSz="465143">
              <a:defRPr/>
            </a:pPr>
            <a:fld id="{6ED5DC46-E02E-4465-A5AC-EFAD518BE9C1}" type="slidenum">
              <a:rPr lang="en-US">
                <a:solidFill>
                  <a:prstClr val="black"/>
                </a:solidFill>
              </a:rPr>
              <a:pPr defTabSz="465143">
                <a:defRPr/>
              </a:pPr>
              <a:t>38</a:t>
            </a:fld>
            <a:endParaRPr lang="en-US">
              <a:solidFill>
                <a:prstClr val="black"/>
              </a:solidFill>
            </a:endParaRPr>
          </a:p>
        </p:txBody>
      </p:sp>
    </p:spTree>
    <p:extLst>
      <p:ext uri="{BB962C8B-B14F-4D97-AF65-F5344CB8AC3E}">
        <p14:creationId xmlns:p14="http://schemas.microsoft.com/office/powerpoint/2010/main" val="10886601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final focus area of the strategic plan that I want to discuss is our goal to implement a smooth transition to the HEC.</a:t>
            </a:r>
          </a:p>
        </p:txBody>
      </p:sp>
      <p:sp>
        <p:nvSpPr>
          <p:cNvPr id="4" name="Slide Number Placeholder 3"/>
          <p:cNvSpPr>
            <a:spLocks noGrp="1"/>
          </p:cNvSpPr>
          <p:nvPr>
            <p:ph type="sldNum" sz="quarter" idx="10"/>
          </p:nvPr>
        </p:nvSpPr>
        <p:spPr/>
        <p:txBody>
          <a:bodyPr/>
          <a:lstStyle/>
          <a:p>
            <a:pPr defTabSz="465143">
              <a:defRPr/>
            </a:pPr>
            <a:fld id="{6ED5DC46-E02E-4465-A5AC-EFAD518BE9C1}" type="slidenum">
              <a:rPr lang="en-US">
                <a:solidFill>
                  <a:prstClr val="black"/>
                </a:solidFill>
              </a:rPr>
              <a:pPr defTabSz="465143">
                <a:defRPr/>
              </a:pPr>
              <a:t>39</a:t>
            </a:fld>
            <a:endParaRPr lang="en-US">
              <a:solidFill>
                <a:prstClr val="black"/>
              </a:solidFill>
            </a:endParaRPr>
          </a:p>
        </p:txBody>
      </p:sp>
    </p:spTree>
    <p:extLst>
      <p:ext uri="{BB962C8B-B14F-4D97-AF65-F5344CB8AC3E}">
        <p14:creationId xmlns:p14="http://schemas.microsoft.com/office/powerpoint/2010/main" val="2051616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One way to ensure our school is a space where students thrive and want to learn, and where faculty and staff feel supported to forge ahead with innovations in teaching,  research and practice is through developing an inclusive supportive culture. We have made some progress in this regard through the culture and climate and diversity and inclusion committees and many </a:t>
            </a:r>
            <a:r>
              <a:rPr lang="en-US" sz="1200" b="0" i="0" u="none" strike="noStrike" kern="1200" dirty="0" err="1" smtClean="0">
                <a:solidFill>
                  <a:schemeClr val="tx1"/>
                </a:solidFill>
                <a:effectLst/>
                <a:latin typeface="+mn-lt"/>
                <a:ea typeface="+mn-ea"/>
                <a:cs typeface="+mn-cs"/>
              </a:rPr>
              <a:t>inidivual</a:t>
            </a:r>
            <a:r>
              <a:rPr lang="en-US" sz="1200" b="0" i="0" u="none" strike="noStrike" kern="1200" dirty="0" smtClean="0">
                <a:solidFill>
                  <a:schemeClr val="tx1"/>
                </a:solidFill>
                <a:effectLst/>
                <a:latin typeface="+mn-lt"/>
                <a:ea typeface="+mn-ea"/>
                <a:cs typeface="+mn-cs"/>
              </a:rPr>
              <a:t> efforts, but more to do.</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defTabSz="465143">
              <a:defRPr/>
            </a:pPr>
            <a:fld id="{6ED5DC46-E02E-4465-A5AC-EFAD518BE9C1}" type="slidenum">
              <a:rPr lang="en-US">
                <a:solidFill>
                  <a:prstClr val="black"/>
                </a:solidFill>
              </a:rPr>
              <a:pPr defTabSz="465143">
                <a:defRPr/>
              </a:pPr>
              <a:t>4</a:t>
            </a:fld>
            <a:endParaRPr lang="en-US">
              <a:solidFill>
                <a:prstClr val="black"/>
              </a:solidFill>
            </a:endParaRPr>
          </a:p>
        </p:txBody>
      </p:sp>
    </p:spTree>
    <p:extLst>
      <p:ext uri="{BB962C8B-B14F-4D97-AF65-F5344CB8AC3E}">
        <p14:creationId xmlns:p14="http://schemas.microsoft.com/office/powerpoint/2010/main" val="13231858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Now that the move is over, there are issues that we need to come to terms with. FPB now stretches from the Health Education Campus (HEC) and the Health Research Campus (HRC). This is a huge change for us. We are examining designs for the new HRC.</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ED5DC46-E02E-4465-A5AC-EFAD518BE9C1}"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791089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challenge is what is research going to look like in the years ahead. Most schools on campus have multiple buildings, but it’s new to nursing. Researchers expect HEC-quality spaces as they should. While we explore the financial implications of maintaining two facilities, with promised help from the university to support the HRC, we have to remember one crucial thing.</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ED5DC46-E02E-4465-A5AC-EFAD518BE9C1}"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6918227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now I want to talk a little bit about what to expect in the coming year at FPB, starting with the university planning initiative Think Big.</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ED5DC46-E02E-4465-A5AC-EFAD518BE9C1}"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21525400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Think Big North Star statement carves a vision for CWRU that brings the university to a place where we can see ourselves as ONE Case Western University guided by our North Star.</a:t>
            </a:r>
          </a:p>
        </p:txBody>
      </p:sp>
      <p:sp>
        <p:nvSpPr>
          <p:cNvPr id="4" name="Slide Number Placeholder 3"/>
          <p:cNvSpPr>
            <a:spLocks noGrp="1"/>
          </p:cNvSpPr>
          <p:nvPr>
            <p:ph type="sldNum" sz="quarter" idx="10"/>
          </p:nvPr>
        </p:nvSpPr>
        <p:spPr/>
        <p:txBody>
          <a:bodyPr/>
          <a:lstStyle/>
          <a:p>
            <a:fld id="{6ED5DC46-E02E-4465-A5AC-EFAD518BE9C1}" type="slidenum">
              <a:rPr lang="en-US" smtClean="0"/>
              <a:pPr/>
              <a:t>43</a:t>
            </a:fld>
            <a:endParaRPr lang="en-US" dirty="0"/>
          </a:p>
        </p:txBody>
      </p:sp>
    </p:spTree>
    <p:extLst>
      <p:ext uri="{BB962C8B-B14F-4D97-AF65-F5344CB8AC3E}">
        <p14:creationId xmlns:p14="http://schemas.microsoft.com/office/powerpoint/2010/main" val="38732847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Finally, as many of you probably know 2020 has been dubbed the year of the nurse, and FPB will play a role in celebrating the nursing profession on a large stage. This goes back to our strategic plan initiative of expanding our global footprint. Stay tuned as a we continue to formalize our involvement and events in the 2020 year of the nurse campaign.</a:t>
            </a:r>
            <a:endParaRPr lang="en-US" dirty="0"/>
          </a:p>
        </p:txBody>
      </p:sp>
      <p:sp>
        <p:nvSpPr>
          <p:cNvPr id="4" name="Slide Number Placeholder 3"/>
          <p:cNvSpPr>
            <a:spLocks noGrp="1"/>
          </p:cNvSpPr>
          <p:nvPr>
            <p:ph type="sldNum" sz="quarter" idx="10"/>
          </p:nvPr>
        </p:nvSpPr>
        <p:spPr/>
        <p:txBody>
          <a:bodyPr/>
          <a:lstStyle/>
          <a:p>
            <a:fld id="{6ED5DC46-E02E-4465-A5AC-EFAD518BE9C1}" type="slidenum">
              <a:rPr lang="en-US" smtClean="0"/>
              <a:pPr/>
              <a:t>44</a:t>
            </a:fld>
            <a:endParaRPr lang="en-US" dirty="0"/>
          </a:p>
        </p:txBody>
      </p:sp>
    </p:spTree>
    <p:extLst>
      <p:ext uri="{BB962C8B-B14F-4D97-AF65-F5344CB8AC3E}">
        <p14:creationId xmlns:p14="http://schemas.microsoft.com/office/powerpoint/2010/main" val="14982254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Thank you all for joining me today for the State of the School. I look forward to this new academic year and am excited to achieve our goals with you. Thank you.</a:t>
            </a:r>
          </a:p>
        </p:txBody>
      </p:sp>
      <p:sp>
        <p:nvSpPr>
          <p:cNvPr id="4" name="Slide Number Placeholder 3"/>
          <p:cNvSpPr>
            <a:spLocks noGrp="1"/>
          </p:cNvSpPr>
          <p:nvPr>
            <p:ph type="sldNum" sz="quarter" idx="10"/>
          </p:nvPr>
        </p:nvSpPr>
        <p:spPr/>
        <p:txBody>
          <a:bodyPr/>
          <a:lstStyle/>
          <a:p>
            <a:pPr defTabSz="465143">
              <a:defRPr/>
            </a:pPr>
            <a:fld id="{6ED5DC46-E02E-4465-A5AC-EFAD518BE9C1}" type="slidenum">
              <a:rPr lang="en-US">
                <a:solidFill>
                  <a:prstClr val="black"/>
                </a:solidFill>
              </a:rPr>
              <a:pPr defTabSz="465143">
                <a:defRPr/>
              </a:pPr>
              <a:t>45</a:t>
            </a:fld>
            <a:endParaRPr lang="en-US">
              <a:solidFill>
                <a:prstClr val="black"/>
              </a:solidFill>
            </a:endParaRPr>
          </a:p>
        </p:txBody>
      </p:sp>
    </p:spTree>
    <p:extLst>
      <p:ext uri="{BB962C8B-B14F-4D97-AF65-F5344CB8AC3E}">
        <p14:creationId xmlns:p14="http://schemas.microsoft.com/office/powerpoint/2010/main" val="2623871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academic year we’re excited to add three newly endowed professorships, including:</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Dr. Ron Hickman as the inaugural chair of the Ruth M. Anderson Professorship in Nursing;</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Dr. Mary </a:t>
            </a:r>
            <a:r>
              <a:rPr lang="en-US" sz="1200" kern="1200" dirty="0" err="1" smtClean="0">
                <a:solidFill>
                  <a:schemeClr val="tx1"/>
                </a:solidFill>
                <a:effectLst/>
                <a:latin typeface="+mn-lt"/>
                <a:ea typeface="+mn-ea"/>
                <a:cs typeface="+mn-cs"/>
              </a:rPr>
              <a:t>Dolansky</a:t>
            </a:r>
            <a:r>
              <a:rPr lang="en-US" sz="1200" kern="1200" dirty="0" smtClean="0">
                <a:solidFill>
                  <a:schemeClr val="tx1"/>
                </a:solidFill>
                <a:effectLst/>
                <a:latin typeface="+mn-lt"/>
                <a:ea typeface="+mn-ea"/>
                <a:cs typeface="+mn-cs"/>
              </a:rPr>
              <a:t> as the chair of the Independence Foundation Professorship in Nursing Education; and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Dr. Rebecca Patton as the inaugural chair of the Lucy Jo Atkinson Professorship in Perioperative Nursing</a:t>
            </a:r>
          </a:p>
        </p:txBody>
      </p:sp>
      <p:sp>
        <p:nvSpPr>
          <p:cNvPr id="4" name="Slide Number Placeholder 3"/>
          <p:cNvSpPr>
            <a:spLocks noGrp="1"/>
          </p:cNvSpPr>
          <p:nvPr>
            <p:ph type="sldNum" sz="quarter" idx="10"/>
          </p:nvPr>
        </p:nvSpPr>
        <p:spPr/>
        <p:txBody>
          <a:bodyPr/>
          <a:lstStyle/>
          <a:p>
            <a:pPr defTabSz="465190">
              <a:defRPr/>
            </a:pPr>
            <a:fld id="{6ED5DC46-E02E-4465-A5AC-EFAD518BE9C1}" type="slidenum">
              <a:rPr lang="en-US">
                <a:solidFill>
                  <a:prstClr val="black"/>
                </a:solidFill>
              </a:rPr>
              <a:pPr defTabSz="465190">
                <a:defRPr/>
              </a:pPr>
              <a:t>5</a:t>
            </a:fld>
            <a:endParaRPr lang="en-US">
              <a:solidFill>
                <a:prstClr val="black"/>
              </a:solidFill>
            </a:endParaRPr>
          </a:p>
        </p:txBody>
      </p:sp>
    </p:spTree>
    <p:extLst>
      <p:ext uri="{BB962C8B-B14F-4D97-AF65-F5344CB8AC3E}">
        <p14:creationId xmlns:p14="http://schemas.microsoft.com/office/powerpoint/2010/main" val="2262717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We’re also excited to have long-time faculty members transition into new roles at the school, including:</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Dr. Diana Morris as the Interim Associate Dean of Academic Affairs;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Dr. Joachim Voss as the Director of the PhD Program; and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Dr. Deborah Lindell as the Assistant Director of the DNP Program</a:t>
            </a:r>
          </a:p>
        </p:txBody>
      </p:sp>
      <p:sp>
        <p:nvSpPr>
          <p:cNvPr id="4" name="Slide Number Placeholder 3"/>
          <p:cNvSpPr>
            <a:spLocks noGrp="1"/>
          </p:cNvSpPr>
          <p:nvPr>
            <p:ph type="sldNum" sz="quarter" idx="10"/>
          </p:nvPr>
        </p:nvSpPr>
        <p:spPr/>
        <p:txBody>
          <a:bodyPr/>
          <a:lstStyle/>
          <a:p>
            <a:pPr defTabSz="465190">
              <a:defRPr/>
            </a:pPr>
            <a:fld id="{6ED5DC46-E02E-4465-A5AC-EFAD518BE9C1}" type="slidenum">
              <a:rPr lang="en-US">
                <a:solidFill>
                  <a:prstClr val="black"/>
                </a:solidFill>
              </a:rPr>
              <a:pPr defTabSz="465190">
                <a:defRPr/>
              </a:pPr>
              <a:t>6</a:t>
            </a:fld>
            <a:endParaRPr lang="en-US">
              <a:solidFill>
                <a:prstClr val="black"/>
              </a:solidFill>
            </a:endParaRPr>
          </a:p>
        </p:txBody>
      </p:sp>
    </p:spTree>
    <p:extLst>
      <p:ext uri="{BB962C8B-B14F-4D97-AF65-F5344CB8AC3E}">
        <p14:creationId xmlns:p14="http://schemas.microsoft.com/office/powerpoint/2010/main" val="2548817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faculty has also seen promotions and added a strong group of new researchers and educators to its ranks.</a:t>
            </a:r>
            <a:endParaRPr lang="en-US" dirty="0">
              <a:effectLst/>
            </a:endParaRPr>
          </a:p>
        </p:txBody>
      </p:sp>
      <p:sp>
        <p:nvSpPr>
          <p:cNvPr id="4" name="Slide Number Placeholder 3"/>
          <p:cNvSpPr>
            <a:spLocks noGrp="1"/>
          </p:cNvSpPr>
          <p:nvPr>
            <p:ph type="sldNum" sz="quarter" idx="10"/>
          </p:nvPr>
        </p:nvSpPr>
        <p:spPr/>
        <p:txBody>
          <a:bodyPr/>
          <a:lstStyle/>
          <a:p>
            <a:pPr defTabSz="465190">
              <a:defRPr/>
            </a:pPr>
            <a:fld id="{6ED5DC46-E02E-4465-A5AC-EFAD518BE9C1}" type="slidenum">
              <a:rPr lang="en-US">
                <a:solidFill>
                  <a:prstClr val="black"/>
                </a:solidFill>
              </a:rPr>
              <a:pPr defTabSz="465190">
                <a:defRPr/>
              </a:pPr>
              <a:t>7</a:t>
            </a:fld>
            <a:endParaRPr lang="en-US">
              <a:solidFill>
                <a:prstClr val="black"/>
              </a:solidFill>
            </a:endParaRPr>
          </a:p>
        </p:txBody>
      </p:sp>
    </p:spTree>
    <p:extLst>
      <p:ext uri="{BB962C8B-B14F-4D97-AF65-F5344CB8AC3E}">
        <p14:creationId xmlns:p14="http://schemas.microsoft.com/office/powerpoint/2010/main" val="989242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6" y="4418809"/>
            <a:ext cx="5613400" cy="441718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want to continue and grow the FPB tradition of mentorship and promotion of nursing leaders. It is exciting to know that 24 percent of FPB’s lecturers and instructors are progressing through the DNP program, and</a:t>
            </a:r>
          </a:p>
        </p:txBody>
      </p:sp>
      <p:sp>
        <p:nvSpPr>
          <p:cNvPr id="4" name="Slide Number Placeholder 3"/>
          <p:cNvSpPr>
            <a:spLocks noGrp="1"/>
          </p:cNvSpPr>
          <p:nvPr>
            <p:ph type="sldNum" sz="quarter" idx="10"/>
          </p:nvPr>
        </p:nvSpPr>
        <p:spPr/>
        <p:txBody>
          <a:bodyPr/>
          <a:lstStyle/>
          <a:p>
            <a:pPr defTabSz="465143">
              <a:defRPr/>
            </a:pPr>
            <a:fld id="{6ED5DC46-E02E-4465-A5AC-EFAD518BE9C1}" type="slidenum">
              <a:rPr lang="en-US">
                <a:solidFill>
                  <a:prstClr val="black"/>
                </a:solidFill>
              </a:rPr>
              <a:pPr defTabSz="465143">
                <a:defRPr/>
              </a:pPr>
              <a:t>8</a:t>
            </a:fld>
            <a:endParaRPr lang="en-US">
              <a:solidFill>
                <a:prstClr val="black"/>
              </a:solidFill>
            </a:endParaRPr>
          </a:p>
        </p:txBody>
      </p:sp>
    </p:spTree>
    <p:extLst>
      <p:ext uri="{BB962C8B-B14F-4D97-AF65-F5344CB8AC3E}">
        <p14:creationId xmlns:p14="http://schemas.microsoft.com/office/powerpoint/2010/main" val="2499699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5DC46-E02E-4465-A5AC-EFAD518BE9C1}" type="slidenum">
              <a:rPr lang="en-US" smtClean="0"/>
              <a:pPr/>
              <a:t>9</a:t>
            </a:fld>
            <a:endParaRPr lang="en-US" dirty="0"/>
          </a:p>
        </p:txBody>
      </p:sp>
    </p:spTree>
    <p:extLst>
      <p:ext uri="{BB962C8B-B14F-4D97-AF65-F5344CB8AC3E}">
        <p14:creationId xmlns:p14="http://schemas.microsoft.com/office/powerpoint/2010/main" val="3184949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F1C4D838-8D2C-4281-92D2-30A8EFB0036A}" type="datetime1">
              <a:rPr kumimoji="0" lang="en-US" sz="1200" b="0" i="0" u="none" strike="noStrike" kern="1200" cap="none" spc="0" normalizeH="0" baseline="0" noProof="0" smtClean="0">
                <a:ln>
                  <a:noFill/>
                </a:ln>
                <a:solidFill>
                  <a:srgbClr val="898989"/>
                </a:solidFill>
                <a:effectLst/>
                <a:uLnTx/>
                <a:uFillTx/>
                <a:latin typeface="Calibri" pitchFamily="34" charset="0"/>
                <a:ea typeface="ＭＳ Ｐゴシック"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10/9/2019</a:t>
            </a:fld>
            <a:endPar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B818F61C-64E9-4D66-83CF-469BF0FF9A31}" type="slidenum">
              <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107062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E27B2122-BA08-489D-92DC-678ABF67574F}" type="datetime1">
              <a:rPr kumimoji="0" lang="en-US" sz="1200" b="0" i="0" u="none" strike="noStrike" kern="1200" cap="none" spc="0" normalizeH="0" baseline="0" noProof="0" smtClean="0">
                <a:ln>
                  <a:noFill/>
                </a:ln>
                <a:solidFill>
                  <a:srgbClr val="898989"/>
                </a:solidFill>
                <a:effectLst/>
                <a:uLnTx/>
                <a:uFillTx/>
                <a:latin typeface="Calibri" pitchFamily="34" charset="0"/>
                <a:ea typeface="ＭＳ Ｐゴシック"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10/9/2019</a:t>
            </a:fld>
            <a:endPar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A04F336C-A3E6-4BCB-B1C8-50D01B258607}" type="slidenum">
              <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688258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4BD8E24B-9252-4A9C-8CFB-C57FA253D7A7}" type="datetime1">
              <a:rPr kumimoji="0" lang="en-US" sz="1200" b="0" i="0" u="none" strike="noStrike" kern="1200" cap="none" spc="0" normalizeH="0" baseline="0" noProof="0" smtClean="0">
                <a:ln>
                  <a:noFill/>
                </a:ln>
                <a:solidFill>
                  <a:srgbClr val="898989"/>
                </a:solidFill>
                <a:effectLst/>
                <a:uLnTx/>
                <a:uFillTx/>
                <a:latin typeface="Calibri" pitchFamily="34" charset="0"/>
                <a:ea typeface="ＭＳ Ｐゴシック"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10/9/2019</a:t>
            </a:fld>
            <a:endPar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D928251B-A47B-40F2-BBF5-17EB9426D18F}" type="slidenum">
              <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985203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6DC8DE9A-7B15-481C-A165-B6F126FD3C65}" type="datetime1">
              <a:rPr kumimoji="0" lang="en-US" sz="1200" b="0" i="0" u="none" strike="noStrike" kern="1200" cap="none" spc="0" normalizeH="0" baseline="0" noProof="0" smtClean="0">
                <a:ln>
                  <a:noFill/>
                </a:ln>
                <a:solidFill>
                  <a:srgbClr val="898989"/>
                </a:solidFill>
                <a:effectLst/>
                <a:uLnTx/>
                <a:uFillTx/>
                <a:latin typeface="Calibri" pitchFamily="34" charset="0"/>
                <a:ea typeface="ＭＳ Ｐゴシック"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10/9/2019</a:t>
            </a:fld>
            <a:endParaRPr kumimoji="0" lang="en-US" sz="1200" b="0" i="0" u="none" strike="noStrike" kern="1200" cap="none" spc="0" normalizeH="0" baseline="0" noProof="0" dirty="0">
              <a:ln>
                <a:noFill/>
              </a:ln>
              <a:solidFill>
                <a:srgbClr val="898989"/>
              </a:solidFill>
              <a:effectLst/>
              <a:uLnTx/>
              <a:uFillTx/>
              <a:latin typeface="Calibri" pitchFamily="34" charset="0"/>
              <a:ea typeface="ＭＳ Ｐゴシック"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898989"/>
              </a:solidFill>
              <a:effectLst/>
              <a:uLnTx/>
              <a:uFillTx/>
              <a:latin typeface="Calibri" pitchFamily="34" charset="0"/>
              <a:ea typeface="ＭＳ Ｐゴシック" pitchFamily="34" charset="-128"/>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B818F61C-64E9-4D66-83CF-469BF0FF9A31}" type="slidenum">
              <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srgbClr val="898989"/>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784988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387FB3FC-11C7-48F0-9A58-33E30CECCA37}" type="datetime1">
              <a:rPr kumimoji="0" lang="en-US" sz="1200" b="0" i="0" u="none" strike="noStrike" kern="1200" cap="none" spc="0" normalizeH="0" baseline="0" noProof="0" smtClean="0">
                <a:ln>
                  <a:noFill/>
                </a:ln>
                <a:solidFill>
                  <a:srgbClr val="898989"/>
                </a:solidFill>
                <a:effectLst/>
                <a:uLnTx/>
                <a:uFillTx/>
                <a:latin typeface="Calibri" pitchFamily="34" charset="0"/>
                <a:ea typeface="ＭＳ Ｐゴシック"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10/9/2019</a:t>
            </a:fld>
            <a:endPar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F46ADC9D-1D0F-4743-84E6-36237CA4AAC2}" type="slidenum">
              <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707970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D0B28AF1-D378-4E7A-88FF-09182106EC7C}" type="datetime1">
              <a:rPr kumimoji="0" lang="en-US" sz="1200" b="0" i="0" u="none" strike="noStrike" kern="1200" cap="none" spc="0" normalizeH="0" baseline="0" noProof="0" smtClean="0">
                <a:ln>
                  <a:noFill/>
                </a:ln>
                <a:solidFill>
                  <a:srgbClr val="898989"/>
                </a:solidFill>
                <a:effectLst/>
                <a:uLnTx/>
                <a:uFillTx/>
                <a:latin typeface="Calibri" pitchFamily="34" charset="0"/>
                <a:ea typeface="ＭＳ Ｐゴシック"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10/9/2019</a:t>
            </a:fld>
            <a:endPar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F80E7CD9-0C53-47A6-BA02-6EF37FA0A3CE}" type="slidenum">
              <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221779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DF7DE433-D7C5-4122-8F9A-A1BA5035612F}" type="datetime1">
              <a:rPr kumimoji="0" lang="en-US" sz="1200" b="0" i="0" u="none" strike="noStrike" kern="1200" cap="none" spc="0" normalizeH="0" baseline="0" noProof="0" smtClean="0">
                <a:ln>
                  <a:noFill/>
                </a:ln>
                <a:solidFill>
                  <a:srgbClr val="898989"/>
                </a:solidFill>
                <a:effectLst/>
                <a:uLnTx/>
                <a:uFillTx/>
                <a:latin typeface="Calibri" pitchFamily="34" charset="0"/>
                <a:ea typeface="ＭＳ Ｐゴシック"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10/9/2019</a:t>
            </a:fld>
            <a:endPar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D58323F0-9520-4D26-BA9D-AF7A1613EE69}" type="slidenum">
              <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329372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70B25C5F-A770-46C2-9D0E-49DD0408F767}" type="datetime1">
              <a:rPr kumimoji="0" lang="en-US" sz="1200" b="0" i="0" u="none" strike="noStrike" kern="1200" cap="none" spc="0" normalizeH="0" baseline="0" noProof="0" smtClean="0">
                <a:ln>
                  <a:noFill/>
                </a:ln>
                <a:solidFill>
                  <a:srgbClr val="898989"/>
                </a:solidFill>
                <a:effectLst/>
                <a:uLnTx/>
                <a:uFillTx/>
                <a:latin typeface="Calibri" pitchFamily="34" charset="0"/>
                <a:ea typeface="ＭＳ Ｐゴシック"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10/9/2019</a:t>
            </a:fld>
            <a:endPar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DCF02C3-98C3-408F-BB9C-49ED34962EAC}" type="slidenum">
              <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4141000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19B31005-50F1-4FA2-816B-58954C57C27B}" type="datetime1">
              <a:rPr kumimoji="0" lang="en-US" sz="1200" b="0" i="0" u="none" strike="noStrike" kern="1200" cap="none" spc="0" normalizeH="0" baseline="0" noProof="0" smtClean="0">
                <a:ln>
                  <a:noFill/>
                </a:ln>
                <a:solidFill>
                  <a:srgbClr val="898989"/>
                </a:solidFill>
                <a:effectLst/>
                <a:uLnTx/>
                <a:uFillTx/>
                <a:latin typeface="Calibri" pitchFamily="34" charset="0"/>
                <a:ea typeface="ＭＳ Ｐゴシック"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10/9/2019</a:t>
            </a:fld>
            <a:endPar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F57FA629-B244-4690-9AC5-90E1C7D09293}" type="slidenum">
              <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797974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7721EDAF-678E-49E2-940A-53CFE845FF27}" type="datetime1">
              <a:rPr kumimoji="0" lang="en-US" sz="1200" b="0" i="0" u="none" strike="noStrike" kern="1200" cap="none" spc="0" normalizeH="0" baseline="0" noProof="0" smtClean="0">
                <a:ln>
                  <a:noFill/>
                </a:ln>
                <a:solidFill>
                  <a:srgbClr val="898989"/>
                </a:solidFill>
                <a:effectLst/>
                <a:uLnTx/>
                <a:uFillTx/>
                <a:latin typeface="Calibri" pitchFamily="34" charset="0"/>
                <a:ea typeface="ＭＳ Ｐゴシック"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10/9/2019</a:t>
            </a:fld>
            <a:endPar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FABA770E-EF90-4655-81BF-814C8BF8EAFC}" type="slidenum">
              <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mn-cs"/>
            </a:endParaRPr>
          </a:p>
        </p:txBody>
      </p:sp>
      <p:sp>
        <p:nvSpPr>
          <p:cNvPr id="5" name="Rectangle 4"/>
          <p:cNvSpPr>
            <a:spLocks noChangeArrowheads="1"/>
          </p:cNvSpPr>
          <p:nvPr userDrawn="1"/>
        </p:nvSpPr>
        <p:spPr bwMode="auto">
          <a:xfrm>
            <a:off x="0" y="5695950"/>
            <a:ext cx="9144000" cy="1162050"/>
          </a:xfrm>
          <a:prstGeom prst="rect">
            <a:avLst/>
          </a:prstGeom>
          <a:solidFill>
            <a:srgbClr val="455560"/>
          </a:solidFill>
          <a:ln w="0">
            <a:noFill/>
            <a:round/>
            <a:headEnd/>
            <a:tailEnd/>
          </a:ln>
          <a:effectLst>
            <a:outerShdw dist="23000" dir="5400000" rotWithShape="0">
              <a:srgbClr val="808080">
                <a:alpha val="34999"/>
              </a:srgbClr>
            </a:outerShdw>
          </a:effectLst>
        </p:spPr>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itchFamily="34" charset="0"/>
              <a:ea typeface="ＭＳ Ｐゴシック" pitchFamily="34" charset="-128"/>
              <a:cs typeface="+mn-cs"/>
            </a:endParaRPr>
          </a:p>
        </p:txBody>
      </p:sp>
      <p:pic>
        <p:nvPicPr>
          <p:cNvPr id="6" name="Picture 6" descr="CWRU FPB white-rev logo.wmf"/>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46100" y="5949950"/>
            <a:ext cx="256540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userDrawn="1"/>
        </p:nvSpPr>
        <p:spPr>
          <a:xfrm>
            <a:off x="6235336" y="5835104"/>
            <a:ext cx="2508069" cy="769441"/>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smtClean="0">
                <a:ln>
                  <a:noFill/>
                </a:ln>
                <a:solidFill>
                  <a:prstClr val="white"/>
                </a:solidFill>
                <a:effectLst/>
                <a:uLnTx/>
                <a:uFillTx/>
                <a:latin typeface="Calibri" panose="020F0502020204030204"/>
                <a:ea typeface="ＭＳ Ｐゴシック" pitchFamily="34" charset="-128"/>
                <a:cs typeface="+mn-cs"/>
              </a:rPr>
              <a:t>Learn.</a:t>
            </a:r>
            <a:r>
              <a:rPr kumimoji="0" lang="en-US" sz="2400" b="0" i="1" u="none" strike="noStrike" kern="1200" cap="none" spc="0" normalizeH="0" noProof="0" dirty="0" smtClean="0">
                <a:ln>
                  <a:noFill/>
                </a:ln>
                <a:solidFill>
                  <a:prstClr val="white"/>
                </a:solidFill>
                <a:effectLst/>
                <a:uLnTx/>
                <a:uFillTx/>
                <a:latin typeface="Calibri" panose="020F0502020204030204"/>
                <a:ea typeface="ＭＳ Ｐゴシック" pitchFamily="34" charset="-128"/>
                <a:cs typeface="+mn-cs"/>
              </a:rPr>
              <a:t> Care. Lead</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2000" i="1" baseline="0" dirty="0" smtClean="0">
                <a:solidFill>
                  <a:prstClr val="white"/>
                </a:solidFill>
                <a:latin typeface="Calibri" panose="020F0502020204030204"/>
              </a:rPr>
              <a:t>case.edu/nursing</a:t>
            </a:r>
            <a:endParaRPr kumimoji="0" lang="en-US" sz="2000" b="0" i="1"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2001958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3700130" y="6356350"/>
            <a:ext cx="2133600" cy="365125"/>
          </a:xfrm>
        </p:spPr>
        <p:txBody>
          <a:bodyPr/>
          <a:lstStyle>
            <a:lvl1pPr algn="ctr">
              <a:defRPr>
                <a:solidFill>
                  <a:schemeClr val="bg1"/>
                </a:solidFill>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fld id="{BE5E9E46-5A4E-45D4-82CA-B35CD3AF1859}" type="datetime1">
              <a:rPr kumimoji="0" lang="en-US" sz="1200" b="0" i="0" u="none" strike="noStrike" kern="1200" cap="none" spc="0" normalizeH="0" baseline="0" noProof="0" smtClean="0">
                <a:ln>
                  <a:noFill/>
                </a:ln>
                <a:solidFill>
                  <a:prstClr val="white"/>
                </a:solidFill>
                <a:effectLst/>
                <a:uLnTx/>
                <a:uFillTx/>
                <a:latin typeface="Calibri" pitchFamily="34" charset="0"/>
                <a:ea typeface="ＭＳ Ｐゴシック" pitchFamily="3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10/9/2019</a:t>
            </a:fld>
            <a:endParaRPr kumimoji="0" lang="en-US" sz="1200" b="0" i="0" u="none" strike="noStrike" kern="1200" cap="none" spc="0" normalizeH="0" baseline="0" noProof="0" dirty="0">
              <a:ln>
                <a:noFill/>
              </a:ln>
              <a:solidFill>
                <a:prstClr val="white"/>
              </a:solidFill>
              <a:effectLst/>
              <a:uLnTx/>
              <a:uFillTx/>
              <a:latin typeface="Calibri" pitchFamily="34" charset="0"/>
              <a:ea typeface="ＭＳ Ｐゴシック" pitchFamily="34" charset="-128"/>
              <a:cs typeface="+mn-cs"/>
            </a:endParaRPr>
          </a:p>
        </p:txBody>
      </p:sp>
      <p:sp>
        <p:nvSpPr>
          <p:cNvPr id="7" name="Slide Number Placeholder 5"/>
          <p:cNvSpPr>
            <a:spLocks noGrp="1"/>
          </p:cNvSpPr>
          <p:nvPr>
            <p:ph type="sldNum" sz="quarter" idx="12"/>
          </p:nvPr>
        </p:nvSpPr>
        <p:spPr/>
        <p:txBody>
          <a:bodyPr/>
          <a:lstStyle>
            <a:lvl1pPr>
              <a:defRPr>
                <a:solidFill>
                  <a:schemeClr val="bg1"/>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A99822A6-24A1-4C3E-9C0E-159C0E980B47}" type="slidenum">
              <a:rPr kumimoji="0" lang="en-US" sz="1200" b="0" i="0" u="none" strike="noStrike" kern="1200" cap="none" spc="0" normalizeH="0" baseline="0" noProof="0" smtClean="0">
                <a:ln>
                  <a:noFill/>
                </a:ln>
                <a:solidFill>
                  <a:prstClr val="white"/>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149693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6CF28799-2AD9-4033-BF46-0398202FABDF}" type="datetime1">
              <a:rPr kumimoji="0" lang="en-US" sz="1200" b="0" i="0" u="none" strike="noStrike" kern="1200" cap="none" spc="0" normalizeH="0" baseline="0" noProof="0" smtClean="0">
                <a:ln>
                  <a:noFill/>
                </a:ln>
                <a:solidFill>
                  <a:srgbClr val="898989"/>
                </a:solidFill>
                <a:effectLst/>
                <a:uLnTx/>
                <a:uFillTx/>
                <a:latin typeface="Calibri" pitchFamily="34" charset="0"/>
                <a:ea typeface="ＭＳ Ｐゴシック"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10/9/2019</a:t>
            </a:fld>
            <a:endPar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12307DA4-94B3-4CCA-8DCA-7CA7B312652E}" type="slidenum">
              <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815781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77D0E1C1-1429-4B90-8BE9-C56CEC194D7F}" type="datetime1">
              <a:rPr kumimoji="0" lang="en-US" sz="1200" b="0" i="0" u="none" strike="noStrike" kern="1200" cap="none" spc="0" normalizeH="0" baseline="0" noProof="0" smtClean="0">
                <a:ln>
                  <a:noFill/>
                </a:ln>
                <a:solidFill>
                  <a:srgbClr val="898989"/>
                </a:solidFill>
                <a:effectLst/>
                <a:uLnTx/>
                <a:uFillTx/>
                <a:latin typeface="Calibri" pitchFamily="34" charset="0"/>
                <a:ea typeface="ＭＳ Ｐゴシック"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10/9/2019</a:t>
            </a:fld>
            <a:endPar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B1C95C75-0703-4717-88B5-A20869C46104}" type="slidenum">
              <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mn-cs"/>
            </a:endParaRPr>
          </a:p>
        </p:txBody>
      </p:sp>
      <p:sp>
        <p:nvSpPr>
          <p:cNvPr id="7" name="Rectangle 6"/>
          <p:cNvSpPr>
            <a:spLocks noChangeArrowheads="1"/>
          </p:cNvSpPr>
          <p:nvPr userDrawn="1"/>
        </p:nvSpPr>
        <p:spPr bwMode="auto">
          <a:xfrm>
            <a:off x="0" y="5695950"/>
            <a:ext cx="9144000" cy="1162050"/>
          </a:xfrm>
          <a:prstGeom prst="rect">
            <a:avLst/>
          </a:prstGeom>
          <a:solidFill>
            <a:srgbClr val="455560"/>
          </a:solidFill>
          <a:ln w="0">
            <a:noFill/>
            <a:round/>
            <a:headEnd/>
            <a:tailEnd/>
          </a:ln>
          <a:effectLst>
            <a:outerShdw dist="23000" dir="5400000" rotWithShape="0">
              <a:srgbClr val="808080">
                <a:alpha val="34999"/>
              </a:srgbClr>
            </a:outerShdw>
          </a:effectLst>
        </p:spPr>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itchFamily="34" charset="0"/>
              <a:ea typeface="ＭＳ Ｐゴシック" pitchFamily="34" charset="-128"/>
              <a:cs typeface="+mn-cs"/>
            </a:endParaRPr>
          </a:p>
        </p:txBody>
      </p:sp>
      <p:pic>
        <p:nvPicPr>
          <p:cNvPr id="8" name="Picture 6" descr="CWRU FPB white-rev logo.wmf"/>
          <p:cNvPicPr>
            <a:picLocks noChangeAspect="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546100" y="5949950"/>
            <a:ext cx="256540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userDrawn="1"/>
        </p:nvSpPr>
        <p:spPr>
          <a:xfrm>
            <a:off x="6235336" y="5856536"/>
            <a:ext cx="2508069" cy="769441"/>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smtClean="0">
                <a:ln>
                  <a:noFill/>
                </a:ln>
                <a:solidFill>
                  <a:prstClr val="white"/>
                </a:solidFill>
                <a:effectLst/>
                <a:uLnTx/>
                <a:uFillTx/>
                <a:latin typeface="Calibri" panose="020F0502020204030204"/>
                <a:ea typeface="ＭＳ Ｐゴシック" pitchFamily="34" charset="-128"/>
                <a:cs typeface="+mn-cs"/>
              </a:rPr>
              <a:t>Learn.</a:t>
            </a:r>
            <a:r>
              <a:rPr kumimoji="0" lang="en-US" sz="2400" b="0" i="1" u="none" strike="noStrike" kern="1200" cap="none" spc="0" normalizeH="0" noProof="0" dirty="0" smtClean="0">
                <a:ln>
                  <a:noFill/>
                </a:ln>
                <a:solidFill>
                  <a:prstClr val="white"/>
                </a:solidFill>
                <a:effectLst/>
                <a:uLnTx/>
                <a:uFillTx/>
                <a:latin typeface="Calibri" panose="020F0502020204030204"/>
                <a:ea typeface="ＭＳ Ｐゴシック" pitchFamily="34" charset="-128"/>
                <a:cs typeface="+mn-cs"/>
              </a:rPr>
              <a:t> Care. Lead</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2000" i="1" baseline="0" dirty="0" smtClean="0">
                <a:solidFill>
                  <a:prstClr val="white"/>
                </a:solidFill>
                <a:latin typeface="Calibri" panose="020F0502020204030204"/>
              </a:rPr>
              <a:t>case.edu/nursing</a:t>
            </a:r>
            <a:endParaRPr kumimoji="0" lang="en-US" sz="2000" b="0" i="1"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159596718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hf sldNum="0" hdr="0" ftr="0" dt="0"/>
  <p:txStyles>
    <p:titleStyle>
      <a:lvl1pPr algn="ctr" defTabSz="457200" rtl="0" eaLnBrk="1" fontAlgn="base" hangingPunct="1">
        <a:spcBef>
          <a:spcPct val="0"/>
        </a:spcBef>
        <a:spcAft>
          <a:spcPct val="0"/>
        </a:spcAft>
        <a:defRPr sz="4400" kern="1200">
          <a:solidFill>
            <a:schemeClr val="tx1"/>
          </a:solidFill>
          <a:latin typeface="+mj-lt"/>
          <a:ea typeface="ＭＳ Ｐゴシック" pitchFamily="50" charset="-128"/>
          <a:cs typeface="+mj-cs"/>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50"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50"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50"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50"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50"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50"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50"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50" charset="-128"/>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pitchFamily="50" charset="-128"/>
          <a:cs typeface="+mn-cs"/>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50"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50"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50"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5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4F88E624-02E2-472D-BD31-30DC3F811AF7}" type="datetime1">
              <a:rPr kumimoji="0" lang="en-US" sz="1200" b="0" i="0" u="none" strike="noStrike" kern="1200" cap="none" spc="0" normalizeH="0" baseline="0" noProof="0" smtClean="0">
                <a:ln>
                  <a:noFill/>
                </a:ln>
                <a:solidFill>
                  <a:srgbClr val="898989"/>
                </a:solidFill>
                <a:effectLst/>
                <a:uLnTx/>
                <a:uFillTx/>
                <a:latin typeface="Calibri" pitchFamily="34" charset="0"/>
                <a:ea typeface="ＭＳ Ｐゴシック"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10/9/2019</a:t>
            </a:fld>
            <a:endParaRPr kumimoji="0" lang="en-US" sz="1200" b="0" i="0" u="none" strike="noStrike" kern="1200" cap="none" spc="0" normalizeH="0" baseline="0" noProof="0" dirty="0">
              <a:ln>
                <a:noFill/>
              </a:ln>
              <a:solidFill>
                <a:srgbClr val="898989"/>
              </a:solidFill>
              <a:effectLst/>
              <a:uLnTx/>
              <a:uFillTx/>
              <a:latin typeface="Calibri" pitchFamily="34" charset="0"/>
              <a:ea typeface="ＭＳ Ｐゴシック" pitchFamily="34" charset="-128"/>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898989"/>
              </a:solidFill>
              <a:effectLst/>
              <a:uLnTx/>
              <a:uFillTx/>
              <a:latin typeface="Calibri" pitchFamily="34" charset="0"/>
              <a:ea typeface="ＭＳ Ｐゴシック" pitchFamily="34" charset="-128"/>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B1C95C75-0703-4717-88B5-A20869C46104}" type="slidenum">
              <a:rPr kumimoji="0" lang="en-US" sz="1200" b="0" i="0" u="none" strike="noStrike" kern="1200" cap="none" spc="0" normalizeH="0" baseline="0" noProof="0">
                <a:ln>
                  <a:noFill/>
                </a:ln>
                <a:solidFill>
                  <a:srgbClr val="898989"/>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srgbClr val="898989"/>
              </a:solidFill>
              <a:effectLst/>
              <a:uLnTx/>
              <a:uFillTx/>
              <a:latin typeface="Calibri" pitchFamily="34" charset="0"/>
              <a:ea typeface="ＭＳ Ｐゴシック" pitchFamily="34" charset="-128"/>
              <a:cs typeface="+mn-cs"/>
            </a:endParaRPr>
          </a:p>
        </p:txBody>
      </p:sp>
      <p:sp>
        <p:nvSpPr>
          <p:cNvPr id="7" name="Rectangle 6"/>
          <p:cNvSpPr>
            <a:spLocks noChangeArrowheads="1"/>
          </p:cNvSpPr>
          <p:nvPr userDrawn="1"/>
        </p:nvSpPr>
        <p:spPr bwMode="auto">
          <a:xfrm>
            <a:off x="0" y="5695950"/>
            <a:ext cx="9144000" cy="1162050"/>
          </a:xfrm>
          <a:prstGeom prst="rect">
            <a:avLst/>
          </a:prstGeom>
          <a:solidFill>
            <a:srgbClr val="455560"/>
          </a:solidFill>
          <a:ln w="0">
            <a:noFill/>
            <a:round/>
            <a:headEnd/>
            <a:tailEnd/>
          </a:ln>
          <a:effectLst>
            <a:outerShdw dist="23000" dir="5400000" rotWithShape="0">
              <a:srgbClr val="808080">
                <a:alpha val="34999"/>
              </a:srgbClr>
            </a:outerShdw>
          </a:effectLst>
        </p:spPr>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itchFamily="34" charset="0"/>
              <a:ea typeface="ＭＳ Ｐゴシック" pitchFamily="34" charset="-128"/>
              <a:cs typeface="+mn-cs"/>
            </a:endParaRPr>
          </a:p>
        </p:txBody>
      </p:sp>
      <p:pic>
        <p:nvPicPr>
          <p:cNvPr id="8" name="Picture 6" descr="CWRU FPB white-rev logo.wmf"/>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546100" y="5949950"/>
            <a:ext cx="256540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userDrawn="1"/>
        </p:nvSpPr>
        <p:spPr>
          <a:xfrm>
            <a:off x="6267631" y="5809705"/>
            <a:ext cx="2508069" cy="769441"/>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smtClean="0">
                <a:ln>
                  <a:noFill/>
                </a:ln>
                <a:solidFill>
                  <a:prstClr val="white"/>
                </a:solidFill>
                <a:effectLst/>
                <a:uLnTx/>
                <a:uFillTx/>
                <a:latin typeface="Calibri" panose="020F0502020204030204"/>
                <a:ea typeface="ＭＳ Ｐゴシック" pitchFamily="34" charset="-128"/>
                <a:cs typeface="+mn-cs"/>
              </a:rPr>
              <a:t>Learn.</a:t>
            </a:r>
            <a:r>
              <a:rPr kumimoji="0" lang="en-US" sz="2400" b="0" i="1" u="none" strike="noStrike" kern="1200" cap="none" spc="0" normalizeH="0" noProof="0" dirty="0" smtClean="0">
                <a:ln>
                  <a:noFill/>
                </a:ln>
                <a:solidFill>
                  <a:prstClr val="white"/>
                </a:solidFill>
                <a:effectLst/>
                <a:uLnTx/>
                <a:uFillTx/>
                <a:latin typeface="Calibri" panose="020F0502020204030204"/>
                <a:ea typeface="ＭＳ Ｐゴシック" pitchFamily="34" charset="-128"/>
                <a:cs typeface="+mn-cs"/>
              </a:rPr>
              <a:t> Care. Lead</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2000" i="1" baseline="0" dirty="0" smtClean="0">
                <a:solidFill>
                  <a:prstClr val="white"/>
                </a:solidFill>
                <a:latin typeface="Calibri" panose="020F0502020204030204"/>
              </a:rPr>
              <a:t>case.edu/nursing</a:t>
            </a:r>
            <a:endParaRPr kumimoji="0" lang="en-US" sz="2000" b="0" i="1"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10872914"/>
      </p:ext>
    </p:extLst>
  </p:cSld>
  <p:clrMap bg1="lt1" tx1="dk1" bg2="lt2" tx2="dk2" accent1="accent1" accent2="accent2" accent3="accent3" accent4="accent4" accent5="accent5" accent6="accent6" hlink="hlink" folHlink="folHlink"/>
  <p:sldLayoutIdLst>
    <p:sldLayoutId id="2147483774" r:id="rId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txStyles>
    <p:titleStyle>
      <a:lvl1pPr algn="ctr" defTabSz="457200" rtl="0" eaLnBrk="1" fontAlgn="base" hangingPunct="1">
        <a:spcBef>
          <a:spcPct val="0"/>
        </a:spcBef>
        <a:spcAft>
          <a:spcPct val="0"/>
        </a:spcAft>
        <a:defRPr sz="4400" kern="1200">
          <a:solidFill>
            <a:schemeClr val="tx1"/>
          </a:solidFill>
          <a:latin typeface="+mj-lt"/>
          <a:ea typeface="ＭＳ Ｐゴシック" pitchFamily="50" charset="-128"/>
          <a:cs typeface="+mj-cs"/>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50"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50"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50"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50"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50"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50"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50"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50" charset="-128"/>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pitchFamily="50" charset="-128"/>
          <a:cs typeface="+mn-cs"/>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50"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50"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50"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5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istockphoto.com/icons.php"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chart" Target="../charts/chart5.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wmf"/><Relationship Id="rId7" Type="http://schemas.openxmlformats.org/officeDocument/2006/relationships/diagramColors" Target="../diagrams/colors1.xm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37.JPG"/></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55F"/>
        </a:solidFill>
        <a:effectLst/>
      </p:bgPr>
    </p:bg>
    <p:spTree>
      <p:nvGrpSpPr>
        <p:cNvPr id="1" name=""/>
        <p:cNvGrpSpPr/>
        <p:nvPr/>
      </p:nvGrpSpPr>
      <p:grpSpPr>
        <a:xfrm>
          <a:off x="0" y="0"/>
          <a:ext cx="0" cy="0"/>
          <a:chOff x="0" y="0"/>
          <a:chExt cx="0" cy="0"/>
        </a:xfrm>
      </p:grpSpPr>
      <p:pic>
        <p:nvPicPr>
          <p:cNvPr id="5123" name="Picture 3" descr="Photos and illustrations by contributors whose royalty-free stock is only available from iStockphoto and the Getty Images family of companies and their distribution partner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125"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b="-153"/>
          <a:stretch/>
        </p:blipFill>
        <p:spPr>
          <a:xfrm>
            <a:off x="0" y="-8709"/>
            <a:ext cx="3855697" cy="5691052"/>
          </a:xfrm>
          <a:prstGeom prst="rect">
            <a:avLst/>
          </a:prstGeom>
        </p:spPr>
      </p:pic>
      <p:sp>
        <p:nvSpPr>
          <p:cNvPr id="8" name="Rectangle 10"/>
          <p:cNvSpPr>
            <a:spLocks noChangeArrowheads="1"/>
          </p:cNvSpPr>
          <p:nvPr/>
        </p:nvSpPr>
        <p:spPr bwMode="auto">
          <a:xfrm>
            <a:off x="0" y="1728820"/>
            <a:ext cx="9181736" cy="2215991"/>
          </a:xfrm>
          <a:prstGeom prst="rect">
            <a:avLst/>
          </a:prstGeom>
          <a:solidFill>
            <a:schemeClr val="bg1">
              <a:alpha val="16000"/>
            </a:schemeClr>
          </a:solidFill>
          <a:ln>
            <a:noFill/>
          </a:ln>
          <a:extLst/>
        </p:spPr>
        <p:txBody>
          <a:bodyPr wrap="square">
            <a:spAutoFit/>
          </a:bodyPr>
          <a:lstStyle/>
          <a:p>
            <a:pPr lvl="8">
              <a:defRPr/>
            </a:pPr>
            <a:r>
              <a:rPr lang="en-US" sz="3600" b="1" dirty="0" smtClean="0">
                <a:solidFill>
                  <a:srgbClr val="0A304E"/>
                </a:solidFill>
                <a:latin typeface="Calibri"/>
              </a:rPr>
              <a:t>	</a:t>
            </a:r>
            <a:r>
              <a:rPr lang="en-US" sz="3600" b="1" dirty="0" smtClean="0">
                <a:solidFill>
                  <a:schemeClr val="bg1"/>
                </a:solidFill>
                <a:latin typeface="Calibri"/>
              </a:rPr>
              <a:t>State of the School</a:t>
            </a:r>
            <a:endParaRPr kumimoji="0" lang="en-US" sz="1000" b="1" i="0" u="none" strike="noStrike" kern="1200" cap="none" spc="0" normalizeH="0" baseline="0" noProof="0" dirty="0" smtClean="0">
              <a:ln>
                <a:noFill/>
              </a:ln>
              <a:solidFill>
                <a:schemeClr val="bg1"/>
              </a:solidFill>
              <a:effectLst/>
              <a:uLnTx/>
              <a:uFillTx/>
              <a:latin typeface="Calibri"/>
            </a:endParaRPr>
          </a:p>
          <a:p>
            <a:pPr lvl="8">
              <a:defRPr/>
            </a:pPr>
            <a:endParaRPr lang="en-US" sz="1000" dirty="0">
              <a:solidFill>
                <a:schemeClr val="bg1"/>
              </a:solidFill>
              <a:latin typeface="Calibri"/>
            </a:endParaRPr>
          </a:p>
          <a:p>
            <a:pPr lvl="8">
              <a:defRPr/>
            </a:pPr>
            <a:r>
              <a:rPr kumimoji="0" lang="en-US" b="0" i="0" u="none" strike="noStrike" kern="1200" cap="none" spc="0" normalizeH="0" baseline="0" noProof="0" dirty="0" smtClean="0">
                <a:ln>
                  <a:noFill/>
                </a:ln>
                <a:solidFill>
                  <a:schemeClr val="bg1"/>
                </a:solidFill>
                <a:effectLst/>
                <a:uLnTx/>
                <a:uFillTx/>
                <a:latin typeface="Calibri"/>
                <a:ea typeface="ＭＳ Ｐゴシック" pitchFamily="34" charset="-128"/>
                <a:cs typeface="+mn-cs"/>
              </a:rPr>
              <a:t>	October</a:t>
            </a:r>
            <a:r>
              <a:rPr kumimoji="0" lang="en-US" b="0" i="0" u="none" strike="noStrike" kern="1200" cap="none" spc="0" normalizeH="0" noProof="0" dirty="0" smtClean="0">
                <a:ln>
                  <a:noFill/>
                </a:ln>
                <a:solidFill>
                  <a:schemeClr val="bg1"/>
                </a:solidFill>
                <a:effectLst/>
                <a:uLnTx/>
                <a:uFillTx/>
                <a:latin typeface="Calibri"/>
                <a:ea typeface="ＭＳ Ｐゴシック" pitchFamily="34" charset="-128"/>
                <a:cs typeface="+mn-cs"/>
              </a:rPr>
              <a:t> 4, 2019</a:t>
            </a:r>
            <a:endParaRPr kumimoji="0" lang="en-US" sz="400" b="0" i="0" u="none" strike="noStrike" kern="1200" cap="none" spc="0" normalizeH="0" baseline="0" noProof="0" dirty="0" smtClean="0">
              <a:ln>
                <a:noFill/>
              </a:ln>
              <a:solidFill>
                <a:schemeClr val="bg1"/>
              </a:solidFill>
              <a:effectLst/>
              <a:uLnTx/>
              <a:uFillTx/>
              <a:latin typeface="Calibri"/>
              <a:ea typeface="ＭＳ Ｐゴシック" pitchFamily="34" charset="-128"/>
              <a:cs typeface="+mn-cs"/>
            </a:endParaRPr>
          </a:p>
          <a:p>
            <a:pPr lvl="8">
              <a:defRPr/>
            </a:pPr>
            <a:endParaRPr kumimoji="0" lang="en-US" sz="1600" b="0" i="0" u="none" strike="noStrike" kern="1200" cap="none" spc="0" normalizeH="0" baseline="0" noProof="0" dirty="0" smtClean="0">
              <a:ln>
                <a:noFill/>
              </a:ln>
              <a:solidFill>
                <a:schemeClr val="bg1"/>
              </a:solidFill>
              <a:effectLst/>
              <a:uLnTx/>
              <a:uFillTx/>
              <a:latin typeface="Calibri"/>
              <a:ea typeface="ＭＳ Ｐゴシック" pitchFamily="34" charset="-128"/>
              <a:cs typeface="+mn-cs"/>
            </a:endParaRPr>
          </a:p>
          <a:p>
            <a:pPr lvl="8">
              <a:defRPr/>
            </a:pPr>
            <a:r>
              <a:rPr kumimoji="0" lang="en-US" sz="2400" b="1" i="0" u="none" strike="noStrike" kern="1200" cap="none" spc="0" normalizeH="0" baseline="0" noProof="0" dirty="0" smtClean="0">
                <a:ln>
                  <a:noFill/>
                </a:ln>
                <a:solidFill>
                  <a:schemeClr val="bg1"/>
                </a:solidFill>
                <a:effectLst/>
                <a:uLnTx/>
                <a:uFillTx/>
                <a:latin typeface="Calibri"/>
                <a:ea typeface="ＭＳ Ｐゴシック" pitchFamily="34" charset="-128"/>
                <a:cs typeface="+mn-cs"/>
              </a:rPr>
              <a:t>	Carol M. </a:t>
            </a:r>
            <a:r>
              <a:rPr kumimoji="0" lang="en-US" sz="2400" b="1" i="0" u="none" strike="noStrike" kern="1200" cap="none" spc="0" normalizeH="0" baseline="0" noProof="0" dirty="0" err="1" smtClean="0">
                <a:ln>
                  <a:noFill/>
                </a:ln>
                <a:solidFill>
                  <a:schemeClr val="bg1"/>
                </a:solidFill>
                <a:effectLst/>
                <a:uLnTx/>
                <a:uFillTx/>
                <a:latin typeface="Calibri"/>
                <a:ea typeface="ＭＳ Ｐゴシック" pitchFamily="34" charset="-128"/>
                <a:cs typeface="+mn-cs"/>
              </a:rPr>
              <a:t>Musil</a:t>
            </a:r>
            <a:r>
              <a:rPr kumimoji="0" lang="en-US" sz="2400" b="1" i="0" u="none" strike="noStrike" kern="1200" cap="none" spc="0" normalizeH="0" baseline="0" noProof="0" dirty="0" smtClean="0">
                <a:ln>
                  <a:noFill/>
                </a:ln>
                <a:solidFill>
                  <a:schemeClr val="bg1"/>
                </a:solidFill>
                <a:effectLst/>
                <a:uLnTx/>
                <a:uFillTx/>
                <a:latin typeface="Calibri"/>
                <a:ea typeface="ＭＳ Ｐゴシック" pitchFamily="34" charset="-128"/>
                <a:cs typeface="+mn-cs"/>
              </a:rPr>
              <a:t>, PhD, RN, FAAN</a:t>
            </a:r>
          </a:p>
          <a:p>
            <a:pPr lvl="8">
              <a:defRPr/>
            </a:pPr>
            <a:r>
              <a:rPr kumimoji="0" lang="en-US" b="0" i="0" u="none" strike="noStrike" kern="1200" cap="none" spc="0" normalizeH="0" baseline="0" noProof="0" dirty="0" smtClean="0">
                <a:ln>
                  <a:noFill/>
                </a:ln>
                <a:solidFill>
                  <a:schemeClr val="bg1"/>
                </a:solidFill>
                <a:effectLst/>
                <a:uLnTx/>
                <a:uFillTx/>
                <a:latin typeface="Calibri"/>
                <a:ea typeface="ＭＳ Ｐゴシック" pitchFamily="34" charset="-128"/>
                <a:cs typeface="+mn-cs"/>
              </a:rPr>
              <a:t>	Dean </a:t>
            </a:r>
          </a:p>
          <a:p>
            <a:pPr lvl="8">
              <a:defRPr/>
            </a:pPr>
            <a:r>
              <a:rPr kumimoji="0" lang="en-US" sz="1600" b="0" i="0" u="none" strike="noStrike" kern="1200" cap="none" spc="0" normalizeH="0" baseline="0" noProof="0" dirty="0" smtClean="0">
                <a:ln>
                  <a:noFill/>
                </a:ln>
                <a:solidFill>
                  <a:schemeClr val="bg1"/>
                </a:solidFill>
                <a:effectLst/>
                <a:uLnTx/>
                <a:uFillTx/>
                <a:latin typeface="Calibri"/>
                <a:ea typeface="ＭＳ Ｐゴシック" pitchFamily="34" charset="-128"/>
                <a:cs typeface="+mn-cs"/>
              </a:rPr>
              <a:t>	Marvin E. and Ruth </a:t>
            </a:r>
            <a:r>
              <a:rPr kumimoji="0" lang="en-US" sz="1600" b="0" i="0" u="none" strike="noStrike" kern="1200" cap="none" spc="0" normalizeH="0" baseline="0" noProof="0" dirty="0" err="1" smtClean="0">
                <a:ln>
                  <a:noFill/>
                </a:ln>
                <a:solidFill>
                  <a:schemeClr val="bg1"/>
                </a:solidFill>
                <a:effectLst/>
                <a:uLnTx/>
                <a:uFillTx/>
                <a:latin typeface="Calibri"/>
                <a:ea typeface="ＭＳ Ｐゴシック" pitchFamily="34" charset="-128"/>
                <a:cs typeface="+mn-cs"/>
              </a:rPr>
              <a:t>Durr</a:t>
            </a:r>
            <a:r>
              <a:rPr kumimoji="0" lang="en-US" sz="1600" b="0" i="0" u="none" strike="noStrike" kern="1200" cap="none" spc="0" normalizeH="0" baseline="0" noProof="0" dirty="0" smtClean="0">
                <a:ln>
                  <a:noFill/>
                </a:ln>
                <a:solidFill>
                  <a:schemeClr val="bg1"/>
                </a:solidFill>
                <a:effectLst/>
                <a:uLnTx/>
                <a:uFillTx/>
                <a:latin typeface="Calibri"/>
                <a:ea typeface="ＭＳ Ｐゴシック" pitchFamily="34" charset="-128"/>
                <a:cs typeface="+mn-cs"/>
              </a:rPr>
              <a:t> </a:t>
            </a:r>
            <a:r>
              <a:rPr kumimoji="0" lang="en-US" sz="1600" b="0" i="0" u="none" strike="noStrike" kern="1200" cap="none" spc="0" normalizeH="0" baseline="0" noProof="0" dirty="0" err="1" smtClean="0">
                <a:ln>
                  <a:noFill/>
                </a:ln>
                <a:solidFill>
                  <a:schemeClr val="bg1"/>
                </a:solidFill>
                <a:effectLst/>
                <a:uLnTx/>
                <a:uFillTx/>
                <a:latin typeface="Calibri"/>
                <a:ea typeface="ＭＳ Ｐゴシック" pitchFamily="34" charset="-128"/>
                <a:cs typeface="+mn-cs"/>
              </a:rPr>
              <a:t>Denekas</a:t>
            </a:r>
            <a:r>
              <a:rPr lang="en-US" sz="1600" dirty="0">
                <a:solidFill>
                  <a:schemeClr val="bg1"/>
                </a:solidFill>
                <a:latin typeface="Calibri"/>
              </a:rPr>
              <a:t> </a:t>
            </a:r>
            <a:r>
              <a:rPr kumimoji="0" lang="en-US" sz="1600" b="0" i="0" u="none" strike="noStrike" kern="1200" cap="none" spc="0" normalizeH="0" baseline="0" noProof="0" dirty="0" smtClean="0">
                <a:ln>
                  <a:noFill/>
                </a:ln>
                <a:solidFill>
                  <a:schemeClr val="bg1"/>
                </a:solidFill>
                <a:effectLst/>
                <a:uLnTx/>
                <a:uFillTx/>
                <a:latin typeface="Calibri"/>
                <a:ea typeface="ＭＳ Ｐゴシック" pitchFamily="34" charset="-128"/>
                <a:cs typeface="+mn-cs"/>
              </a:rPr>
              <a:t>Professor</a:t>
            </a:r>
            <a:endParaRPr kumimoji="0" lang="en-US" sz="1600" b="0" i="0" u="none" strike="noStrike" kern="1200" cap="none" spc="0" normalizeH="0" baseline="0" noProof="0" dirty="0">
              <a:ln>
                <a:noFill/>
              </a:ln>
              <a:solidFill>
                <a:schemeClr val="bg1"/>
              </a:solidFill>
              <a:effectLst/>
              <a:uLnTx/>
              <a:uFillTx/>
              <a:latin typeface="Calibri"/>
              <a:ea typeface="ＭＳ Ｐゴシック" pitchFamily="34" charset="-128"/>
              <a:cs typeface="+mn-cs"/>
            </a:endParaRPr>
          </a:p>
        </p:txBody>
      </p:sp>
      <p:pic>
        <p:nvPicPr>
          <p:cNvPr id="2053" name="Picture 7"/>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34752" y="528980"/>
            <a:ext cx="8113765" cy="461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1731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a:graphicFrameLocks/>
          </p:cNvGraphicFramePr>
          <p:nvPr>
            <p:extLst>
              <p:ext uri="{D42A27DB-BD31-4B8C-83A1-F6EECF244321}">
                <p14:modId xmlns:p14="http://schemas.microsoft.com/office/powerpoint/2010/main" val="2271300007"/>
              </p:ext>
            </p:extLst>
          </p:nvPr>
        </p:nvGraphicFramePr>
        <p:xfrm>
          <a:off x="372535" y="1094869"/>
          <a:ext cx="4467497" cy="3858749"/>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0" y="43126"/>
            <a:ext cx="9144000" cy="707886"/>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srgbClr val="4F81BD">
                    <a:lumMod val="50000"/>
                  </a:srgbClr>
                </a:solidFill>
                <a:effectLst/>
                <a:uLnTx/>
                <a:uFillTx/>
                <a:latin typeface="Calibri" panose="020F0502020204030204"/>
                <a:ea typeface="ＭＳ Ｐゴシック" pitchFamily="50" charset="-128"/>
                <a:cs typeface="+mn-cs"/>
              </a:rPr>
              <a:t>2018-19 Budget: Operating Results</a:t>
            </a:r>
          </a:p>
        </p:txBody>
      </p:sp>
      <p:sp>
        <p:nvSpPr>
          <p:cNvPr id="14" name="TextBox 13"/>
          <p:cNvSpPr txBox="1"/>
          <p:nvPr/>
        </p:nvSpPr>
        <p:spPr>
          <a:xfrm>
            <a:off x="94009" y="4648536"/>
            <a:ext cx="3347842" cy="707886"/>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ＭＳ Ｐゴシック" pitchFamily="50" charset="-128"/>
                <a:cs typeface="+mn-cs"/>
              </a:rPr>
              <a:t>Total Income/Revenues $34,240,000</a:t>
            </a:r>
            <a:endParaRPr kumimoji="0" lang="en-US" sz="20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endParaRPr>
          </a:p>
        </p:txBody>
      </p:sp>
    </p:spTree>
    <p:extLst>
      <p:ext uri="{BB962C8B-B14F-4D97-AF65-F5344CB8AC3E}">
        <p14:creationId xmlns:p14="http://schemas.microsoft.com/office/powerpoint/2010/main" val="2023579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val="2728845936"/>
              </p:ext>
            </p:extLst>
          </p:nvPr>
        </p:nvGraphicFramePr>
        <p:xfrm>
          <a:off x="4053119" y="1145367"/>
          <a:ext cx="4920343" cy="400207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a:graphicFrameLocks/>
          </p:cNvGraphicFramePr>
          <p:nvPr>
            <p:extLst>
              <p:ext uri="{D42A27DB-BD31-4B8C-83A1-F6EECF244321}">
                <p14:modId xmlns:p14="http://schemas.microsoft.com/office/powerpoint/2010/main" val="2271300007"/>
              </p:ext>
            </p:extLst>
          </p:nvPr>
        </p:nvGraphicFramePr>
        <p:xfrm>
          <a:off x="372535" y="1094869"/>
          <a:ext cx="4467497" cy="3858749"/>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0" y="43126"/>
            <a:ext cx="9144000" cy="707886"/>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srgbClr val="4F81BD">
                    <a:lumMod val="50000"/>
                  </a:srgbClr>
                </a:solidFill>
                <a:effectLst/>
                <a:uLnTx/>
                <a:uFillTx/>
                <a:latin typeface="Calibri" panose="020F0502020204030204"/>
                <a:ea typeface="ＭＳ Ｐゴシック" pitchFamily="50" charset="-128"/>
                <a:cs typeface="+mn-cs"/>
              </a:rPr>
              <a:t>2018-19 Budget: Operating Results</a:t>
            </a:r>
          </a:p>
        </p:txBody>
      </p:sp>
      <p:sp>
        <p:nvSpPr>
          <p:cNvPr id="14" name="TextBox 13"/>
          <p:cNvSpPr txBox="1"/>
          <p:nvPr/>
        </p:nvSpPr>
        <p:spPr>
          <a:xfrm>
            <a:off x="94009" y="4648536"/>
            <a:ext cx="3347842" cy="707886"/>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ＭＳ Ｐゴシック" pitchFamily="50" charset="-128"/>
                <a:cs typeface="+mn-cs"/>
              </a:rPr>
              <a:t>Total Income/Revenues $34,240,000</a:t>
            </a:r>
            <a:endParaRPr kumimoji="0" lang="en-US" sz="20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endParaRPr>
          </a:p>
        </p:txBody>
      </p:sp>
      <p:sp>
        <p:nvSpPr>
          <p:cNvPr id="13" name="TextBox 12"/>
          <p:cNvSpPr txBox="1"/>
          <p:nvPr/>
        </p:nvSpPr>
        <p:spPr>
          <a:xfrm>
            <a:off x="6173940" y="4648536"/>
            <a:ext cx="2796363" cy="707886"/>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ＭＳ Ｐゴシック" pitchFamily="50" charset="-128"/>
                <a:cs typeface="+mn-cs"/>
              </a:rPr>
              <a:t>Total Expenses</a:t>
            </a:r>
            <a:br>
              <a:rPr kumimoji="0" lang="en-US" sz="2000" b="1" i="0" u="none" strike="noStrike" kern="1200" cap="none" spc="0" normalizeH="0" baseline="0" noProof="0" dirty="0" smtClean="0">
                <a:ln>
                  <a:noFill/>
                </a:ln>
                <a:solidFill>
                  <a:prstClr val="black"/>
                </a:solidFill>
                <a:effectLst/>
                <a:uLnTx/>
                <a:uFillTx/>
                <a:latin typeface="Calibri" panose="020F0502020204030204"/>
                <a:ea typeface="ＭＳ Ｐゴシック" pitchFamily="50" charset="-128"/>
                <a:cs typeface="+mn-cs"/>
              </a:rPr>
            </a:br>
            <a:r>
              <a:rPr kumimoji="0" lang="en-US" sz="2000" b="1" i="0" u="none" strike="noStrike" kern="1200" cap="none" spc="0" normalizeH="0" baseline="0" noProof="0" dirty="0" smtClean="0">
                <a:ln>
                  <a:noFill/>
                </a:ln>
                <a:solidFill>
                  <a:prstClr val="black"/>
                </a:solidFill>
                <a:effectLst/>
                <a:uLnTx/>
                <a:uFillTx/>
                <a:latin typeface="Calibri" panose="020F0502020204030204"/>
                <a:ea typeface="ＭＳ Ｐゴシック" pitchFamily="50" charset="-128"/>
                <a:cs typeface="+mn-cs"/>
              </a:rPr>
              <a:t> $33,783,000</a:t>
            </a:r>
            <a:endParaRPr kumimoji="0" lang="en-US" sz="20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endParaRPr>
          </a:p>
        </p:txBody>
      </p:sp>
    </p:spTree>
    <p:extLst>
      <p:ext uri="{BB962C8B-B14F-4D97-AF65-F5344CB8AC3E}">
        <p14:creationId xmlns:p14="http://schemas.microsoft.com/office/powerpoint/2010/main" val="2734059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val="1794355156"/>
              </p:ext>
            </p:extLst>
          </p:nvPr>
        </p:nvGraphicFramePr>
        <p:xfrm>
          <a:off x="4053119" y="1145367"/>
          <a:ext cx="4920343" cy="400207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a:graphicFrameLocks/>
          </p:cNvGraphicFramePr>
          <p:nvPr>
            <p:extLst>
              <p:ext uri="{D42A27DB-BD31-4B8C-83A1-F6EECF244321}">
                <p14:modId xmlns:p14="http://schemas.microsoft.com/office/powerpoint/2010/main" val="2271300007"/>
              </p:ext>
            </p:extLst>
          </p:nvPr>
        </p:nvGraphicFramePr>
        <p:xfrm>
          <a:off x="372535" y="1094869"/>
          <a:ext cx="4467497" cy="3858749"/>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0" y="43126"/>
            <a:ext cx="9144000" cy="707886"/>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srgbClr val="4F81BD">
                    <a:lumMod val="50000"/>
                  </a:srgbClr>
                </a:solidFill>
                <a:effectLst/>
                <a:uLnTx/>
                <a:uFillTx/>
                <a:latin typeface="Calibri" panose="020F0502020204030204"/>
                <a:ea typeface="ＭＳ Ｐゴシック" pitchFamily="50" charset="-128"/>
                <a:cs typeface="+mn-cs"/>
              </a:rPr>
              <a:t>2018-19 Budget: Operating Results</a:t>
            </a:r>
          </a:p>
        </p:txBody>
      </p:sp>
      <p:sp>
        <p:nvSpPr>
          <p:cNvPr id="14" name="TextBox 13"/>
          <p:cNvSpPr txBox="1"/>
          <p:nvPr/>
        </p:nvSpPr>
        <p:spPr>
          <a:xfrm>
            <a:off x="94009" y="4648536"/>
            <a:ext cx="3347842" cy="707886"/>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ＭＳ Ｐゴシック" pitchFamily="50" charset="-128"/>
                <a:cs typeface="+mn-cs"/>
              </a:rPr>
              <a:t>Total Income/Revenues $34,240,000</a:t>
            </a:r>
            <a:endParaRPr kumimoji="0" lang="en-US" sz="20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endParaRPr>
          </a:p>
        </p:txBody>
      </p:sp>
      <p:sp>
        <p:nvSpPr>
          <p:cNvPr id="13" name="TextBox 12"/>
          <p:cNvSpPr txBox="1"/>
          <p:nvPr/>
        </p:nvSpPr>
        <p:spPr>
          <a:xfrm>
            <a:off x="6173940" y="4648536"/>
            <a:ext cx="2796363" cy="707886"/>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panose="020F0502020204030204"/>
                <a:ea typeface="ＭＳ Ｐゴシック" pitchFamily="50" charset="-128"/>
                <a:cs typeface="+mn-cs"/>
              </a:rPr>
              <a:t>Total Expenses</a:t>
            </a:r>
            <a:br>
              <a:rPr kumimoji="0" lang="en-US" sz="2000" b="1" i="0" u="none" strike="noStrike" kern="1200" cap="none" spc="0" normalizeH="0" baseline="0" noProof="0" dirty="0" smtClean="0">
                <a:ln>
                  <a:noFill/>
                </a:ln>
                <a:solidFill>
                  <a:prstClr val="black"/>
                </a:solidFill>
                <a:effectLst/>
                <a:uLnTx/>
                <a:uFillTx/>
                <a:latin typeface="Calibri" panose="020F0502020204030204"/>
                <a:ea typeface="ＭＳ Ｐゴシック" pitchFamily="50" charset="-128"/>
                <a:cs typeface="+mn-cs"/>
              </a:rPr>
            </a:br>
            <a:r>
              <a:rPr kumimoji="0" lang="en-US" sz="2000" b="1" i="0" u="none" strike="noStrike" kern="1200" cap="none" spc="0" normalizeH="0" baseline="0" noProof="0" dirty="0" smtClean="0">
                <a:ln>
                  <a:noFill/>
                </a:ln>
                <a:solidFill>
                  <a:prstClr val="black"/>
                </a:solidFill>
                <a:effectLst/>
                <a:uLnTx/>
                <a:uFillTx/>
                <a:latin typeface="Calibri" panose="020F0502020204030204"/>
                <a:ea typeface="ＭＳ Ｐゴシック" pitchFamily="50" charset="-128"/>
                <a:cs typeface="+mn-cs"/>
              </a:rPr>
              <a:t> $33,783,000</a:t>
            </a:r>
            <a:endParaRPr kumimoji="0" lang="en-US" sz="20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endParaRPr>
          </a:p>
        </p:txBody>
      </p:sp>
      <p:sp>
        <p:nvSpPr>
          <p:cNvPr id="16" name="TextBox 15"/>
          <p:cNvSpPr txBox="1"/>
          <p:nvPr/>
        </p:nvSpPr>
        <p:spPr>
          <a:xfrm>
            <a:off x="3173818" y="4513123"/>
            <a:ext cx="2796363" cy="1200329"/>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ＭＳ Ｐゴシック" pitchFamily="50" charset="-128"/>
                <a:cs typeface="+mn-cs"/>
              </a:rPr>
              <a:t>Reserve</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ＭＳ Ｐゴシック" pitchFamily="50" charset="-128"/>
                <a:cs typeface="+mn-cs"/>
              </a:rPr>
              <a:t>$457,000</a:t>
            </a:r>
            <a:endParaRPr kumimoji="0" lang="en-US" sz="3600" b="1" i="0" u="none" strike="noStrike" kern="1200" cap="none" spc="0" normalizeH="0" baseline="0" noProof="0" dirty="0">
              <a:ln>
                <a:noFill/>
              </a:ln>
              <a:solidFill>
                <a:prstClr val="black"/>
              </a:solidFill>
              <a:effectLst/>
              <a:uLnTx/>
              <a:uFillTx/>
              <a:latin typeface="Calibri" panose="020F0502020204030204"/>
              <a:ea typeface="ＭＳ Ｐゴシック" pitchFamily="50" charset="-128"/>
              <a:cs typeface="+mn-cs"/>
            </a:endParaRPr>
          </a:p>
        </p:txBody>
      </p:sp>
    </p:spTree>
    <p:extLst>
      <p:ext uri="{BB962C8B-B14F-4D97-AF65-F5344CB8AC3E}">
        <p14:creationId xmlns:p14="http://schemas.microsoft.com/office/powerpoint/2010/main" val="1354356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money lov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53" b="-1"/>
          <a:stretch/>
        </p:blipFill>
        <p:spPr bwMode="auto">
          <a:xfrm>
            <a:off x="8878" y="-8709"/>
            <a:ext cx="9135122" cy="570833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878" y="1245020"/>
            <a:ext cx="9144000" cy="3200876"/>
          </a:xfrm>
          <a:prstGeom prst="rect">
            <a:avLst/>
          </a:prstGeom>
          <a:solidFill>
            <a:schemeClr val="bg1">
              <a:alpha val="58000"/>
            </a:schemeClr>
          </a:solidFill>
        </p:spPr>
        <p:txBody>
          <a:bodyPr wrap="square" rtlCol="0">
            <a:spAutoFit/>
          </a:bodyPr>
          <a:lstStyle/>
          <a:p>
            <a:pPr algn="r"/>
            <a:r>
              <a:rPr lang="en-US" sz="3200" b="1" dirty="0" smtClean="0">
                <a:latin typeface="+mn-lt"/>
              </a:rPr>
              <a:t>Support from our Alumni &amp; Friends</a:t>
            </a:r>
          </a:p>
          <a:p>
            <a:pPr algn="r"/>
            <a:endParaRPr lang="en-US" sz="1000" b="1" dirty="0">
              <a:latin typeface="+mn-lt"/>
            </a:endParaRPr>
          </a:p>
          <a:p>
            <a:pPr algn="r"/>
            <a:r>
              <a:rPr lang="en-US" sz="2400" b="1" dirty="0" smtClean="0">
                <a:latin typeface="+mn-lt"/>
              </a:rPr>
              <a:t>Campaign </a:t>
            </a:r>
            <a:r>
              <a:rPr lang="en-US" sz="2400" b="1" dirty="0">
                <a:latin typeface="+mn-lt"/>
              </a:rPr>
              <a:t>Goal: 			</a:t>
            </a:r>
            <a:r>
              <a:rPr lang="en-US" sz="2400" b="1" dirty="0" smtClean="0">
                <a:latin typeface="+mn-lt"/>
              </a:rPr>
              <a:t>     $45,000,000</a:t>
            </a:r>
          </a:p>
          <a:p>
            <a:pPr algn="r"/>
            <a:endParaRPr lang="en-US" sz="1000" b="1" dirty="0">
              <a:latin typeface="+mn-lt"/>
            </a:endParaRPr>
          </a:p>
          <a:p>
            <a:pPr algn="r"/>
            <a:r>
              <a:rPr lang="en-US" sz="2400" b="1" dirty="0">
                <a:latin typeface="+mn-lt"/>
              </a:rPr>
              <a:t>Campaign Attainment:	</a:t>
            </a:r>
            <a:r>
              <a:rPr lang="en-US" sz="2400" b="1" dirty="0" smtClean="0">
                <a:latin typeface="+mn-lt"/>
              </a:rPr>
              <a:t>     $49,321,268</a:t>
            </a:r>
          </a:p>
          <a:p>
            <a:pPr algn="r"/>
            <a:r>
              <a:rPr lang="en-US" sz="1000" b="1" dirty="0">
                <a:latin typeface="+mn-lt"/>
              </a:rPr>
              <a:t/>
            </a:r>
            <a:br>
              <a:rPr lang="en-US" sz="1000" b="1" dirty="0">
                <a:latin typeface="+mn-lt"/>
              </a:rPr>
            </a:br>
            <a:r>
              <a:rPr lang="en-US" sz="2400" b="1" dirty="0" smtClean="0">
                <a:latin typeface="+mn-lt"/>
              </a:rPr>
              <a:t>Attainment </a:t>
            </a:r>
            <a:r>
              <a:rPr lang="en-US" sz="2400" b="1" dirty="0">
                <a:latin typeface="+mn-lt"/>
              </a:rPr>
              <a:t>FY19: 	</a:t>
            </a:r>
            <a:r>
              <a:rPr lang="en-US" sz="2400" b="1" dirty="0" smtClean="0">
                <a:latin typeface="+mn-lt"/>
              </a:rPr>
              <a:t>  </a:t>
            </a:r>
            <a:r>
              <a:rPr lang="en-US" sz="2400" b="1" dirty="0">
                <a:latin typeface="+mn-lt"/>
              </a:rPr>
              <a:t>	</a:t>
            </a:r>
            <a:r>
              <a:rPr lang="en-US" sz="2400" b="1" dirty="0" smtClean="0">
                <a:latin typeface="+mn-lt"/>
              </a:rPr>
              <a:t>            $  3,200,610</a:t>
            </a:r>
          </a:p>
          <a:p>
            <a:pPr algn="r"/>
            <a:endParaRPr lang="en-US" sz="1000" b="1" dirty="0">
              <a:latin typeface="+mn-lt"/>
            </a:endParaRPr>
          </a:p>
          <a:p>
            <a:pPr algn="r"/>
            <a:r>
              <a:rPr lang="en-US" sz="2400" b="1" dirty="0" smtClean="0">
                <a:latin typeface="+mn-lt"/>
              </a:rPr>
              <a:t>Annual </a:t>
            </a:r>
            <a:r>
              <a:rPr lang="en-US" sz="2400" b="1" dirty="0">
                <a:latin typeface="+mn-lt"/>
              </a:rPr>
              <a:t>Fund: </a:t>
            </a:r>
            <a:r>
              <a:rPr lang="en-US" sz="2400" b="1" dirty="0" smtClean="0">
                <a:latin typeface="+mn-lt"/>
              </a:rPr>
              <a:t>                         22% increase</a:t>
            </a:r>
          </a:p>
          <a:p>
            <a:pPr algn="r"/>
            <a:endParaRPr lang="en-US" sz="1000" b="1" dirty="0" smtClean="0">
              <a:latin typeface="+mn-lt"/>
            </a:endParaRPr>
          </a:p>
          <a:p>
            <a:pPr algn="r"/>
            <a:r>
              <a:rPr lang="en-US" sz="2400" b="1" dirty="0" smtClean="0">
                <a:latin typeface="+mn-lt"/>
              </a:rPr>
              <a:t>Almost </a:t>
            </a:r>
            <a:r>
              <a:rPr lang="en-US" sz="2400" b="1" dirty="0">
                <a:latin typeface="+mn-lt"/>
              </a:rPr>
              <a:t>$</a:t>
            </a:r>
            <a:r>
              <a:rPr lang="en-US" sz="2400" b="1" dirty="0" smtClean="0">
                <a:latin typeface="+mn-lt"/>
              </a:rPr>
              <a:t>500,000 - Record </a:t>
            </a:r>
            <a:r>
              <a:rPr lang="en-US" sz="2400" b="1" dirty="0">
                <a:latin typeface="+mn-lt"/>
              </a:rPr>
              <a:t>Breaking Year</a:t>
            </a:r>
            <a:r>
              <a:rPr lang="en-US" sz="2400" dirty="0">
                <a:latin typeface="+mn-lt"/>
              </a:rPr>
              <a:t>!</a:t>
            </a:r>
          </a:p>
        </p:txBody>
      </p:sp>
    </p:spTree>
    <p:extLst>
      <p:ext uri="{BB962C8B-B14F-4D97-AF65-F5344CB8AC3E}">
        <p14:creationId xmlns:p14="http://schemas.microsoft.com/office/powerpoint/2010/main" val="806711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t="-259"/>
          <a:stretch/>
        </p:blipFill>
        <p:spPr>
          <a:xfrm>
            <a:off x="0" y="-17416"/>
            <a:ext cx="9126583" cy="5727708"/>
          </a:xfrm>
          <a:prstGeom prst="rect">
            <a:avLst/>
          </a:prstGeom>
        </p:spPr>
      </p:pic>
      <p:sp>
        <p:nvSpPr>
          <p:cNvPr id="2" name="TextBox 1"/>
          <p:cNvSpPr txBox="1"/>
          <p:nvPr/>
        </p:nvSpPr>
        <p:spPr>
          <a:xfrm>
            <a:off x="-8709" y="2749045"/>
            <a:ext cx="9144000" cy="1384995"/>
          </a:xfrm>
          <a:prstGeom prst="rect">
            <a:avLst/>
          </a:prstGeom>
          <a:solidFill>
            <a:srgbClr val="0A304E">
              <a:alpha val="30000"/>
            </a:srgbClr>
          </a:solidFill>
        </p:spPr>
        <p:txBody>
          <a:bodyPr wrap="square" rtlCol="0">
            <a:spAutoFit/>
          </a:bodyPr>
          <a:lstStyle/>
          <a:p>
            <a:pPr lvl="0" algn="ctr"/>
            <a:r>
              <a:rPr lang="en-US" sz="2800" b="1" u="sng" dirty="0" smtClean="0">
                <a:solidFill>
                  <a:schemeClr val="bg1"/>
                </a:solidFill>
                <a:latin typeface="+mn-lt"/>
              </a:rPr>
              <a:t>Focus Area: Research</a:t>
            </a:r>
            <a:endParaRPr lang="en-US" sz="1100" dirty="0" smtClean="0">
              <a:solidFill>
                <a:schemeClr val="bg1"/>
              </a:solidFill>
              <a:latin typeface="+mn-lt"/>
            </a:endParaRPr>
          </a:p>
          <a:p>
            <a:pPr lvl="0" algn="ctr"/>
            <a:r>
              <a:rPr lang="en-US" sz="2800" b="1" i="1" dirty="0" smtClean="0">
                <a:solidFill>
                  <a:schemeClr val="bg1"/>
                </a:solidFill>
                <a:latin typeface="+mn-lt"/>
              </a:rPr>
              <a:t>Goal: </a:t>
            </a:r>
            <a:r>
              <a:rPr lang="en-US" sz="2800" i="1" dirty="0" smtClean="0">
                <a:solidFill>
                  <a:schemeClr val="bg1"/>
                </a:solidFill>
                <a:latin typeface="+mn-lt"/>
              </a:rPr>
              <a:t>Lead the discovery of new knowledge through innovative and high impact research</a:t>
            </a:r>
          </a:p>
        </p:txBody>
      </p:sp>
    </p:spTree>
    <p:extLst>
      <p:ext uri="{BB962C8B-B14F-4D97-AF65-F5344CB8AC3E}">
        <p14:creationId xmlns:p14="http://schemas.microsoft.com/office/powerpoint/2010/main" val="3572277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1"/>
            <a:ext cx="9144000" cy="5705855"/>
            <a:chOff x="473288" y="1288123"/>
            <a:chExt cx="5703908" cy="3171564"/>
          </a:xfrm>
        </p:grpSpPr>
        <p:sp>
          <p:nvSpPr>
            <p:cNvPr id="19" name="Text Box 2"/>
            <p:cNvSpPr txBox="1">
              <a:spLocks noChangeArrowheads="1"/>
            </p:cNvSpPr>
            <p:nvPr/>
          </p:nvSpPr>
          <p:spPr bwMode="auto">
            <a:xfrm>
              <a:off x="473288" y="1361017"/>
              <a:ext cx="2157730" cy="2936586"/>
            </a:xfrm>
            <a:prstGeom prst="rect">
              <a:avLst/>
            </a:prstGeom>
            <a:solidFill>
              <a:schemeClr val="bg1"/>
            </a:solid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0"/>
                </a:spcAft>
              </a:pPr>
              <a:endParaRPr lang="en-US" sz="3200" b="1" dirty="0" smtClean="0">
                <a:solidFill>
                  <a:srgbClr val="0A304E"/>
                </a:solidFill>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4000" b="1" dirty="0" smtClean="0">
                <a:solidFill>
                  <a:srgbClr val="0A304E"/>
                </a:solidFill>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9600" b="1" dirty="0" smtClean="0">
                  <a:solidFill>
                    <a:srgbClr val="0A304E"/>
                  </a:solidFill>
                  <a:effectLst/>
                  <a:latin typeface="+mj-lt"/>
                  <a:ea typeface="Calibri" panose="020F0502020204030204" pitchFamily="34" charset="0"/>
                  <a:cs typeface="Times New Roman" panose="02020603050405020304" pitchFamily="18" charset="0"/>
                </a:rPr>
                <a:t>11</a:t>
              </a:r>
              <a:r>
                <a:rPr lang="en-US" sz="9600" b="1" baseline="30000" dirty="0" smtClean="0">
                  <a:solidFill>
                    <a:srgbClr val="0A304E"/>
                  </a:solidFill>
                  <a:effectLst/>
                  <a:latin typeface="+mj-lt"/>
                  <a:ea typeface="Calibri" panose="020F0502020204030204" pitchFamily="34" charset="0"/>
                  <a:cs typeface="Times New Roman" panose="02020603050405020304" pitchFamily="18" charset="0"/>
                </a:rPr>
                <a:t>th</a:t>
              </a:r>
              <a:endParaRPr lang="en-US" sz="9600" dirty="0">
                <a:effectLst/>
                <a:latin typeface="+mj-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4500" b="1" dirty="0">
                  <a:solidFill>
                    <a:srgbClr val="0A304E"/>
                  </a:solidFill>
                  <a:effectLst/>
                  <a:latin typeface="+mj-lt"/>
                  <a:ea typeface="Calibri" panose="020F0502020204030204" pitchFamily="34" charset="0"/>
                  <a:cs typeface="Times New Roman" panose="02020603050405020304" pitchFamily="18" charset="0"/>
                </a:rPr>
                <a:t>Ranked in </a:t>
              </a:r>
              <a:endParaRPr lang="en-US" sz="4500" dirty="0">
                <a:effectLst/>
                <a:latin typeface="+mj-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4500" b="1" dirty="0">
                  <a:solidFill>
                    <a:srgbClr val="0A304E"/>
                  </a:solidFill>
                  <a:effectLst/>
                  <a:latin typeface="+mj-lt"/>
                  <a:ea typeface="Calibri" panose="020F0502020204030204" pitchFamily="34" charset="0"/>
                  <a:cs typeface="Times New Roman" panose="02020603050405020304" pitchFamily="18" charset="0"/>
                </a:rPr>
                <a:t>NIH Funding</a:t>
              </a:r>
              <a:endParaRPr lang="en-US" sz="4500" dirty="0">
                <a:effectLst/>
                <a:latin typeface="+mj-lt"/>
                <a:ea typeface="Calibri" panose="020F0502020204030204" pitchFamily="34" charset="0"/>
                <a:cs typeface="Times New Roman" panose="02020603050405020304" pitchFamily="18" charset="0"/>
              </a:endParaRPr>
            </a:p>
          </p:txBody>
        </p:sp>
        <p:sp>
          <p:nvSpPr>
            <p:cNvPr id="16" name="Text Box 7"/>
            <p:cNvSpPr txBox="1">
              <a:spLocks noChangeArrowheads="1"/>
            </p:cNvSpPr>
            <p:nvPr/>
          </p:nvSpPr>
          <p:spPr bwMode="auto">
            <a:xfrm>
              <a:off x="2631018" y="1288123"/>
              <a:ext cx="3546178" cy="3171564"/>
            </a:xfrm>
            <a:prstGeom prst="rect">
              <a:avLst/>
            </a:prstGeom>
            <a:solidFill>
              <a:srgbClr val="0A304E"/>
            </a:solid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0"/>
                </a:spcAft>
              </a:pPr>
              <a:endParaRPr lang="en-US" sz="5400" b="1" dirty="0" smtClean="0">
                <a:solidFill>
                  <a:schemeClr val="bg1"/>
                </a:solidFill>
                <a:effectLst/>
                <a:latin typeface="TitilliumMaps26L" pitchFamily="50"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5400" b="1" dirty="0" smtClean="0">
                <a:solidFill>
                  <a:schemeClr val="bg1"/>
                </a:solidFill>
                <a:effectLst/>
                <a:latin typeface="TitilliumMaps26L" pitchFamily="50"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7200" b="1" dirty="0" smtClean="0">
                  <a:solidFill>
                    <a:schemeClr val="bg1"/>
                  </a:solidFill>
                  <a:effectLst/>
                  <a:latin typeface="+mj-lt"/>
                  <a:ea typeface="Calibri" panose="020F0502020204030204" pitchFamily="34" charset="0"/>
                  <a:cs typeface="Times New Roman" panose="02020603050405020304" pitchFamily="18" charset="0"/>
                </a:rPr>
                <a:t>$</a:t>
              </a:r>
              <a:r>
                <a:rPr lang="en-US" sz="7200" b="1" dirty="0">
                  <a:solidFill>
                    <a:schemeClr val="bg1"/>
                  </a:solidFill>
                  <a:effectLst/>
                  <a:latin typeface="+mj-lt"/>
                  <a:ea typeface="Calibri" panose="020F0502020204030204" pitchFamily="34" charset="0"/>
                  <a:cs typeface="Times New Roman" panose="02020603050405020304" pitchFamily="18" charset="0"/>
                </a:rPr>
                <a:t>10, 329, 049</a:t>
              </a:r>
            </a:p>
            <a:p>
              <a:pPr marL="0" marR="0" algn="ctr">
                <a:lnSpc>
                  <a:spcPct val="107000"/>
                </a:lnSpc>
                <a:spcBef>
                  <a:spcPts val="0"/>
                </a:spcBef>
                <a:spcAft>
                  <a:spcPts val="0"/>
                </a:spcAft>
              </a:pPr>
              <a:r>
                <a:rPr lang="en-US" sz="4800" dirty="0" smtClean="0">
                  <a:solidFill>
                    <a:schemeClr val="bg1"/>
                  </a:solidFill>
                  <a:effectLst/>
                  <a:latin typeface="+mj-lt"/>
                  <a:ea typeface="Calibri" panose="020F0502020204030204" pitchFamily="34" charset="0"/>
                  <a:cs typeface="Times New Roman" panose="02020603050405020304" pitchFamily="18" charset="0"/>
                </a:rPr>
                <a:t>Total Funds </a:t>
              </a:r>
              <a:r>
                <a:rPr lang="en-US" sz="4800" dirty="0">
                  <a:solidFill>
                    <a:schemeClr val="bg1"/>
                  </a:solidFill>
                  <a:effectLst/>
                  <a:latin typeface="+mj-lt"/>
                  <a:ea typeface="Calibri" panose="020F0502020204030204" pitchFamily="34" charset="0"/>
                  <a:cs typeface="Times New Roman" panose="02020603050405020304" pitchFamily="18" charset="0"/>
                </a:rPr>
                <a:t>Awarded</a:t>
              </a:r>
            </a:p>
          </p:txBody>
        </p:sp>
      </p:grpSp>
    </p:spTree>
    <p:extLst>
      <p:ext uri="{BB962C8B-B14F-4D97-AF65-F5344CB8AC3E}">
        <p14:creationId xmlns:p14="http://schemas.microsoft.com/office/powerpoint/2010/main" val="120961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Caregive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433" y="0"/>
            <a:ext cx="9136567" cy="57022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31027" y="958285"/>
            <a:ext cx="5808617" cy="3631763"/>
          </a:xfrm>
          <a:prstGeom prst="rect">
            <a:avLst/>
          </a:prstGeom>
          <a:solidFill>
            <a:schemeClr val="bg1">
              <a:alpha val="44000"/>
            </a:schemeClr>
          </a:solidFill>
        </p:spPr>
        <p:txBody>
          <a:bodyPr wrap="square" rtlCol="0">
            <a:spAutoFit/>
          </a:bodyPr>
          <a:lstStyle/>
          <a:p>
            <a:pPr lvl="0"/>
            <a:r>
              <a:rPr lang="en-US" sz="2400" b="1" i="1" u="sng" dirty="0" smtClean="0">
                <a:latin typeface="+mn-lt"/>
              </a:rPr>
              <a:t>New Research Grants </a:t>
            </a:r>
          </a:p>
          <a:p>
            <a:pPr lvl="0"/>
            <a:r>
              <a:rPr lang="en-US" sz="2400" b="1" i="1" dirty="0" smtClean="0">
                <a:latin typeface="+mn-lt"/>
              </a:rPr>
              <a:t>Caregiver Resourcefulness Interventions</a:t>
            </a:r>
          </a:p>
          <a:p>
            <a:pPr marL="457200" lvl="0" indent="-457200">
              <a:buFont typeface="Arial" panose="020B0604020202020204" pitchFamily="34" charset="0"/>
              <a:buChar char="•"/>
            </a:pPr>
            <a:endParaRPr lang="en-US" sz="1200" dirty="0" smtClean="0">
              <a:latin typeface="+mn-lt"/>
            </a:endParaRPr>
          </a:p>
          <a:p>
            <a:pPr lvl="0"/>
            <a:r>
              <a:rPr lang="en-US" sz="2400" b="1" dirty="0" smtClean="0">
                <a:latin typeface="+mn-lt"/>
              </a:rPr>
              <a:t>Valerie </a:t>
            </a:r>
            <a:r>
              <a:rPr lang="en-US" sz="2400" b="1" dirty="0" err="1" smtClean="0">
                <a:latin typeface="+mn-lt"/>
              </a:rPr>
              <a:t>Toly</a:t>
            </a:r>
            <a:r>
              <a:rPr lang="en-US" sz="2400" b="1" dirty="0" smtClean="0">
                <a:latin typeface="+mn-lt"/>
              </a:rPr>
              <a:t>, PhD, CPNP</a:t>
            </a:r>
          </a:p>
          <a:p>
            <a:pPr marL="800100" lvl="1" indent="-342900">
              <a:buFont typeface="Arial" panose="020B0604020202020204" pitchFamily="34" charset="0"/>
              <a:buChar char="•"/>
            </a:pPr>
            <a:r>
              <a:rPr lang="en-US" sz="2400" dirty="0" smtClean="0">
                <a:latin typeface="+mn-lt"/>
              </a:rPr>
              <a:t>RO1r NIH NINR:		$2,201,184</a:t>
            </a:r>
          </a:p>
          <a:p>
            <a:pPr lvl="0"/>
            <a:r>
              <a:rPr lang="en-US" sz="2400" b="1" dirty="0" smtClean="0">
                <a:latin typeface="+mn-lt"/>
              </a:rPr>
              <a:t>Susan </a:t>
            </a:r>
            <a:r>
              <a:rPr lang="en-US" sz="2400" b="1" dirty="0" err="1" smtClean="0">
                <a:latin typeface="+mn-lt"/>
              </a:rPr>
              <a:t>Mazanec</a:t>
            </a:r>
            <a:r>
              <a:rPr lang="en-US" sz="2400" b="1" dirty="0" smtClean="0">
                <a:latin typeface="+mn-lt"/>
              </a:rPr>
              <a:t>, PhD, RN</a:t>
            </a:r>
          </a:p>
          <a:p>
            <a:pPr marL="800100" lvl="1" indent="-342900">
              <a:buFont typeface="Arial" panose="020B0604020202020204" pitchFamily="34" charset="0"/>
              <a:buChar char="•"/>
            </a:pPr>
            <a:r>
              <a:rPr lang="en-US" sz="2400" dirty="0" smtClean="0">
                <a:latin typeface="+mn-lt"/>
              </a:rPr>
              <a:t>R37 NIN/NCI:	$2,138,102</a:t>
            </a:r>
            <a:endParaRPr lang="en-US" sz="2400" b="1" dirty="0" smtClean="0">
              <a:latin typeface="+mn-lt"/>
            </a:endParaRPr>
          </a:p>
          <a:p>
            <a:r>
              <a:rPr lang="en-US" sz="2400" b="1" dirty="0" err="1" smtClean="0">
                <a:latin typeface="+mn-lt"/>
              </a:rPr>
              <a:t>Jaclene</a:t>
            </a:r>
            <a:r>
              <a:rPr lang="en-US" sz="2400" b="1" dirty="0" smtClean="0">
                <a:latin typeface="+mn-lt"/>
              </a:rPr>
              <a:t> </a:t>
            </a:r>
            <a:r>
              <a:rPr lang="en-US" sz="2400" b="1" dirty="0" err="1" smtClean="0">
                <a:latin typeface="+mn-lt"/>
              </a:rPr>
              <a:t>Zauszniewski</a:t>
            </a:r>
            <a:r>
              <a:rPr lang="en-US" sz="2400" b="1" dirty="0" smtClean="0">
                <a:latin typeface="+mn-lt"/>
              </a:rPr>
              <a:t>, PhD, RN, FAAN</a:t>
            </a:r>
            <a:endParaRPr lang="en-US" sz="2400" dirty="0">
              <a:latin typeface="+mn-lt"/>
            </a:endParaRPr>
          </a:p>
          <a:p>
            <a:pPr marL="914400" lvl="1" indent="-457200">
              <a:buFont typeface="Arial" panose="020B0604020202020204" pitchFamily="34" charset="0"/>
              <a:buChar char="•"/>
            </a:pPr>
            <a:r>
              <a:rPr lang="en-US" sz="2400" dirty="0" smtClean="0">
                <a:latin typeface="+mn-lt"/>
              </a:rPr>
              <a:t>RO1 </a:t>
            </a:r>
            <a:r>
              <a:rPr lang="en-US" sz="2400" dirty="0">
                <a:latin typeface="+mn-lt"/>
              </a:rPr>
              <a:t>Diversity Supplement: $400,000</a:t>
            </a:r>
          </a:p>
          <a:p>
            <a:pPr marL="914400" lvl="1" indent="-457200">
              <a:buFont typeface="Arial" panose="020B0604020202020204" pitchFamily="34" charset="0"/>
              <a:buChar char="•"/>
            </a:pPr>
            <a:r>
              <a:rPr lang="en-US" sz="2400" dirty="0">
                <a:latin typeface="+mn-lt"/>
              </a:rPr>
              <a:t>RO1 Admin Supplement: 	$</a:t>
            </a:r>
            <a:r>
              <a:rPr lang="en-US" sz="2400" dirty="0" smtClean="0">
                <a:latin typeface="+mn-lt"/>
              </a:rPr>
              <a:t>108,272</a:t>
            </a:r>
          </a:p>
        </p:txBody>
      </p:sp>
    </p:spTree>
    <p:extLst>
      <p:ext uri="{BB962C8B-B14F-4D97-AF65-F5344CB8AC3E}">
        <p14:creationId xmlns:p14="http://schemas.microsoft.com/office/powerpoint/2010/main" val="1285960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hiv ribbon"/>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9144000" cy="56961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1169546"/>
            <a:ext cx="9144000" cy="3170099"/>
          </a:xfrm>
          <a:prstGeom prst="rect">
            <a:avLst/>
          </a:prstGeom>
          <a:solidFill>
            <a:schemeClr val="bg1">
              <a:alpha val="18000"/>
            </a:schemeClr>
          </a:solidFill>
        </p:spPr>
        <p:txBody>
          <a:bodyPr wrap="square" rtlCol="0">
            <a:spAutoFit/>
          </a:bodyPr>
          <a:lstStyle/>
          <a:p>
            <a:pPr lvl="0"/>
            <a:endParaRPr lang="en-US" sz="1600" dirty="0" smtClean="0">
              <a:latin typeface="+mn-lt"/>
            </a:endParaRPr>
          </a:p>
          <a:p>
            <a:pPr lvl="0"/>
            <a:r>
              <a:rPr lang="en-US" sz="2800" b="1" i="1" u="sng" dirty="0" smtClean="0">
                <a:solidFill>
                  <a:schemeClr val="bg1"/>
                </a:solidFill>
                <a:latin typeface="+mn-lt"/>
              </a:rPr>
              <a:t>New Research Grants</a:t>
            </a:r>
          </a:p>
          <a:p>
            <a:pPr lvl="0"/>
            <a:r>
              <a:rPr lang="en-US" sz="2800" b="1" i="1" dirty="0" smtClean="0">
                <a:solidFill>
                  <a:schemeClr val="bg1"/>
                </a:solidFill>
                <a:latin typeface="+mn-lt"/>
              </a:rPr>
              <a:t>Self-Care and Caregiving for People Living HIV</a:t>
            </a:r>
          </a:p>
          <a:p>
            <a:pPr lvl="0"/>
            <a:r>
              <a:rPr lang="en-US" sz="2800" b="1" dirty="0" smtClean="0">
                <a:solidFill>
                  <a:schemeClr val="bg1"/>
                </a:solidFill>
                <a:latin typeface="+mn-lt"/>
              </a:rPr>
              <a:t>Allison </a:t>
            </a:r>
            <a:r>
              <a:rPr lang="en-US" sz="2800" b="1" dirty="0" err="1" smtClean="0">
                <a:solidFill>
                  <a:schemeClr val="bg1"/>
                </a:solidFill>
                <a:latin typeface="+mn-lt"/>
              </a:rPr>
              <a:t>Webel</a:t>
            </a:r>
            <a:r>
              <a:rPr lang="en-US" sz="2800" b="1" dirty="0" smtClean="0">
                <a:solidFill>
                  <a:schemeClr val="bg1"/>
                </a:solidFill>
                <a:latin typeface="+mn-lt"/>
              </a:rPr>
              <a:t>, PhD, RN, FAAN</a:t>
            </a:r>
          </a:p>
          <a:p>
            <a:pPr marL="914400" lvl="1" indent="-457200">
              <a:buFont typeface="Arial" panose="020B0604020202020204" pitchFamily="34" charset="0"/>
              <a:buChar char="•"/>
            </a:pPr>
            <a:r>
              <a:rPr lang="en-US" sz="2800" dirty="0" smtClean="0">
                <a:solidFill>
                  <a:schemeClr val="bg1"/>
                </a:solidFill>
                <a:latin typeface="+mn-lt"/>
              </a:rPr>
              <a:t>RO1  NIH/NINR: $3,218,907</a:t>
            </a:r>
          </a:p>
          <a:p>
            <a:pPr marL="914400" lvl="1" indent="-457200">
              <a:buFont typeface="Arial" panose="020B0604020202020204" pitchFamily="34" charset="0"/>
              <a:buChar char="•"/>
            </a:pPr>
            <a:r>
              <a:rPr lang="en-US" sz="2800" dirty="0">
                <a:solidFill>
                  <a:schemeClr val="bg1"/>
                </a:solidFill>
                <a:latin typeface="+mn-lt"/>
              </a:rPr>
              <a:t>RO1 Div. Sup. NIH/NINR: $371,509</a:t>
            </a:r>
          </a:p>
          <a:p>
            <a:pPr marL="914400" lvl="1" indent="-457200">
              <a:buFont typeface="Arial" panose="020B0604020202020204" pitchFamily="34" charset="0"/>
              <a:buChar char="•"/>
            </a:pPr>
            <a:r>
              <a:rPr lang="en-US" sz="2800" dirty="0" smtClean="0">
                <a:solidFill>
                  <a:schemeClr val="bg1"/>
                </a:solidFill>
                <a:latin typeface="+mn-lt"/>
              </a:rPr>
              <a:t>RO1 Admin Sup. NIH/NINR: $353,430</a:t>
            </a:r>
          </a:p>
          <a:p>
            <a:pPr lvl="0"/>
            <a:endParaRPr lang="en-US" sz="1600" dirty="0" smtClean="0">
              <a:solidFill>
                <a:schemeClr val="bg1"/>
              </a:solidFill>
              <a:latin typeface="+mn-lt"/>
            </a:endParaRPr>
          </a:p>
        </p:txBody>
      </p:sp>
    </p:spTree>
    <p:extLst>
      <p:ext uri="{BB962C8B-B14F-4D97-AF65-F5344CB8AC3E}">
        <p14:creationId xmlns:p14="http://schemas.microsoft.com/office/powerpoint/2010/main" val="1131787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Image result for quality and safety in healthcare"/>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9135291" cy="57807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 y="2277716"/>
            <a:ext cx="9144000" cy="2923877"/>
          </a:xfrm>
          <a:prstGeom prst="rect">
            <a:avLst/>
          </a:prstGeom>
          <a:solidFill>
            <a:schemeClr val="bg1">
              <a:alpha val="38000"/>
            </a:schemeClr>
          </a:solidFill>
        </p:spPr>
        <p:txBody>
          <a:bodyPr wrap="square" rtlCol="0">
            <a:spAutoFit/>
          </a:bodyPr>
          <a:lstStyle/>
          <a:p>
            <a:pPr lvl="0"/>
            <a:r>
              <a:rPr lang="en-US" sz="2800" b="1" i="1" u="sng" dirty="0" smtClean="0">
                <a:latin typeface="+mn-lt"/>
              </a:rPr>
              <a:t>New Research Grants</a:t>
            </a:r>
          </a:p>
          <a:p>
            <a:pPr lvl="0"/>
            <a:r>
              <a:rPr lang="en-US" sz="2800" b="1" dirty="0" smtClean="0">
                <a:latin typeface="+mn-lt"/>
              </a:rPr>
              <a:t>Quality and Safety &amp; Workforce Training</a:t>
            </a:r>
          </a:p>
          <a:p>
            <a:pPr lvl="0"/>
            <a:endParaRPr lang="en-US" sz="2800" b="1" dirty="0" smtClean="0">
              <a:latin typeface="+mn-lt"/>
            </a:endParaRPr>
          </a:p>
          <a:p>
            <a:pPr lvl="0"/>
            <a:r>
              <a:rPr lang="en-US" sz="2800" b="1" dirty="0" smtClean="0">
                <a:latin typeface="+mn-lt"/>
              </a:rPr>
              <a:t>Mary </a:t>
            </a:r>
            <a:r>
              <a:rPr lang="en-US" sz="2800" b="1" dirty="0" err="1" smtClean="0">
                <a:latin typeface="+mn-lt"/>
              </a:rPr>
              <a:t>Dolansky</a:t>
            </a:r>
            <a:r>
              <a:rPr lang="en-US" sz="2800" b="1" dirty="0" smtClean="0">
                <a:latin typeface="+mn-lt"/>
              </a:rPr>
              <a:t>, PhD, RN, FAAN</a:t>
            </a:r>
          </a:p>
          <a:p>
            <a:pPr marL="914400" lvl="1" indent="-457200">
              <a:buFont typeface="Arial" panose="020B0604020202020204" pitchFamily="34" charset="0"/>
              <a:buChar char="•"/>
            </a:pPr>
            <a:r>
              <a:rPr lang="en-US" sz="2800" dirty="0" smtClean="0">
                <a:latin typeface="+mn-lt"/>
              </a:rPr>
              <a:t>NEPQR  HRSA: $2,187,305</a:t>
            </a:r>
          </a:p>
          <a:p>
            <a:pPr marL="914400" lvl="1" indent="-457200">
              <a:buFont typeface="Arial" panose="020B0604020202020204" pitchFamily="34" charset="0"/>
              <a:buChar char="•"/>
            </a:pPr>
            <a:r>
              <a:rPr lang="en-US" sz="2800" dirty="0" smtClean="0">
                <a:latin typeface="+mn-lt"/>
              </a:rPr>
              <a:t>John A. Hartford Foundation: $845,684</a:t>
            </a:r>
          </a:p>
          <a:p>
            <a:pPr marL="285750" lvl="0" indent="-285750">
              <a:buFont typeface="Arial" panose="020B0604020202020204" pitchFamily="34" charset="0"/>
              <a:buChar char="•"/>
            </a:pPr>
            <a:endParaRPr lang="en-US" sz="1600" dirty="0" smtClean="0">
              <a:solidFill>
                <a:schemeClr val="bg1"/>
              </a:solidFill>
              <a:latin typeface="+mn-lt"/>
            </a:endParaRPr>
          </a:p>
        </p:txBody>
      </p:sp>
    </p:spTree>
    <p:extLst>
      <p:ext uri="{BB962C8B-B14F-4D97-AF65-F5344CB8AC3E}">
        <p14:creationId xmlns:p14="http://schemas.microsoft.com/office/powerpoint/2010/main" val="1564249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Image result for dna"/>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9158630" cy="572780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p:spPr>
      </p:pic>
      <p:sp>
        <p:nvSpPr>
          <p:cNvPr id="6" name="TextBox 5"/>
          <p:cNvSpPr txBox="1"/>
          <p:nvPr/>
        </p:nvSpPr>
        <p:spPr>
          <a:xfrm>
            <a:off x="0" y="946101"/>
            <a:ext cx="9151315" cy="3631763"/>
          </a:xfrm>
          <a:prstGeom prst="rect">
            <a:avLst/>
          </a:prstGeom>
          <a:solidFill>
            <a:schemeClr val="tx2">
              <a:lumMod val="50000"/>
              <a:alpha val="43000"/>
            </a:schemeClr>
          </a:solidFill>
        </p:spPr>
        <p:txBody>
          <a:bodyPr wrap="square" rtlCol="0">
            <a:spAutoFit/>
          </a:bodyPr>
          <a:lstStyle/>
          <a:p>
            <a:pPr lvl="0"/>
            <a:r>
              <a:rPr lang="en-US" sz="1600" dirty="0">
                <a:latin typeface="+mn-lt"/>
              </a:rPr>
              <a:t>	</a:t>
            </a:r>
            <a:r>
              <a:rPr lang="en-US" sz="3000" b="1" i="1" u="sng" dirty="0" smtClean="0">
                <a:solidFill>
                  <a:schemeClr val="bg1"/>
                </a:solidFill>
                <a:latin typeface="+mn-lt"/>
              </a:rPr>
              <a:t>New Research Grants</a:t>
            </a:r>
            <a:endParaRPr lang="en-US" sz="3000" b="1" dirty="0">
              <a:solidFill>
                <a:schemeClr val="bg1"/>
              </a:solidFill>
              <a:latin typeface="+mn-lt"/>
            </a:endParaRPr>
          </a:p>
          <a:p>
            <a:pPr lvl="0"/>
            <a:r>
              <a:rPr lang="en-US" sz="3000" b="1" dirty="0" smtClean="0">
                <a:solidFill>
                  <a:schemeClr val="bg1"/>
                </a:solidFill>
                <a:latin typeface="+mn-lt"/>
              </a:rPr>
              <a:t>	</a:t>
            </a:r>
            <a:r>
              <a:rPr lang="en-US" sz="3000" b="1" i="1" dirty="0" smtClean="0">
                <a:solidFill>
                  <a:schemeClr val="bg1"/>
                </a:solidFill>
                <a:latin typeface="+mn-lt"/>
              </a:rPr>
              <a:t>Big Data</a:t>
            </a:r>
          </a:p>
          <a:p>
            <a:pPr lvl="0"/>
            <a:r>
              <a:rPr lang="en-US" sz="3000" b="1" dirty="0" smtClean="0">
                <a:solidFill>
                  <a:schemeClr val="bg1"/>
                </a:solidFill>
                <a:latin typeface="+mn-lt"/>
              </a:rPr>
              <a:t>	Andrew Reimer, PhD, RN</a:t>
            </a:r>
          </a:p>
          <a:p>
            <a:pPr marL="1371600" lvl="2" indent="-457200">
              <a:buFont typeface="Arial" panose="020B0604020202020204" pitchFamily="34" charset="0"/>
              <a:buChar char="•"/>
            </a:pPr>
            <a:r>
              <a:rPr lang="en-US" sz="3000" dirty="0" smtClean="0">
                <a:solidFill>
                  <a:schemeClr val="bg1"/>
                </a:solidFill>
                <a:latin typeface="+mn-lt"/>
              </a:rPr>
              <a:t>R15 NIH/NINR $476,971</a:t>
            </a:r>
          </a:p>
          <a:p>
            <a:pPr marL="1371600" lvl="2" indent="-457200">
              <a:buFont typeface="Arial" panose="020B0604020202020204" pitchFamily="34" charset="0"/>
              <a:buChar char="•"/>
            </a:pPr>
            <a:endParaRPr lang="en-US" sz="2000" dirty="0" smtClean="0">
              <a:solidFill>
                <a:schemeClr val="bg1"/>
              </a:solidFill>
              <a:latin typeface="+mn-lt"/>
            </a:endParaRPr>
          </a:p>
          <a:p>
            <a:pPr lvl="1"/>
            <a:r>
              <a:rPr lang="en-US" sz="3000" b="1" i="1" dirty="0" smtClean="0">
                <a:solidFill>
                  <a:schemeClr val="bg1"/>
                </a:solidFill>
                <a:latin typeface="+mn-lt"/>
              </a:rPr>
              <a:t>Patient Outcomes</a:t>
            </a:r>
          </a:p>
          <a:p>
            <a:pPr lvl="1"/>
            <a:r>
              <a:rPr lang="en-US" sz="3000" b="1" dirty="0" smtClean="0">
                <a:solidFill>
                  <a:schemeClr val="bg1"/>
                </a:solidFill>
                <a:latin typeface="+mn-lt"/>
              </a:rPr>
              <a:t>Joachim Voss, PhD, RN, FAAN</a:t>
            </a:r>
          </a:p>
          <a:p>
            <a:pPr marL="1371600" lvl="2" indent="-457200">
              <a:buFont typeface="Arial" panose="020B0604020202020204" pitchFamily="34" charset="0"/>
              <a:buChar char="•"/>
            </a:pPr>
            <a:r>
              <a:rPr lang="en-US" sz="3000" dirty="0" smtClean="0">
                <a:solidFill>
                  <a:schemeClr val="bg1"/>
                </a:solidFill>
                <a:latin typeface="+mn-lt"/>
              </a:rPr>
              <a:t>DOD </a:t>
            </a:r>
            <a:r>
              <a:rPr lang="en-US" sz="3000" dirty="0" err="1" smtClean="0">
                <a:solidFill>
                  <a:schemeClr val="bg1"/>
                </a:solidFill>
                <a:latin typeface="+mn-lt"/>
              </a:rPr>
              <a:t>Subaward</a:t>
            </a:r>
            <a:r>
              <a:rPr lang="en-US" sz="3000" dirty="0" smtClean="0">
                <a:solidFill>
                  <a:schemeClr val="bg1"/>
                </a:solidFill>
                <a:latin typeface="+mn-lt"/>
              </a:rPr>
              <a:t> $540,882</a:t>
            </a:r>
          </a:p>
        </p:txBody>
      </p:sp>
    </p:spTree>
    <p:extLst>
      <p:ext uri="{BB962C8B-B14F-4D97-AF65-F5344CB8AC3E}">
        <p14:creationId xmlns:p14="http://schemas.microsoft.com/office/powerpoint/2010/main" val="2571152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l="-36" r="2805" b="-17036"/>
          <a:stretch/>
        </p:blipFill>
        <p:spPr>
          <a:xfrm>
            <a:off x="-1" y="-128954"/>
            <a:ext cx="9144001" cy="6858000"/>
          </a:xfrm>
          <a:prstGeom prst="rect">
            <a:avLst/>
          </a:prstGeom>
        </p:spPr>
      </p:pic>
      <p:sp>
        <p:nvSpPr>
          <p:cNvPr id="5" name="TextBox 4"/>
          <p:cNvSpPr txBox="1"/>
          <p:nvPr/>
        </p:nvSpPr>
        <p:spPr>
          <a:xfrm>
            <a:off x="-1" y="1605506"/>
            <a:ext cx="9144000" cy="2569934"/>
          </a:xfrm>
          <a:prstGeom prst="rect">
            <a:avLst/>
          </a:prstGeom>
          <a:solidFill>
            <a:srgbClr val="0A304E">
              <a:alpha val="38000"/>
            </a:srgbClr>
          </a:solidFill>
        </p:spPr>
        <p:txBody>
          <a:bodyPr wrap="square" rtlCol="0">
            <a:spAutoFit/>
          </a:bodyPr>
          <a:lstStyle/>
          <a:p>
            <a:pPr lvl="0" algn="ctr"/>
            <a:r>
              <a:rPr lang="en-US" sz="3200" b="1" u="sng" dirty="0" smtClean="0">
                <a:solidFill>
                  <a:schemeClr val="bg1"/>
                </a:solidFill>
                <a:latin typeface="+mn-lt"/>
              </a:rPr>
              <a:t>Our Mission</a:t>
            </a:r>
            <a:endParaRPr lang="en-US" sz="1100" b="1" u="sng" dirty="0" smtClean="0">
              <a:solidFill>
                <a:schemeClr val="bg1"/>
              </a:solidFill>
              <a:latin typeface="+mn-lt"/>
            </a:endParaRPr>
          </a:p>
          <a:p>
            <a:pPr lvl="0" algn="ctr"/>
            <a:endParaRPr lang="en-US" sz="1100" b="1" u="sng" dirty="0" smtClean="0">
              <a:solidFill>
                <a:schemeClr val="bg1"/>
              </a:solidFill>
              <a:latin typeface="+mn-lt"/>
            </a:endParaRPr>
          </a:p>
          <a:p>
            <a:pPr algn="ctr"/>
            <a:r>
              <a:rPr lang="en-US" sz="3200" dirty="0" smtClean="0">
                <a:solidFill>
                  <a:schemeClr val="bg1"/>
                </a:solidFill>
                <a:latin typeface="+mn-lt"/>
              </a:rPr>
              <a:t>Create and empower nurse leaders who develop and implement innovative and </a:t>
            </a:r>
            <a:r>
              <a:rPr lang="en-US" sz="3200" dirty="0" err="1" smtClean="0">
                <a:solidFill>
                  <a:schemeClr val="bg1"/>
                </a:solidFill>
                <a:latin typeface="+mn-lt"/>
              </a:rPr>
              <a:t>interprofessional</a:t>
            </a:r>
            <a:r>
              <a:rPr lang="en-US" sz="3200" dirty="0" smtClean="0">
                <a:solidFill>
                  <a:schemeClr val="bg1"/>
                </a:solidFill>
                <a:latin typeface="+mn-lt"/>
              </a:rPr>
              <a:t> research, education and practice.</a:t>
            </a:r>
            <a:r>
              <a:rPr lang="en-US" sz="1100" dirty="0" smtClean="0">
                <a:solidFill>
                  <a:srgbClr val="0A304E"/>
                </a:solidFill>
                <a:latin typeface="+mn-lt"/>
              </a:rPr>
              <a:t/>
            </a:r>
            <a:br>
              <a:rPr lang="en-US" sz="1100" dirty="0" smtClean="0">
                <a:solidFill>
                  <a:srgbClr val="0A304E"/>
                </a:solidFill>
                <a:latin typeface="+mn-lt"/>
              </a:rPr>
            </a:br>
            <a:endParaRPr lang="en-US" sz="1100" dirty="0">
              <a:solidFill>
                <a:srgbClr val="0A304E"/>
              </a:solidFill>
              <a:latin typeface="+mn-lt"/>
            </a:endParaRPr>
          </a:p>
          <a:p>
            <a:r>
              <a:rPr lang="en-US" sz="1100" dirty="0" smtClean="0">
                <a:solidFill>
                  <a:srgbClr val="0A304E"/>
                </a:solidFill>
                <a:latin typeface="+mn-lt"/>
              </a:rPr>
              <a:t>	</a:t>
            </a:r>
            <a:endParaRPr lang="en-US" sz="3200" dirty="0">
              <a:solidFill>
                <a:schemeClr val="bg1"/>
              </a:solidFill>
              <a:latin typeface="+mn-lt"/>
            </a:endParaRPr>
          </a:p>
        </p:txBody>
      </p:sp>
    </p:spTree>
    <p:extLst>
      <p:ext uri="{BB962C8B-B14F-4D97-AF65-F5344CB8AC3E}">
        <p14:creationId xmlns:p14="http://schemas.microsoft.com/office/powerpoint/2010/main" val="756626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books"/>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17417"/>
            <a:ext cx="9144000" cy="57032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632" y="761552"/>
            <a:ext cx="9233263" cy="4058162"/>
          </a:xfrm>
          <a:prstGeom prst="rect">
            <a:avLst/>
          </a:prstGeom>
          <a:solidFill>
            <a:srgbClr val="0A304E">
              <a:alpha val="42000"/>
            </a:srgbClr>
          </a:solidFill>
        </p:spPr>
        <p:txBody>
          <a:bodyPr wrap="square" rtlCol="0">
            <a:spAutoFit/>
          </a:bodyPr>
          <a:lstStyle/>
          <a:p>
            <a:pPr lvl="0" algn="ctr"/>
            <a:r>
              <a:rPr lang="en-US" sz="3200" b="1" dirty="0" smtClean="0">
                <a:solidFill>
                  <a:schemeClr val="bg1"/>
                </a:solidFill>
                <a:latin typeface="+mn-lt"/>
              </a:rPr>
              <a:t>  </a:t>
            </a:r>
            <a:r>
              <a:rPr lang="en-US" sz="3200" b="1" u="sng" dirty="0" smtClean="0">
                <a:solidFill>
                  <a:schemeClr val="bg1"/>
                </a:solidFill>
                <a:latin typeface="+mn-lt"/>
              </a:rPr>
              <a:t>Faculty Productivity</a:t>
            </a:r>
          </a:p>
          <a:p>
            <a:pPr lvl="0" algn="ctr"/>
            <a:endParaRPr lang="en-US" sz="1600" dirty="0" smtClean="0">
              <a:solidFill>
                <a:schemeClr val="bg1"/>
              </a:solidFill>
              <a:latin typeface="+mn-lt"/>
            </a:endParaRPr>
          </a:p>
          <a:p>
            <a:pPr marR="0" algn="ctr">
              <a:lnSpc>
                <a:spcPct val="107000"/>
              </a:lnSpc>
              <a:spcBef>
                <a:spcPts val="0"/>
              </a:spcBef>
              <a:spcAft>
                <a:spcPts val="0"/>
              </a:spcAft>
            </a:pPr>
            <a:r>
              <a:rPr lang="en-US" sz="2800" b="1" dirty="0" smtClean="0">
                <a:solidFill>
                  <a:schemeClr val="bg1"/>
                </a:solidFill>
                <a:latin typeface="+mn-lt"/>
                <a:ea typeface="Calibri" panose="020F0502020204030204" pitchFamily="34" charset="0"/>
                <a:cs typeface="Times New Roman" panose="02020603050405020304" pitchFamily="18" charset="0"/>
              </a:rPr>
              <a:t>Tenured </a:t>
            </a:r>
            <a:r>
              <a:rPr lang="en-US" sz="2800" b="1" dirty="0">
                <a:solidFill>
                  <a:schemeClr val="bg1"/>
                </a:solidFill>
                <a:latin typeface="+mn-lt"/>
                <a:ea typeface="Calibri" panose="020F0502020204030204" pitchFamily="34" charset="0"/>
                <a:cs typeface="Times New Roman" panose="02020603050405020304" pitchFamily="18" charset="0"/>
              </a:rPr>
              <a:t>and tenure track faculty (n=28</a:t>
            </a:r>
            <a:r>
              <a:rPr lang="en-US" sz="2800" dirty="0" smtClean="0">
                <a:solidFill>
                  <a:schemeClr val="bg1"/>
                </a:solidFill>
                <a:latin typeface="+mn-lt"/>
                <a:ea typeface="Calibri" panose="020F0502020204030204" pitchFamily="34" charset="0"/>
                <a:cs typeface="Times New Roman" panose="02020603050405020304" pitchFamily="18" charset="0"/>
              </a:rPr>
              <a:t>)</a:t>
            </a:r>
            <a:endParaRPr lang="en-US" dirty="0">
              <a:solidFill>
                <a:schemeClr val="bg1"/>
              </a:solidFill>
              <a:latin typeface="+mn-lt"/>
              <a:ea typeface="Calibri" panose="020F0502020204030204" pitchFamily="34" charset="0"/>
              <a:cs typeface="Times New Roman" panose="02020603050405020304" pitchFamily="18" charset="0"/>
            </a:endParaRPr>
          </a:p>
          <a:p>
            <a:pPr marR="0" lvl="0" algn="ctr">
              <a:lnSpc>
                <a:spcPct val="107000"/>
              </a:lnSpc>
              <a:spcBef>
                <a:spcPts val="0"/>
              </a:spcBef>
              <a:spcAft>
                <a:spcPts val="0"/>
              </a:spcAft>
            </a:pPr>
            <a:r>
              <a:rPr lang="en-US" sz="2800" dirty="0">
                <a:solidFill>
                  <a:schemeClr val="bg1"/>
                </a:solidFill>
                <a:latin typeface="+mn-lt"/>
                <a:ea typeface="Calibri" panose="020F0502020204030204" pitchFamily="34" charset="0"/>
                <a:cs typeface="Times New Roman" panose="02020603050405020304" pitchFamily="18" charset="0"/>
              </a:rPr>
              <a:t>100% </a:t>
            </a:r>
            <a:r>
              <a:rPr lang="en-US" sz="2800" dirty="0" smtClean="0">
                <a:solidFill>
                  <a:schemeClr val="bg1"/>
                </a:solidFill>
                <a:latin typeface="+mn-lt"/>
                <a:ea typeface="Calibri" panose="020F0502020204030204" pitchFamily="34" charset="0"/>
                <a:cs typeface="Times New Roman" panose="02020603050405020304" pitchFamily="18" charset="0"/>
              </a:rPr>
              <a:t>had </a:t>
            </a:r>
            <a:r>
              <a:rPr lang="en-US" sz="2800" dirty="0">
                <a:solidFill>
                  <a:schemeClr val="bg1"/>
                </a:solidFill>
                <a:latin typeface="+mn-lt"/>
                <a:ea typeface="Calibri" panose="020F0502020204030204" pitchFamily="34" charset="0"/>
                <a:cs typeface="Times New Roman" panose="02020603050405020304" pitchFamily="18" charset="0"/>
              </a:rPr>
              <a:t>at least one publication.</a:t>
            </a:r>
            <a:endParaRPr lang="en-US" dirty="0">
              <a:solidFill>
                <a:schemeClr val="bg1"/>
              </a:solidFill>
              <a:latin typeface="+mn-lt"/>
              <a:ea typeface="Calibri" panose="020F0502020204030204" pitchFamily="34" charset="0"/>
              <a:cs typeface="Times New Roman" panose="02020603050405020304" pitchFamily="18" charset="0"/>
            </a:endParaRPr>
          </a:p>
          <a:p>
            <a:pPr marR="0" lvl="0" algn="ctr">
              <a:lnSpc>
                <a:spcPct val="107000"/>
              </a:lnSpc>
              <a:spcBef>
                <a:spcPts val="0"/>
              </a:spcBef>
              <a:spcAft>
                <a:spcPts val="0"/>
              </a:spcAft>
            </a:pPr>
            <a:r>
              <a:rPr lang="en-US" sz="2800" dirty="0">
                <a:solidFill>
                  <a:schemeClr val="bg1"/>
                </a:solidFill>
                <a:latin typeface="+mn-lt"/>
                <a:ea typeface="Calibri" panose="020F0502020204030204" pitchFamily="34" charset="0"/>
                <a:cs typeface="Times New Roman" panose="02020603050405020304" pitchFamily="18" charset="0"/>
              </a:rPr>
              <a:t>100% </a:t>
            </a:r>
            <a:r>
              <a:rPr lang="en-US" sz="2800" dirty="0" smtClean="0">
                <a:solidFill>
                  <a:schemeClr val="bg1"/>
                </a:solidFill>
                <a:latin typeface="+mn-lt"/>
                <a:ea typeface="Calibri" panose="020F0502020204030204" pitchFamily="34" charset="0"/>
                <a:cs typeface="Times New Roman" panose="02020603050405020304" pitchFamily="18" charset="0"/>
              </a:rPr>
              <a:t>had </a:t>
            </a:r>
            <a:r>
              <a:rPr lang="en-US" sz="2800" dirty="0">
                <a:solidFill>
                  <a:schemeClr val="bg1"/>
                </a:solidFill>
                <a:latin typeface="+mn-lt"/>
                <a:ea typeface="Calibri" panose="020F0502020204030204" pitchFamily="34" charset="0"/>
                <a:cs typeface="Times New Roman" panose="02020603050405020304" pitchFamily="18" charset="0"/>
              </a:rPr>
              <a:t>their work cited by others</a:t>
            </a:r>
            <a:r>
              <a:rPr lang="en-US" sz="2800" dirty="0" smtClean="0">
                <a:solidFill>
                  <a:schemeClr val="bg1"/>
                </a:solidFill>
                <a:latin typeface="+mn-lt"/>
                <a:ea typeface="Calibri" panose="020F0502020204030204" pitchFamily="34" charset="0"/>
                <a:cs typeface="Times New Roman" panose="02020603050405020304" pitchFamily="18" charset="0"/>
              </a:rPr>
              <a:t>.</a:t>
            </a:r>
          </a:p>
          <a:p>
            <a:pPr marR="0" lvl="0" algn="ctr">
              <a:lnSpc>
                <a:spcPct val="107000"/>
              </a:lnSpc>
              <a:spcBef>
                <a:spcPts val="0"/>
              </a:spcBef>
              <a:spcAft>
                <a:spcPts val="0"/>
              </a:spcAft>
            </a:pPr>
            <a:endParaRPr lang="en-US" sz="2800" dirty="0">
              <a:solidFill>
                <a:schemeClr val="bg1"/>
              </a:solidFill>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800" b="1" dirty="0">
                <a:solidFill>
                  <a:schemeClr val="bg1"/>
                </a:solidFill>
                <a:latin typeface="+mn-lt"/>
                <a:ea typeface="Calibri" panose="020F0502020204030204" pitchFamily="34" charset="0"/>
                <a:cs typeface="Times New Roman" panose="02020603050405020304" pitchFamily="18" charset="0"/>
              </a:rPr>
              <a:t>Non-tenure track faculty (n=70</a:t>
            </a:r>
            <a:r>
              <a:rPr lang="en-US" sz="2800" b="1" dirty="0" smtClean="0">
                <a:solidFill>
                  <a:schemeClr val="bg1"/>
                </a:solidFill>
                <a:latin typeface="+mn-lt"/>
                <a:ea typeface="Calibri" panose="020F0502020204030204" pitchFamily="34" charset="0"/>
                <a:cs typeface="Times New Roman" panose="02020603050405020304" pitchFamily="18" charset="0"/>
              </a:rPr>
              <a:t>)</a:t>
            </a:r>
            <a:endParaRPr lang="en-US" b="1" dirty="0">
              <a:solidFill>
                <a:schemeClr val="bg1"/>
              </a:solidFill>
              <a:latin typeface="+mn-lt"/>
              <a:ea typeface="Calibri" panose="020F0502020204030204" pitchFamily="34" charset="0"/>
              <a:cs typeface="Times New Roman" panose="02020603050405020304" pitchFamily="18" charset="0"/>
            </a:endParaRPr>
          </a:p>
          <a:p>
            <a:pPr marR="0" lvl="0" algn="ctr">
              <a:lnSpc>
                <a:spcPct val="107000"/>
              </a:lnSpc>
              <a:spcBef>
                <a:spcPts val="0"/>
              </a:spcBef>
              <a:spcAft>
                <a:spcPts val="0"/>
              </a:spcAft>
            </a:pPr>
            <a:r>
              <a:rPr lang="en-US" sz="2800" dirty="0">
                <a:solidFill>
                  <a:schemeClr val="bg1"/>
                </a:solidFill>
                <a:latin typeface="+mn-lt"/>
                <a:ea typeface="Calibri" panose="020F0502020204030204" pitchFamily="34" charset="0"/>
                <a:cs typeface="Times New Roman" panose="02020603050405020304" pitchFamily="18" charset="0"/>
              </a:rPr>
              <a:t>87% </a:t>
            </a:r>
            <a:r>
              <a:rPr lang="en-US" sz="2800" dirty="0" smtClean="0">
                <a:solidFill>
                  <a:schemeClr val="bg1"/>
                </a:solidFill>
                <a:latin typeface="+mn-lt"/>
                <a:ea typeface="Calibri" panose="020F0502020204030204" pitchFamily="34" charset="0"/>
                <a:cs typeface="Times New Roman" panose="02020603050405020304" pitchFamily="18" charset="0"/>
              </a:rPr>
              <a:t>had </a:t>
            </a:r>
            <a:r>
              <a:rPr lang="en-US" sz="2800" dirty="0">
                <a:solidFill>
                  <a:schemeClr val="bg1"/>
                </a:solidFill>
                <a:latin typeface="+mn-lt"/>
                <a:ea typeface="Calibri" panose="020F0502020204030204" pitchFamily="34" charset="0"/>
                <a:cs typeface="Times New Roman" panose="02020603050405020304" pitchFamily="18" charset="0"/>
              </a:rPr>
              <a:t>at least one publication.</a:t>
            </a:r>
            <a:endParaRPr lang="en-US" dirty="0">
              <a:solidFill>
                <a:schemeClr val="bg1"/>
              </a:solidFill>
              <a:latin typeface="+mn-lt"/>
              <a:ea typeface="Calibri" panose="020F0502020204030204" pitchFamily="34" charset="0"/>
              <a:cs typeface="Times New Roman" panose="02020603050405020304" pitchFamily="18" charset="0"/>
            </a:endParaRPr>
          </a:p>
          <a:p>
            <a:pPr marR="0" lvl="0" algn="ctr">
              <a:lnSpc>
                <a:spcPct val="107000"/>
              </a:lnSpc>
              <a:spcBef>
                <a:spcPts val="0"/>
              </a:spcBef>
              <a:spcAft>
                <a:spcPts val="0"/>
              </a:spcAft>
            </a:pPr>
            <a:r>
              <a:rPr lang="en-US" sz="2800" dirty="0">
                <a:solidFill>
                  <a:schemeClr val="bg1"/>
                </a:solidFill>
                <a:latin typeface="+mn-lt"/>
                <a:ea typeface="Calibri" panose="020F0502020204030204" pitchFamily="34" charset="0"/>
                <a:cs typeface="Times New Roman" panose="02020603050405020304" pitchFamily="18" charset="0"/>
              </a:rPr>
              <a:t>84% </a:t>
            </a:r>
            <a:r>
              <a:rPr lang="en-US" sz="2800" dirty="0" smtClean="0">
                <a:solidFill>
                  <a:schemeClr val="bg1"/>
                </a:solidFill>
                <a:latin typeface="+mn-lt"/>
                <a:ea typeface="Calibri" panose="020F0502020204030204" pitchFamily="34" charset="0"/>
                <a:cs typeface="Times New Roman" panose="02020603050405020304" pitchFamily="18" charset="0"/>
              </a:rPr>
              <a:t>had </a:t>
            </a:r>
            <a:r>
              <a:rPr lang="en-US" sz="2800" dirty="0">
                <a:solidFill>
                  <a:schemeClr val="bg1"/>
                </a:solidFill>
                <a:latin typeface="+mn-lt"/>
                <a:ea typeface="Calibri" panose="020F0502020204030204" pitchFamily="34" charset="0"/>
                <a:cs typeface="Times New Roman" panose="02020603050405020304" pitchFamily="18" charset="0"/>
              </a:rPr>
              <a:t>their work cited by others</a:t>
            </a:r>
            <a:r>
              <a:rPr lang="en-US" sz="2800" dirty="0" smtClean="0">
                <a:solidFill>
                  <a:schemeClr val="bg1"/>
                </a:solidFill>
                <a:latin typeface="TitilliumMaps26L" pitchFamily="50" charset="0"/>
                <a:ea typeface="Calibri" panose="020F0502020204030204" pitchFamily="34" charset="0"/>
                <a:cs typeface="Times New Roman" panose="02020603050405020304" pitchFamily="18" charset="0"/>
              </a:rPr>
              <a:t>.</a:t>
            </a:r>
            <a:endParaRPr lang="en-US" sz="2800" i="1" dirty="0" smtClean="0">
              <a:solidFill>
                <a:schemeClr val="bg1"/>
              </a:solidFill>
              <a:latin typeface="+mn-lt"/>
            </a:endParaRPr>
          </a:p>
        </p:txBody>
      </p:sp>
    </p:spTree>
    <p:extLst>
      <p:ext uri="{BB962C8B-B14F-4D97-AF65-F5344CB8AC3E}">
        <p14:creationId xmlns:p14="http://schemas.microsoft.com/office/powerpoint/2010/main" val="2331039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t="-305" r="-378"/>
          <a:stretch/>
        </p:blipFill>
        <p:spPr>
          <a:xfrm>
            <a:off x="0" y="-100209"/>
            <a:ext cx="9416699" cy="5799675"/>
          </a:xfrm>
          <a:prstGeom prst="rect">
            <a:avLst/>
          </a:prstGeom>
        </p:spPr>
      </p:pic>
      <p:sp>
        <p:nvSpPr>
          <p:cNvPr id="7" name="TextBox 6"/>
          <p:cNvSpPr txBox="1"/>
          <p:nvPr/>
        </p:nvSpPr>
        <p:spPr>
          <a:xfrm>
            <a:off x="-1" y="2938695"/>
            <a:ext cx="9233263" cy="954107"/>
          </a:xfrm>
          <a:prstGeom prst="rect">
            <a:avLst/>
          </a:prstGeom>
          <a:solidFill>
            <a:srgbClr val="0A304E">
              <a:alpha val="34000"/>
            </a:srgbClr>
          </a:solidFill>
        </p:spPr>
        <p:txBody>
          <a:bodyPr wrap="square" rtlCol="0">
            <a:spAutoFit/>
          </a:bodyPr>
          <a:lstStyle/>
          <a:p>
            <a:pPr lvl="0" algn="ctr"/>
            <a:r>
              <a:rPr lang="en-US" sz="2800" b="1" i="1" dirty="0" smtClean="0">
                <a:solidFill>
                  <a:schemeClr val="bg1"/>
                </a:solidFill>
                <a:latin typeface="+mn-lt"/>
              </a:rPr>
              <a:t>  </a:t>
            </a:r>
            <a:r>
              <a:rPr lang="en-US" sz="2800" b="1" u="sng" dirty="0" smtClean="0">
                <a:solidFill>
                  <a:schemeClr val="bg1"/>
                </a:solidFill>
                <a:latin typeface="+mn-lt"/>
              </a:rPr>
              <a:t>Focus Area: Education</a:t>
            </a:r>
            <a:endParaRPr lang="en-US" sz="1600" dirty="0" smtClean="0">
              <a:solidFill>
                <a:schemeClr val="bg1"/>
              </a:solidFill>
              <a:latin typeface="+mn-lt"/>
            </a:endParaRPr>
          </a:p>
          <a:p>
            <a:pPr lvl="0" algn="ctr"/>
            <a:r>
              <a:rPr lang="en-US" sz="2800" dirty="0" smtClean="0">
                <a:solidFill>
                  <a:schemeClr val="bg1"/>
                </a:solidFill>
                <a:latin typeface="+mn-lt"/>
              </a:rPr>
              <a:t>  </a:t>
            </a:r>
            <a:r>
              <a:rPr lang="en-US" sz="2800" b="1" i="1" dirty="0" smtClean="0">
                <a:solidFill>
                  <a:schemeClr val="bg1"/>
                </a:solidFill>
                <a:latin typeface="+mn-lt"/>
              </a:rPr>
              <a:t>Goal:</a:t>
            </a:r>
            <a:r>
              <a:rPr lang="en-US" sz="2800" i="1" dirty="0" smtClean="0">
                <a:solidFill>
                  <a:schemeClr val="bg1"/>
                </a:solidFill>
                <a:latin typeface="+mn-lt"/>
              </a:rPr>
              <a:t> Ensure high value nursing education</a:t>
            </a:r>
          </a:p>
        </p:txBody>
      </p:sp>
    </p:spTree>
    <p:extLst>
      <p:ext uri="{BB962C8B-B14F-4D97-AF65-F5344CB8AC3E}">
        <p14:creationId xmlns:p14="http://schemas.microsoft.com/office/powerpoint/2010/main" val="3277615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2352866772"/>
              </p:ext>
            </p:extLst>
          </p:nvPr>
        </p:nvGraphicFramePr>
        <p:xfrm>
          <a:off x="-300788" y="-96253"/>
          <a:ext cx="9500492" cy="579922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
          <p:cNvSpPr txBox="1">
            <a:spLocks/>
          </p:cNvSpPr>
          <p:nvPr/>
        </p:nvSpPr>
        <p:spPr>
          <a:xfrm>
            <a:off x="-300788" y="-48128"/>
            <a:ext cx="9500490" cy="608253"/>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ＭＳ Ｐゴシック" pitchFamily="50" charset="-128"/>
                <a:cs typeface="+mj-cs"/>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50"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50"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50"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50"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50"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50"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50"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50"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500" b="1" i="0" u="none" strike="noStrike" kern="1200" cap="none" spc="0" normalizeH="0" baseline="0" noProof="0" dirty="0" smtClean="0">
                <a:ln>
                  <a:noFill/>
                </a:ln>
                <a:solidFill>
                  <a:srgbClr val="1F497D"/>
                </a:solidFill>
                <a:effectLst/>
                <a:uLnTx/>
                <a:uFillTx/>
                <a:latin typeface="Calibri"/>
                <a:ea typeface="ＭＳ Ｐゴシック" pitchFamily="34" charset="-128"/>
                <a:cs typeface="+mj-cs"/>
              </a:rPr>
              <a:t>FPB </a:t>
            </a:r>
            <a:r>
              <a:rPr kumimoji="0" lang="en-US" sz="3500" b="1" i="0" u="none" strike="noStrike" kern="1200" cap="none" spc="0" normalizeH="0" baseline="0" noProof="0" dirty="0">
                <a:ln>
                  <a:noFill/>
                </a:ln>
                <a:solidFill>
                  <a:srgbClr val="1F497D"/>
                </a:solidFill>
                <a:effectLst/>
                <a:uLnTx/>
                <a:uFillTx/>
                <a:latin typeface="Calibri"/>
                <a:ea typeface="ＭＳ Ｐゴシック" pitchFamily="34" charset="-128"/>
                <a:cs typeface="+mj-cs"/>
              </a:rPr>
              <a:t>Enrollment </a:t>
            </a:r>
            <a:r>
              <a:rPr kumimoji="0" lang="en-US" sz="3500" b="1" i="0" u="none" strike="noStrike" kern="1200" cap="none" spc="0" normalizeH="0" baseline="0" noProof="0" dirty="0" smtClean="0">
                <a:ln>
                  <a:noFill/>
                </a:ln>
                <a:solidFill>
                  <a:srgbClr val="1F497D"/>
                </a:solidFill>
                <a:effectLst/>
                <a:uLnTx/>
                <a:uFillTx/>
                <a:latin typeface="Calibri"/>
                <a:ea typeface="ＭＳ Ｐゴシック" pitchFamily="34" charset="-128"/>
                <a:cs typeface="+mj-cs"/>
              </a:rPr>
              <a:t>Trends: Fall 2007 to Fall 2019</a:t>
            </a:r>
            <a:endParaRPr kumimoji="0" lang="en-US" sz="3500" b="1" i="0" u="none" strike="noStrike" kern="1200" cap="none" spc="0" normalizeH="0" baseline="0" noProof="0" dirty="0">
              <a:ln>
                <a:noFill/>
              </a:ln>
              <a:solidFill>
                <a:srgbClr val="FF0000"/>
              </a:solidFill>
              <a:effectLst/>
              <a:uLnTx/>
              <a:uFillTx/>
              <a:latin typeface="Calibri"/>
              <a:ea typeface="ＭＳ Ｐゴシック" pitchFamily="34" charset="-128"/>
              <a:cs typeface="+mj-cs"/>
            </a:endParaRPr>
          </a:p>
        </p:txBody>
      </p:sp>
    </p:spTree>
    <p:extLst>
      <p:ext uri="{BB962C8B-B14F-4D97-AF65-F5344CB8AC3E}">
        <p14:creationId xmlns:p14="http://schemas.microsoft.com/office/powerpoint/2010/main" val="2970231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089"/>
            <a:ext cx="9144000" cy="1143000"/>
          </a:xfrm>
        </p:spPr>
        <p:txBody>
          <a:bodyPr/>
          <a:lstStyle/>
          <a:p>
            <a:r>
              <a:rPr lang="en-US" sz="4000" b="1" dirty="0" smtClean="0">
                <a:solidFill>
                  <a:schemeClr val="accent1">
                    <a:lumMod val="50000"/>
                  </a:schemeClr>
                </a:solidFill>
              </a:rPr>
              <a:t>% Underrepresented Minorities</a:t>
            </a:r>
            <a:br>
              <a:rPr lang="en-US" sz="4000" b="1" dirty="0" smtClean="0">
                <a:solidFill>
                  <a:schemeClr val="accent1">
                    <a:lumMod val="50000"/>
                  </a:schemeClr>
                </a:solidFill>
              </a:rPr>
            </a:br>
            <a:r>
              <a:rPr lang="en-US" sz="2800" b="1" dirty="0" smtClean="0">
                <a:solidFill>
                  <a:schemeClr val="accent1">
                    <a:lumMod val="50000"/>
                  </a:schemeClr>
                </a:solidFill>
              </a:rPr>
              <a:t> Across Programs</a:t>
            </a:r>
            <a:endParaRPr lang="en-US" sz="2800" b="1" dirty="0">
              <a:solidFill>
                <a:schemeClr val="accent1">
                  <a:lumMod val="50000"/>
                </a:schemeClr>
              </a:solidFill>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647507340"/>
              </p:ext>
            </p:extLst>
          </p:nvPr>
        </p:nvGraphicFramePr>
        <p:xfrm>
          <a:off x="457200" y="1092459"/>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548938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089"/>
            <a:ext cx="9144000" cy="1143000"/>
          </a:xfrm>
        </p:spPr>
        <p:txBody>
          <a:bodyPr/>
          <a:lstStyle/>
          <a:p>
            <a:r>
              <a:rPr lang="en-US" sz="4000" b="1" dirty="0" smtClean="0">
                <a:solidFill>
                  <a:schemeClr val="accent1">
                    <a:lumMod val="50000"/>
                  </a:schemeClr>
                </a:solidFill>
              </a:rPr>
              <a:t>% Males Across Programs</a:t>
            </a:r>
            <a:endParaRPr lang="en-US" sz="4000" b="1" dirty="0">
              <a:solidFill>
                <a:schemeClr val="accent1">
                  <a:lumMod val="50000"/>
                </a:schemeClr>
              </a:solidFill>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388782104"/>
              </p:ext>
            </p:extLst>
          </p:nvPr>
        </p:nvGraphicFramePr>
        <p:xfrm>
          <a:off x="457200" y="1100579"/>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121895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extLst>
              <p:ext uri="{D42A27DB-BD31-4B8C-83A1-F6EECF244321}">
                <p14:modId xmlns:p14="http://schemas.microsoft.com/office/powerpoint/2010/main" val="177306167"/>
              </p:ext>
            </p:extLst>
          </p:nvPr>
        </p:nvGraphicFramePr>
        <p:xfrm>
          <a:off x="0" y="854242"/>
          <a:ext cx="9144000" cy="4836695"/>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0" y="131277"/>
            <a:ext cx="9144000" cy="707886"/>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srgbClr val="1F497D"/>
                </a:solidFill>
                <a:effectLst/>
                <a:uLnTx/>
                <a:uFillTx/>
                <a:latin typeface="Calibri"/>
                <a:ea typeface="ＭＳ Ｐゴシック" pitchFamily="34" charset="-128"/>
                <a:cs typeface="+mn-cs"/>
              </a:rPr>
              <a:t>NCLEX </a:t>
            </a:r>
            <a:r>
              <a:rPr kumimoji="0" lang="en-US" sz="4000" b="1" i="0" u="none" strike="noStrike" kern="1200" cap="none" spc="0" normalizeH="0" baseline="0" noProof="0" dirty="0">
                <a:ln>
                  <a:noFill/>
                </a:ln>
                <a:solidFill>
                  <a:srgbClr val="1F497D"/>
                </a:solidFill>
                <a:effectLst/>
                <a:uLnTx/>
                <a:uFillTx/>
                <a:latin typeface="Calibri"/>
                <a:ea typeface="ＭＳ Ｐゴシック" pitchFamily="34" charset="-128"/>
                <a:cs typeface="+mn-cs"/>
              </a:rPr>
              <a:t>Scores</a:t>
            </a:r>
            <a:endParaRPr kumimoji="0" lang="en-US" sz="2000" b="0" i="0" u="none" strike="noStrike" kern="1200" cap="none" spc="0" normalizeH="0" baseline="0" noProof="0" dirty="0">
              <a:ln>
                <a:noFill/>
              </a:ln>
              <a:solidFill>
                <a:srgbClr val="1F497D"/>
              </a:solidFill>
              <a:effectLst/>
              <a:uLnTx/>
              <a:uFillTx/>
              <a:latin typeface="Calibri"/>
              <a:ea typeface="ＭＳ Ｐゴシック" pitchFamily="34" charset="-128"/>
              <a:cs typeface="+mn-cs"/>
            </a:endParaRPr>
          </a:p>
        </p:txBody>
      </p:sp>
    </p:spTree>
    <p:extLst>
      <p:ext uri="{BB962C8B-B14F-4D97-AF65-F5344CB8AC3E}">
        <p14:creationId xmlns:p14="http://schemas.microsoft.com/office/powerpoint/2010/main" val="1663425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solidFill>
                  <a:srgbClr val="1F497D"/>
                </a:solidFill>
              </a:rPr>
              <a:t>MSN Advanced Practice Nursing</a:t>
            </a:r>
            <a:br>
              <a:rPr lang="en-US" sz="4000" b="1" dirty="0" smtClean="0">
                <a:solidFill>
                  <a:srgbClr val="1F497D"/>
                </a:solidFill>
              </a:rPr>
            </a:br>
            <a:r>
              <a:rPr lang="en-US" sz="4000" b="1" dirty="0" smtClean="0">
                <a:solidFill>
                  <a:srgbClr val="1F497D"/>
                </a:solidFill>
              </a:rPr>
              <a:t>1</a:t>
            </a:r>
            <a:r>
              <a:rPr lang="en-US" sz="4000" b="1" baseline="30000" dirty="0" smtClean="0">
                <a:solidFill>
                  <a:srgbClr val="1F497D"/>
                </a:solidFill>
              </a:rPr>
              <a:t>st</a:t>
            </a:r>
            <a:r>
              <a:rPr lang="en-US" sz="4000" b="1" dirty="0" smtClean="0">
                <a:solidFill>
                  <a:srgbClr val="1F497D"/>
                </a:solidFill>
              </a:rPr>
              <a:t> Time Pass Rates</a:t>
            </a:r>
            <a:endParaRPr lang="en-US" sz="4000" b="1" dirty="0">
              <a:solidFill>
                <a:srgbClr val="1F497D"/>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339212103"/>
              </p:ext>
            </p:extLst>
          </p:nvPr>
        </p:nvGraphicFramePr>
        <p:xfrm>
          <a:off x="0" y="1061884"/>
          <a:ext cx="9144000" cy="461133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208240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09" y="-8709"/>
            <a:ext cx="9144000" cy="5738949"/>
          </a:xfrm>
          <a:prstGeom prst="rect">
            <a:avLst/>
          </a:prstGeom>
        </p:spPr>
      </p:pic>
      <p:sp>
        <p:nvSpPr>
          <p:cNvPr id="2" name="TextBox 1"/>
          <p:cNvSpPr txBox="1"/>
          <p:nvPr/>
        </p:nvSpPr>
        <p:spPr>
          <a:xfrm>
            <a:off x="0" y="2797049"/>
            <a:ext cx="9144000" cy="1384995"/>
          </a:xfrm>
          <a:prstGeom prst="rect">
            <a:avLst/>
          </a:prstGeom>
          <a:solidFill>
            <a:srgbClr val="0A304E">
              <a:alpha val="20000"/>
            </a:srgbClr>
          </a:solidFill>
        </p:spPr>
        <p:txBody>
          <a:bodyPr wrap="square" rtlCol="0">
            <a:spAutoFit/>
          </a:bodyPr>
          <a:lstStyle/>
          <a:p>
            <a:pPr lvl="0" algn="ctr"/>
            <a:r>
              <a:rPr lang="en-US" sz="2800" b="1" u="sng" dirty="0" smtClean="0">
                <a:solidFill>
                  <a:schemeClr val="bg1"/>
                </a:solidFill>
                <a:latin typeface="+mn-lt"/>
              </a:rPr>
              <a:t>Focus Area: Professional Practice</a:t>
            </a:r>
            <a:endParaRPr lang="en-US" sz="1600" dirty="0" smtClean="0">
              <a:solidFill>
                <a:schemeClr val="bg1"/>
              </a:solidFill>
              <a:latin typeface="+mn-lt"/>
            </a:endParaRPr>
          </a:p>
          <a:p>
            <a:pPr lvl="0" algn="ctr"/>
            <a:r>
              <a:rPr lang="en-US" sz="2800" b="1" i="1" dirty="0" smtClean="0">
                <a:solidFill>
                  <a:schemeClr val="bg1"/>
                </a:solidFill>
                <a:latin typeface="+mn-lt"/>
              </a:rPr>
              <a:t>Goal:</a:t>
            </a:r>
            <a:r>
              <a:rPr lang="en-US" sz="2800" i="1" dirty="0" smtClean="0">
                <a:solidFill>
                  <a:schemeClr val="bg1"/>
                </a:solidFill>
                <a:latin typeface="+mn-lt"/>
              </a:rPr>
              <a:t> Develop and promote new models of </a:t>
            </a:r>
            <a:br>
              <a:rPr lang="en-US" sz="2800" i="1" dirty="0" smtClean="0">
                <a:solidFill>
                  <a:schemeClr val="bg1"/>
                </a:solidFill>
                <a:latin typeface="+mn-lt"/>
              </a:rPr>
            </a:br>
            <a:r>
              <a:rPr lang="en-US" sz="2800" i="1" dirty="0" smtClean="0">
                <a:solidFill>
                  <a:schemeClr val="bg1"/>
                </a:solidFill>
                <a:latin typeface="+mn-lt"/>
              </a:rPr>
              <a:t>professional and </a:t>
            </a:r>
            <a:r>
              <a:rPr lang="en-US" sz="2800" i="1" dirty="0" err="1" smtClean="0">
                <a:solidFill>
                  <a:schemeClr val="bg1"/>
                </a:solidFill>
                <a:latin typeface="+mn-lt"/>
              </a:rPr>
              <a:t>interprofessional</a:t>
            </a:r>
            <a:r>
              <a:rPr lang="en-US" sz="2800" i="1" dirty="0" smtClean="0">
                <a:solidFill>
                  <a:schemeClr val="bg1"/>
                </a:solidFill>
                <a:latin typeface="+mn-lt"/>
              </a:rPr>
              <a:t> practice</a:t>
            </a:r>
          </a:p>
        </p:txBody>
      </p:sp>
    </p:spTree>
    <p:extLst>
      <p:ext uri="{BB962C8B-B14F-4D97-AF65-F5344CB8AC3E}">
        <p14:creationId xmlns:p14="http://schemas.microsoft.com/office/powerpoint/2010/main" val="1562363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0660"/>
            <a:ext cx="9144000" cy="707886"/>
          </a:xfrm>
          <a:prstGeom prst="rect">
            <a:avLst/>
          </a:prstGeom>
          <a:solidFill>
            <a:srgbClr val="0A304E"/>
          </a:soli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schemeClr val="bg1"/>
                </a:solidFill>
                <a:effectLst/>
                <a:uLnTx/>
                <a:uFillTx/>
                <a:latin typeface="Calibri" panose="020F0502020204030204"/>
                <a:ea typeface="ＭＳ Ｐゴシック" pitchFamily="50" charset="-128"/>
                <a:cs typeface="+mn-cs"/>
              </a:rPr>
              <a:t>CWRU</a:t>
            </a:r>
            <a:r>
              <a:rPr kumimoji="0" lang="en-US" sz="4000" b="1" i="0" u="none" strike="noStrike" kern="1200" cap="none" spc="0" normalizeH="0" noProof="0" dirty="0" smtClean="0">
                <a:ln>
                  <a:noFill/>
                </a:ln>
                <a:solidFill>
                  <a:schemeClr val="bg1"/>
                </a:solidFill>
                <a:effectLst/>
                <a:uLnTx/>
                <a:uFillTx/>
                <a:latin typeface="Calibri" panose="020F0502020204030204"/>
                <a:ea typeface="ＭＳ Ｐゴシック" pitchFamily="50" charset="-128"/>
                <a:cs typeface="+mn-cs"/>
              </a:rPr>
              <a:t> </a:t>
            </a:r>
            <a:r>
              <a:rPr kumimoji="0" lang="en-US" sz="4000" b="1" i="0" u="none" strike="noStrike" kern="1200" cap="none" spc="0" normalizeH="0" baseline="0" noProof="0" dirty="0" smtClean="0">
                <a:ln>
                  <a:noFill/>
                </a:ln>
                <a:solidFill>
                  <a:schemeClr val="bg1"/>
                </a:solidFill>
                <a:effectLst/>
                <a:uLnTx/>
                <a:uFillTx/>
                <a:latin typeface="Calibri" panose="020F0502020204030204"/>
                <a:ea typeface="ＭＳ Ｐゴシック" pitchFamily="50" charset="-128"/>
                <a:cs typeface="+mn-cs"/>
              </a:rPr>
              <a:t>Vision</a:t>
            </a:r>
            <a:r>
              <a:rPr kumimoji="0" lang="en-US" sz="4000" b="1" i="0" u="none" strike="noStrike" kern="1200" cap="none" spc="0" normalizeH="0" noProof="0" dirty="0" smtClean="0">
                <a:ln>
                  <a:noFill/>
                </a:ln>
                <a:solidFill>
                  <a:schemeClr val="bg1"/>
                </a:solidFill>
                <a:effectLst/>
                <a:uLnTx/>
                <a:uFillTx/>
                <a:latin typeface="Calibri" panose="020F0502020204030204"/>
                <a:ea typeface="ＭＳ Ｐゴシック" pitchFamily="50" charset="-128"/>
                <a:cs typeface="+mn-cs"/>
              </a:rPr>
              <a:t> for IPE </a:t>
            </a:r>
            <a:endParaRPr kumimoji="0" lang="en-US" sz="4000" b="1" i="0" u="none" strike="noStrike" kern="1200" cap="none" spc="0" normalizeH="0" baseline="0" noProof="0" dirty="0" smtClean="0">
              <a:ln>
                <a:noFill/>
              </a:ln>
              <a:solidFill>
                <a:schemeClr val="bg1"/>
              </a:solidFill>
              <a:effectLst/>
              <a:uLnTx/>
              <a:uFillTx/>
              <a:latin typeface="Calibri" panose="020F0502020204030204"/>
              <a:ea typeface="ＭＳ Ｐゴシック" pitchFamily="50" charset="-128"/>
              <a:cs typeface="+mn-cs"/>
            </a:endParaRPr>
          </a:p>
        </p:txBody>
      </p:sp>
      <p:grpSp>
        <p:nvGrpSpPr>
          <p:cNvPr id="17" name="Group 16"/>
          <p:cNvGrpSpPr/>
          <p:nvPr/>
        </p:nvGrpSpPr>
        <p:grpSpPr>
          <a:xfrm>
            <a:off x="0" y="5702090"/>
            <a:ext cx="9144000" cy="1155909"/>
            <a:chOff x="0" y="5695950"/>
            <a:chExt cx="9144000" cy="1162050"/>
          </a:xfrm>
        </p:grpSpPr>
        <p:sp>
          <p:nvSpPr>
            <p:cNvPr id="18" name="Rectangle 17"/>
            <p:cNvSpPr>
              <a:spLocks noChangeArrowheads="1"/>
            </p:cNvSpPr>
            <p:nvPr/>
          </p:nvSpPr>
          <p:spPr bwMode="auto">
            <a:xfrm>
              <a:off x="0" y="5695950"/>
              <a:ext cx="9144000" cy="1162050"/>
            </a:xfrm>
            <a:prstGeom prst="rect">
              <a:avLst/>
            </a:prstGeom>
            <a:solidFill>
              <a:srgbClr val="455560"/>
            </a:solidFill>
            <a:ln w="0">
              <a:noFill/>
              <a:round/>
              <a:headEnd/>
              <a:tailEnd/>
            </a:ln>
            <a:effectLst>
              <a:outerShdw dist="23000" dir="5400000" rotWithShape="0">
                <a:srgbClr val="808080">
                  <a:alpha val="34999"/>
                </a:srgbClr>
              </a:outerShdw>
            </a:effectLst>
          </p:spPr>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itchFamily="34" charset="0"/>
                <a:ea typeface="ＭＳ Ｐゴシック" pitchFamily="50" charset="-128"/>
                <a:cs typeface="+mn-cs"/>
              </a:endParaRPr>
            </a:p>
          </p:txBody>
        </p:sp>
        <p:pic>
          <p:nvPicPr>
            <p:cNvPr id="19" name="Picture 6" descr="CWRU FPB white-rev logo.wm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6100" y="5978525"/>
              <a:ext cx="2565400" cy="654050"/>
            </a:xfrm>
            <a:prstGeom prst="rect">
              <a:avLst/>
            </a:prstGeom>
            <a:noFill/>
            <a:ln w="9525">
              <a:noFill/>
              <a:miter lim="800000"/>
              <a:headEnd/>
              <a:tailEnd/>
            </a:ln>
          </p:spPr>
        </p:pic>
      </p:grpSp>
      <p:sp>
        <p:nvSpPr>
          <p:cNvPr id="15" name="TextBox 14"/>
          <p:cNvSpPr txBox="1"/>
          <p:nvPr/>
        </p:nvSpPr>
        <p:spPr>
          <a:xfrm>
            <a:off x="3657600" y="5864545"/>
            <a:ext cx="5261418" cy="830997"/>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smtClean="0">
                <a:ln>
                  <a:noFill/>
                </a:ln>
                <a:solidFill>
                  <a:prstClr val="white"/>
                </a:solidFill>
                <a:effectLst/>
                <a:uLnTx/>
                <a:uFillTx/>
                <a:latin typeface="Calibri" panose="020F0502020204030204"/>
                <a:ea typeface="ＭＳ Ｐゴシック" pitchFamily="34" charset="-128"/>
                <a:cs typeface="+mn-cs"/>
              </a:rPr>
              <a:t>Learn. Care. Lead.</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2400" i="1" noProof="0" dirty="0" smtClean="0">
                <a:solidFill>
                  <a:prstClr val="white"/>
                </a:solidFill>
                <a:latin typeface="Calibri" panose="020F0502020204030204"/>
              </a:rPr>
              <a:t>case.edu/nursing</a:t>
            </a:r>
            <a:endParaRPr kumimoji="0" lang="en-US" sz="2400" b="0" i="1" u="none" strike="noStrike" kern="1200" cap="none" spc="0" normalizeH="0" baseline="0" noProof="0" dirty="0">
              <a:ln>
                <a:noFill/>
              </a:ln>
              <a:solidFill>
                <a:prstClr val="white"/>
              </a:solidFill>
              <a:effectLst/>
              <a:uLnTx/>
              <a:uFillTx/>
              <a:latin typeface="Calibri" panose="020F0502020204030204"/>
              <a:ea typeface="ＭＳ Ｐゴシック" pitchFamily="34" charset="-128"/>
              <a:cs typeface="+mn-cs"/>
            </a:endParaRPr>
          </a:p>
        </p:txBody>
      </p:sp>
      <p:grpSp>
        <p:nvGrpSpPr>
          <p:cNvPr id="12" name="Group 11"/>
          <p:cNvGrpSpPr/>
          <p:nvPr/>
        </p:nvGrpSpPr>
        <p:grpSpPr>
          <a:xfrm>
            <a:off x="122646" y="888425"/>
            <a:ext cx="8707845" cy="4651208"/>
            <a:chOff x="2287535" y="1015039"/>
            <a:chExt cx="7501432" cy="5174733"/>
          </a:xfrm>
        </p:grpSpPr>
        <p:sp>
          <p:nvSpPr>
            <p:cNvPr id="20" name="Text Box 2"/>
            <p:cNvSpPr txBox="1">
              <a:spLocks noChangeArrowheads="1"/>
            </p:cNvSpPr>
            <p:nvPr/>
          </p:nvSpPr>
          <p:spPr bwMode="auto">
            <a:xfrm>
              <a:off x="4781618" y="1015039"/>
              <a:ext cx="2544358" cy="6889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gn="ctr">
                <a:lnSpc>
                  <a:spcPct val="107000"/>
                </a:lnSpc>
                <a:spcAft>
                  <a:spcPts val="800"/>
                </a:spcAft>
              </a:pPr>
              <a:r>
                <a:rPr lang="en-US" sz="1600" b="1" dirty="0">
                  <a:solidFill>
                    <a:srgbClr val="0A304E"/>
                  </a:solidFill>
                  <a:latin typeface="Calibri" charset="0"/>
                  <a:ea typeface="Calibri" charset="0"/>
                  <a:cs typeface="Times New Roman" charset="0"/>
                </a:rPr>
                <a:t>Institutional Leadership/Steering C</a:t>
              </a:r>
              <a:r>
                <a:rPr lang="en-US" sz="1600" b="1" dirty="0" smtClean="0">
                  <a:solidFill>
                    <a:srgbClr val="0A304E"/>
                  </a:solidFill>
                  <a:latin typeface="Calibri" charset="0"/>
                  <a:ea typeface="Calibri" charset="0"/>
                  <a:cs typeface="Times New Roman" charset="0"/>
                </a:rPr>
                <a:t>ommittee</a:t>
              </a:r>
              <a:endParaRPr lang="en-US" sz="1600" b="1" dirty="0">
                <a:solidFill>
                  <a:srgbClr val="0A304E"/>
                </a:solidFill>
                <a:latin typeface="Calibri" charset="0"/>
                <a:ea typeface="Calibri" charset="0"/>
                <a:cs typeface="Times New Roman" charset="0"/>
              </a:endParaRPr>
            </a:p>
          </p:txBody>
        </p:sp>
        <p:sp>
          <p:nvSpPr>
            <p:cNvPr id="21" name="Text Box 2"/>
            <p:cNvSpPr txBox="1">
              <a:spLocks noChangeArrowheads="1"/>
            </p:cNvSpPr>
            <p:nvPr/>
          </p:nvSpPr>
          <p:spPr bwMode="auto">
            <a:xfrm>
              <a:off x="4771655" y="2154041"/>
              <a:ext cx="2564285" cy="2045047"/>
            </a:xfrm>
            <a:prstGeom prst="rect">
              <a:avLst/>
            </a:prstGeom>
            <a:solidFill>
              <a:schemeClr val="bg1">
                <a:lumMod val="75000"/>
              </a:schemeClr>
            </a:solidFill>
            <a:ln w="9525">
              <a:solidFill>
                <a:srgbClr val="000000"/>
              </a:solidFill>
              <a:miter lim="800000"/>
              <a:headEnd/>
              <a:tailEnd/>
            </a:ln>
          </p:spPr>
          <p:txBody>
            <a:bodyPr rot="0" vert="horz" wrap="square" lIns="91440" tIns="45720" rIns="91440" bIns="45720" anchor="t" anchorCtr="0">
              <a:spAutoFit/>
            </a:bodyPr>
            <a:lstStyle/>
            <a:p>
              <a:pPr algn="ctr"/>
              <a:r>
                <a:rPr lang="en-US" sz="1400" b="1" u="sng" dirty="0">
                  <a:ea typeface="Calibri" charset="0"/>
                  <a:cs typeface="Arial Black"/>
                </a:rPr>
                <a:t>Associate Provost</a:t>
              </a:r>
            </a:p>
            <a:p>
              <a:pPr algn="ctr"/>
              <a:r>
                <a:rPr lang="en-US" sz="1100" b="1" dirty="0">
                  <a:ea typeface="Calibri" charset="0"/>
                  <a:cs typeface="Arial Black"/>
                </a:rPr>
                <a:t>+</a:t>
              </a:r>
            </a:p>
            <a:p>
              <a:pPr algn="ctr"/>
              <a:r>
                <a:rPr lang="en-US" sz="1200" b="1" dirty="0">
                  <a:ea typeface="Calibri" charset="0"/>
                  <a:cs typeface="Arial Black"/>
                </a:rPr>
                <a:t>Team of faculty and staff</a:t>
              </a:r>
            </a:p>
            <a:p>
              <a:pPr algn="ctr">
                <a:lnSpc>
                  <a:spcPct val="107000"/>
                </a:lnSpc>
              </a:pPr>
              <a:r>
                <a:rPr lang="en-US" sz="1200" dirty="0">
                  <a:ea typeface="Calibri" charset="0"/>
                  <a:cs typeface="Times New Roman" charset="0"/>
                </a:rPr>
                <a:t> Coordination</a:t>
              </a:r>
            </a:p>
            <a:p>
              <a:pPr algn="ctr">
                <a:lnSpc>
                  <a:spcPct val="107000"/>
                </a:lnSpc>
              </a:pPr>
              <a:r>
                <a:rPr lang="en-US" sz="1200" dirty="0">
                  <a:ea typeface="Calibri" charset="0"/>
                  <a:cs typeface="Times New Roman" charset="0"/>
                </a:rPr>
                <a:t>Communication</a:t>
              </a:r>
            </a:p>
            <a:p>
              <a:pPr algn="ctr">
                <a:lnSpc>
                  <a:spcPct val="107000"/>
                </a:lnSpc>
              </a:pPr>
              <a:r>
                <a:rPr lang="en-US" sz="1200" dirty="0">
                  <a:ea typeface="Calibri" charset="0"/>
                  <a:cs typeface="Times New Roman" charset="0"/>
                </a:rPr>
                <a:t>Budget Management</a:t>
              </a:r>
            </a:p>
            <a:p>
              <a:pPr algn="ctr">
                <a:lnSpc>
                  <a:spcPct val="107000"/>
                </a:lnSpc>
              </a:pPr>
              <a:r>
                <a:rPr lang="en-US" sz="1200" dirty="0">
                  <a:ea typeface="Calibri" charset="0"/>
                  <a:cs typeface="Times New Roman" charset="0"/>
                </a:rPr>
                <a:t>Administration/Organization</a:t>
              </a:r>
            </a:p>
            <a:p>
              <a:pPr algn="ctr">
                <a:lnSpc>
                  <a:spcPct val="107000"/>
                </a:lnSpc>
              </a:pPr>
              <a:r>
                <a:rPr lang="en-US" sz="1200" dirty="0">
                  <a:ea typeface="Calibri" charset="0"/>
                  <a:cs typeface="Times New Roman" charset="0"/>
                </a:rPr>
                <a:t>Development/Fundraising</a:t>
              </a:r>
            </a:p>
            <a:p>
              <a:pPr algn="ctr">
                <a:lnSpc>
                  <a:spcPct val="107000"/>
                </a:lnSpc>
              </a:pPr>
              <a:r>
                <a:rPr lang="en-US" sz="1200" dirty="0">
                  <a:latin typeface="Calibri" charset="0"/>
                  <a:ea typeface="Calibri" charset="0"/>
                  <a:cs typeface="Times New Roman" charset="0"/>
                </a:rPr>
                <a:t> </a:t>
              </a:r>
            </a:p>
            <a:p>
              <a:pPr algn="ctr">
                <a:lnSpc>
                  <a:spcPct val="107000"/>
                </a:lnSpc>
              </a:pPr>
              <a:endParaRPr lang="en-US" sz="1200" dirty="0">
                <a:latin typeface="Calibri" charset="0"/>
                <a:ea typeface="Calibri" charset="0"/>
                <a:cs typeface="Times New Roman" charset="0"/>
              </a:endParaRPr>
            </a:p>
          </p:txBody>
        </p:sp>
        <p:sp>
          <p:nvSpPr>
            <p:cNvPr id="22" name="Text Box 4"/>
            <p:cNvSpPr txBox="1">
              <a:spLocks noChangeArrowheads="1"/>
            </p:cNvSpPr>
            <p:nvPr/>
          </p:nvSpPr>
          <p:spPr bwMode="auto">
            <a:xfrm>
              <a:off x="4851009" y="4547989"/>
              <a:ext cx="2437854" cy="1641783"/>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gn="ctr">
                <a:lnSpc>
                  <a:spcPct val="107000"/>
                </a:lnSpc>
                <a:spcAft>
                  <a:spcPts val="800"/>
                </a:spcAft>
              </a:pPr>
              <a:r>
                <a:rPr lang="en-US" sz="1600" b="1" dirty="0">
                  <a:latin typeface="Calibri" charset="0"/>
                  <a:ea typeface="Calibri" charset="0"/>
                  <a:cs typeface="Times New Roman" charset="0"/>
                </a:rPr>
                <a:t>Curriculum</a:t>
              </a:r>
            </a:p>
            <a:p>
              <a:pPr algn="ctr">
                <a:lnSpc>
                  <a:spcPct val="107000"/>
                </a:lnSpc>
              </a:pPr>
              <a:r>
                <a:rPr lang="en-US" sz="1200" dirty="0">
                  <a:latin typeface="Calibri" charset="0"/>
                  <a:ea typeface="Calibri" charset="0"/>
                  <a:cs typeface="Times New Roman" charset="0"/>
                </a:rPr>
                <a:t>Foundational course</a:t>
              </a:r>
            </a:p>
            <a:p>
              <a:pPr algn="ctr">
                <a:lnSpc>
                  <a:spcPct val="107000"/>
                </a:lnSpc>
              </a:pPr>
              <a:r>
                <a:rPr lang="en-US" sz="1200" dirty="0">
                  <a:latin typeface="Calibri" charset="0"/>
                  <a:ea typeface="Calibri" charset="0"/>
                  <a:cs typeface="Times New Roman" charset="0"/>
                </a:rPr>
                <a:t>Simulation</a:t>
              </a:r>
            </a:p>
            <a:p>
              <a:pPr algn="ctr">
                <a:lnSpc>
                  <a:spcPct val="107000"/>
                </a:lnSpc>
              </a:pPr>
              <a:r>
                <a:rPr lang="en-US" sz="1200" dirty="0">
                  <a:latin typeface="Calibri" charset="0"/>
                  <a:ea typeface="Calibri" charset="0"/>
                  <a:cs typeface="Times New Roman" charset="0"/>
                </a:rPr>
                <a:t>Community Experience</a:t>
              </a:r>
            </a:p>
            <a:p>
              <a:pPr algn="ctr">
                <a:lnSpc>
                  <a:spcPct val="107000"/>
                </a:lnSpc>
              </a:pPr>
              <a:r>
                <a:rPr lang="en-US" sz="1200" dirty="0">
                  <a:latin typeface="Calibri" charset="0"/>
                  <a:ea typeface="Calibri" charset="0"/>
                  <a:cs typeface="Times New Roman" charset="0"/>
                </a:rPr>
                <a:t>___________________________</a:t>
              </a:r>
            </a:p>
            <a:p>
              <a:pPr algn="ctr">
                <a:lnSpc>
                  <a:spcPct val="107000"/>
                </a:lnSpc>
              </a:pPr>
              <a:r>
                <a:rPr lang="en-US" sz="1200" dirty="0">
                  <a:latin typeface="Calibri" charset="0"/>
                  <a:ea typeface="Calibri" charset="0"/>
                  <a:cs typeface="Times New Roman" charset="0"/>
                </a:rPr>
                <a:t>Clinical Experiences for later learners</a:t>
              </a:r>
            </a:p>
          </p:txBody>
        </p:sp>
        <p:cxnSp>
          <p:nvCxnSpPr>
            <p:cNvPr id="23" name="Straight Connector 22"/>
            <p:cNvCxnSpPr>
              <a:endCxn id="30" idx="3"/>
            </p:cNvCxnSpPr>
            <p:nvPr/>
          </p:nvCxnSpPr>
          <p:spPr>
            <a:xfrm flipH="1" flipV="1">
              <a:off x="4397710" y="2450699"/>
              <a:ext cx="373946" cy="673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31" idx="1"/>
            </p:cNvCxnSpPr>
            <p:nvPr/>
          </p:nvCxnSpPr>
          <p:spPr>
            <a:xfrm flipH="1" flipV="1">
              <a:off x="7378844" y="3896683"/>
              <a:ext cx="416954" cy="4138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endCxn id="28" idx="3"/>
            </p:cNvCxnSpPr>
            <p:nvPr/>
          </p:nvCxnSpPr>
          <p:spPr>
            <a:xfrm flipH="1">
              <a:off x="4311797" y="3961287"/>
              <a:ext cx="438938" cy="2394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27" idx="1"/>
            </p:cNvCxnSpPr>
            <p:nvPr/>
          </p:nvCxnSpPr>
          <p:spPr>
            <a:xfrm flipH="1">
              <a:off x="7335941" y="2384783"/>
              <a:ext cx="425742" cy="1415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 Box 11"/>
            <p:cNvSpPr txBox="1">
              <a:spLocks noChangeArrowheads="1"/>
            </p:cNvSpPr>
            <p:nvPr/>
          </p:nvSpPr>
          <p:spPr bwMode="auto">
            <a:xfrm>
              <a:off x="7761683" y="2102082"/>
              <a:ext cx="1704695" cy="56540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ct val="107000"/>
                </a:lnSpc>
                <a:spcAft>
                  <a:spcPts val="800"/>
                </a:spcAft>
              </a:pPr>
              <a:r>
                <a:rPr lang="en-US" sz="1600" b="1" dirty="0">
                  <a:solidFill>
                    <a:srgbClr val="0A304E"/>
                  </a:solidFill>
                  <a:latin typeface="Calibri" charset="0"/>
                  <a:ea typeface="Calibri" charset="0"/>
                  <a:cs typeface="Times New Roman" charset="0"/>
                </a:rPr>
                <a:t>Culture/Learning Community</a:t>
              </a:r>
            </a:p>
          </p:txBody>
        </p:sp>
        <p:sp>
          <p:nvSpPr>
            <p:cNvPr id="28" name="Text Box 12"/>
            <p:cNvSpPr txBox="1">
              <a:spLocks noChangeArrowheads="1"/>
            </p:cNvSpPr>
            <p:nvPr/>
          </p:nvSpPr>
          <p:spPr bwMode="auto">
            <a:xfrm>
              <a:off x="2399048" y="3954940"/>
              <a:ext cx="1912749" cy="491666"/>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ct val="107000"/>
                </a:lnSpc>
                <a:spcAft>
                  <a:spcPts val="800"/>
                </a:spcAft>
              </a:pPr>
              <a:r>
                <a:rPr lang="en-US" sz="1600" b="1" dirty="0" smtClean="0">
                  <a:solidFill>
                    <a:srgbClr val="0A304E"/>
                  </a:solidFill>
                  <a:latin typeface="Calibri" charset="0"/>
                  <a:ea typeface="Calibri" charset="0"/>
                  <a:cs typeface="Times New Roman" charset="0"/>
                </a:rPr>
                <a:t>Projects/Pilots</a:t>
              </a:r>
              <a:endParaRPr lang="en-US" sz="1600" b="1" dirty="0">
                <a:solidFill>
                  <a:srgbClr val="0A304E"/>
                </a:solidFill>
                <a:latin typeface="Calibri" charset="0"/>
                <a:ea typeface="Calibri" charset="0"/>
                <a:cs typeface="Times New Roman" charset="0"/>
              </a:endParaRPr>
            </a:p>
            <a:p>
              <a:pPr algn="ctr">
                <a:lnSpc>
                  <a:spcPct val="107000"/>
                </a:lnSpc>
              </a:pPr>
              <a:r>
                <a:rPr lang="en-US" sz="1200" dirty="0">
                  <a:latin typeface="Calibri" charset="0"/>
                  <a:ea typeface="Calibri" charset="0"/>
                  <a:cs typeface="Times New Roman" charset="0"/>
                </a:rPr>
                <a:t> </a:t>
              </a:r>
            </a:p>
            <a:p>
              <a:pPr algn="ctr">
                <a:lnSpc>
                  <a:spcPct val="107000"/>
                </a:lnSpc>
              </a:pPr>
              <a:r>
                <a:rPr lang="en-US" sz="1100" dirty="0">
                  <a:latin typeface="Calibri" charset="0"/>
                  <a:ea typeface="Calibri" charset="0"/>
                  <a:cs typeface="Times New Roman" charset="0"/>
                </a:rPr>
                <a:t> </a:t>
              </a:r>
            </a:p>
            <a:p>
              <a:pPr algn="ctr">
                <a:lnSpc>
                  <a:spcPct val="107000"/>
                </a:lnSpc>
              </a:pPr>
              <a:r>
                <a:rPr lang="en-US" sz="1100" dirty="0">
                  <a:latin typeface="Calibri" charset="0"/>
                  <a:ea typeface="Calibri" charset="0"/>
                  <a:cs typeface="Times New Roman" charset="0"/>
                </a:rPr>
                <a:t> </a:t>
              </a:r>
            </a:p>
            <a:p>
              <a:pPr algn="ctr">
                <a:lnSpc>
                  <a:spcPct val="107000"/>
                </a:lnSpc>
              </a:pPr>
              <a:r>
                <a:rPr lang="en-US" sz="1100" dirty="0">
                  <a:latin typeface="Calibri" charset="0"/>
                  <a:ea typeface="Calibri" charset="0"/>
                  <a:cs typeface="Times New Roman" charset="0"/>
                </a:rPr>
                <a:t> </a:t>
              </a:r>
            </a:p>
          </p:txBody>
        </p:sp>
        <p:sp>
          <p:nvSpPr>
            <p:cNvPr id="29" name="Text Box 13"/>
            <p:cNvSpPr txBox="1">
              <a:spLocks noChangeArrowheads="1"/>
            </p:cNvSpPr>
            <p:nvPr/>
          </p:nvSpPr>
          <p:spPr bwMode="auto">
            <a:xfrm>
              <a:off x="8046136" y="3129388"/>
              <a:ext cx="1742830" cy="67221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ct val="107000"/>
                </a:lnSpc>
                <a:spcAft>
                  <a:spcPts val="800"/>
                </a:spcAft>
              </a:pPr>
              <a:r>
                <a:rPr lang="en-US" sz="1600" b="1" dirty="0">
                  <a:solidFill>
                    <a:srgbClr val="0A304E"/>
                  </a:solidFill>
                  <a:latin typeface="Calibri" charset="0"/>
                  <a:ea typeface="Calibri" charset="0"/>
                  <a:cs typeface="Times New Roman" charset="0"/>
                </a:rPr>
                <a:t>Student Organizations</a:t>
              </a:r>
            </a:p>
          </p:txBody>
        </p:sp>
        <p:sp>
          <p:nvSpPr>
            <p:cNvPr id="30" name="Text Box 14"/>
            <p:cNvSpPr txBox="1">
              <a:spLocks noChangeArrowheads="1"/>
            </p:cNvSpPr>
            <p:nvPr/>
          </p:nvSpPr>
          <p:spPr bwMode="auto">
            <a:xfrm>
              <a:off x="2287535" y="2154041"/>
              <a:ext cx="2110175" cy="59331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ct val="107000"/>
                </a:lnSpc>
              </a:pPr>
              <a:r>
                <a:rPr lang="en-US" sz="1600" b="1" dirty="0" smtClean="0">
                  <a:solidFill>
                    <a:srgbClr val="0A304E"/>
                  </a:solidFill>
                  <a:latin typeface="Calibri" charset="0"/>
                  <a:ea typeface="Calibri" charset="0"/>
                  <a:cs typeface="Times New Roman" charset="0"/>
                </a:rPr>
                <a:t>Faculty &amp; Staff </a:t>
              </a:r>
              <a:r>
                <a:rPr lang="en-US" sz="1600" b="1" dirty="0">
                  <a:solidFill>
                    <a:srgbClr val="0A304E"/>
                  </a:solidFill>
                  <a:latin typeface="Calibri" charset="0"/>
                  <a:ea typeface="Calibri" charset="0"/>
                  <a:cs typeface="Times New Roman" charset="0"/>
                </a:rPr>
                <a:t>Development</a:t>
              </a:r>
            </a:p>
            <a:p>
              <a:pPr algn="ctr">
                <a:lnSpc>
                  <a:spcPct val="107000"/>
                </a:lnSpc>
              </a:pPr>
              <a:endParaRPr lang="en-US" sz="1200" dirty="0">
                <a:latin typeface="Calibri" charset="0"/>
                <a:ea typeface="Calibri" charset="0"/>
                <a:cs typeface="Times New Roman" charset="0"/>
              </a:endParaRPr>
            </a:p>
          </p:txBody>
        </p:sp>
        <p:sp>
          <p:nvSpPr>
            <p:cNvPr id="31" name="Text Box 15"/>
            <p:cNvSpPr txBox="1">
              <a:spLocks noChangeArrowheads="1"/>
            </p:cNvSpPr>
            <p:nvPr/>
          </p:nvSpPr>
          <p:spPr bwMode="auto">
            <a:xfrm>
              <a:off x="7795798" y="4041206"/>
              <a:ext cx="1993169" cy="53874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ct val="107000"/>
                </a:lnSpc>
                <a:spcAft>
                  <a:spcPts val="800"/>
                </a:spcAft>
              </a:pPr>
              <a:r>
                <a:rPr lang="en-US" sz="1600" b="1" dirty="0" smtClean="0">
                  <a:solidFill>
                    <a:srgbClr val="0A304E"/>
                  </a:solidFill>
                  <a:latin typeface="Calibri" charset="0"/>
                  <a:ea typeface="Calibri" charset="0"/>
                  <a:cs typeface="Times New Roman" charset="0"/>
                </a:rPr>
                <a:t>Evaluation/Assessment</a:t>
              </a:r>
            </a:p>
            <a:p>
              <a:pPr algn="ctr">
                <a:lnSpc>
                  <a:spcPct val="107000"/>
                </a:lnSpc>
              </a:pPr>
              <a:endParaRPr lang="en-US" sz="1200" dirty="0" smtClean="0">
                <a:latin typeface="Calibri" charset="0"/>
                <a:ea typeface="Calibri" charset="0"/>
                <a:cs typeface="Times New Roman" charset="0"/>
              </a:endParaRPr>
            </a:p>
            <a:p>
              <a:pPr algn="ctr">
                <a:lnSpc>
                  <a:spcPct val="107000"/>
                </a:lnSpc>
              </a:pPr>
              <a:endParaRPr lang="en-US" sz="1200" dirty="0">
                <a:latin typeface="Calibri" charset="0"/>
                <a:ea typeface="Calibri" charset="0"/>
                <a:cs typeface="Times New Roman" charset="0"/>
              </a:endParaRPr>
            </a:p>
            <a:p>
              <a:pPr algn="ctr">
                <a:lnSpc>
                  <a:spcPct val="107000"/>
                </a:lnSpc>
              </a:pPr>
              <a:r>
                <a:rPr lang="en-US" sz="1100" dirty="0">
                  <a:latin typeface="Calibri" charset="0"/>
                  <a:ea typeface="Calibri" charset="0"/>
                  <a:cs typeface="Times New Roman" charset="0"/>
                </a:rPr>
                <a:t> </a:t>
              </a:r>
            </a:p>
          </p:txBody>
        </p:sp>
        <p:sp>
          <p:nvSpPr>
            <p:cNvPr id="32" name="TextBox 31"/>
            <p:cNvSpPr txBox="1"/>
            <p:nvPr/>
          </p:nvSpPr>
          <p:spPr>
            <a:xfrm>
              <a:off x="2561499" y="3048607"/>
              <a:ext cx="1366003" cy="650595"/>
            </a:xfrm>
            <a:prstGeom prst="rect">
              <a:avLst/>
            </a:prstGeom>
            <a:noFill/>
            <a:ln>
              <a:solidFill>
                <a:srgbClr val="000000"/>
              </a:solidFill>
            </a:ln>
          </p:spPr>
          <p:txBody>
            <a:bodyPr wrap="none" rtlCol="0">
              <a:spAutoFit/>
            </a:bodyPr>
            <a:lstStyle/>
            <a:p>
              <a:r>
                <a:rPr lang="en-US" sz="1600" b="1" dirty="0">
                  <a:solidFill>
                    <a:srgbClr val="0A304E"/>
                  </a:solidFill>
                </a:rPr>
                <a:t>Research and </a:t>
              </a:r>
            </a:p>
            <a:p>
              <a:r>
                <a:rPr lang="en-US" sz="1600" b="1" dirty="0">
                  <a:solidFill>
                    <a:srgbClr val="0A304E"/>
                  </a:solidFill>
                </a:rPr>
                <a:t>Scholarship</a:t>
              </a:r>
            </a:p>
          </p:txBody>
        </p:sp>
        <p:cxnSp>
          <p:nvCxnSpPr>
            <p:cNvPr id="33" name="Straight Connector 32"/>
            <p:cNvCxnSpPr>
              <a:stCxn id="29" idx="1"/>
            </p:cNvCxnSpPr>
            <p:nvPr/>
          </p:nvCxnSpPr>
          <p:spPr>
            <a:xfrm flipH="1" flipV="1">
              <a:off x="7356860" y="3298665"/>
              <a:ext cx="689276" cy="1668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32" idx="3"/>
            </p:cNvCxnSpPr>
            <p:nvPr/>
          </p:nvCxnSpPr>
          <p:spPr>
            <a:xfrm flipH="1" flipV="1">
              <a:off x="3927502" y="3373905"/>
              <a:ext cx="854115" cy="99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49460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0" y="5702090"/>
            <a:ext cx="9144000" cy="1155909"/>
            <a:chOff x="0" y="5695950"/>
            <a:chExt cx="9144000" cy="1162050"/>
          </a:xfrm>
        </p:grpSpPr>
        <p:sp>
          <p:nvSpPr>
            <p:cNvPr id="18" name="Rectangle 17"/>
            <p:cNvSpPr>
              <a:spLocks noChangeArrowheads="1"/>
            </p:cNvSpPr>
            <p:nvPr/>
          </p:nvSpPr>
          <p:spPr bwMode="auto">
            <a:xfrm>
              <a:off x="0" y="5695950"/>
              <a:ext cx="9144000" cy="1162050"/>
            </a:xfrm>
            <a:prstGeom prst="rect">
              <a:avLst/>
            </a:prstGeom>
            <a:solidFill>
              <a:srgbClr val="455560"/>
            </a:solidFill>
            <a:ln w="0">
              <a:noFill/>
              <a:round/>
              <a:headEnd/>
              <a:tailEnd/>
            </a:ln>
            <a:effectLst>
              <a:outerShdw dist="23000" dir="5400000" rotWithShape="0">
                <a:srgbClr val="808080">
                  <a:alpha val="34999"/>
                </a:srgbClr>
              </a:outerShdw>
            </a:effectLst>
          </p:spPr>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itchFamily="34" charset="0"/>
                <a:ea typeface="ＭＳ Ｐゴシック" pitchFamily="50" charset="-128"/>
                <a:cs typeface="+mn-cs"/>
              </a:endParaRPr>
            </a:p>
          </p:txBody>
        </p:sp>
        <p:pic>
          <p:nvPicPr>
            <p:cNvPr id="19" name="Picture 6" descr="CWRU FPB white-rev logo.wm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6100" y="5978525"/>
              <a:ext cx="2565400" cy="654050"/>
            </a:xfrm>
            <a:prstGeom prst="rect">
              <a:avLst/>
            </a:prstGeom>
            <a:noFill/>
            <a:ln w="9525">
              <a:noFill/>
              <a:miter lim="800000"/>
              <a:headEnd/>
              <a:tailEnd/>
            </a:ln>
          </p:spPr>
        </p:pic>
      </p:grpSp>
      <p:sp>
        <p:nvSpPr>
          <p:cNvPr id="15" name="TextBox 14"/>
          <p:cNvSpPr txBox="1"/>
          <p:nvPr/>
        </p:nvSpPr>
        <p:spPr>
          <a:xfrm>
            <a:off x="3657600" y="5864545"/>
            <a:ext cx="5261418" cy="830997"/>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smtClean="0">
                <a:ln>
                  <a:noFill/>
                </a:ln>
                <a:solidFill>
                  <a:prstClr val="white"/>
                </a:solidFill>
                <a:effectLst/>
                <a:uLnTx/>
                <a:uFillTx/>
                <a:latin typeface="Calibri" panose="020F0502020204030204"/>
                <a:ea typeface="ＭＳ Ｐゴシック" pitchFamily="34" charset="-128"/>
                <a:cs typeface="+mn-cs"/>
              </a:rPr>
              <a:t>Learn. Care. Lead.</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2400" i="1" noProof="0" dirty="0" smtClean="0">
                <a:solidFill>
                  <a:prstClr val="white"/>
                </a:solidFill>
                <a:latin typeface="Calibri" panose="020F0502020204030204"/>
              </a:rPr>
              <a:t>case.edu/nursing</a:t>
            </a:r>
            <a:endParaRPr kumimoji="0" lang="en-US" sz="2400" b="0" i="1" u="none" strike="noStrike" kern="1200" cap="none" spc="0" normalizeH="0" baseline="0" noProof="0" dirty="0">
              <a:ln>
                <a:noFill/>
              </a:ln>
              <a:solidFill>
                <a:prstClr val="white"/>
              </a:solidFill>
              <a:effectLst/>
              <a:uLnTx/>
              <a:uFillTx/>
              <a:latin typeface="Calibri" panose="020F0502020204030204"/>
              <a:ea typeface="ＭＳ Ｐゴシック" pitchFamily="34" charset="-128"/>
              <a:cs typeface="+mn-cs"/>
            </a:endParaRPr>
          </a:p>
        </p:txBody>
      </p:sp>
      <p:graphicFrame>
        <p:nvGraphicFramePr>
          <p:cNvPr id="35" name="Content Placeholder 3"/>
          <p:cNvGraphicFramePr>
            <a:graphicFrameLocks/>
          </p:cNvGraphicFramePr>
          <p:nvPr>
            <p:extLst/>
          </p:nvPr>
        </p:nvGraphicFramePr>
        <p:xfrm>
          <a:off x="849085" y="1222091"/>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6" name="Title 1"/>
          <p:cNvSpPr txBox="1">
            <a:spLocks/>
          </p:cNvSpPr>
          <p:nvPr/>
        </p:nvSpPr>
        <p:spPr bwMode="auto">
          <a:xfrm>
            <a:off x="-65314" y="0"/>
            <a:ext cx="9143999" cy="1258825"/>
          </a:xfrm>
          <a:prstGeom prst="rect">
            <a:avLst/>
          </a:prstGeom>
          <a:solidFill>
            <a:srgbClr val="0A304E"/>
          </a:solidFill>
          <a:ln>
            <a:solidFill>
              <a:schemeClr val="tx1"/>
            </a:solidFill>
          </a:ln>
          <a:extLst/>
        </p:spPr>
        <p:txBody>
          <a:bodyPr vert="horz" wrap="square" lIns="91440" tIns="45720" rIns="91440" bIns="45720" numCol="1" anchor="ctr" anchorCtr="0" compatLnSpc="1">
            <a:prstTxWarp prst="textNoShape">
              <a:avLst/>
            </a:prstTxWarp>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pitchFamily="50" charset="-128"/>
                <a:cs typeface="+mj-cs"/>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50"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50"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50"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50"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50"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50"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50"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50" charset="-128"/>
              </a:defRPr>
            </a:lvl9pPr>
          </a:lstStyle>
          <a:p>
            <a:r>
              <a:rPr lang="en-US" sz="3600" b="1" dirty="0" smtClean="0">
                <a:solidFill>
                  <a:schemeClr val="bg1"/>
                </a:solidFill>
                <a:latin typeface="+mn-lt"/>
                <a:cs typeface="Arial Rounded MT Bold"/>
              </a:rPr>
              <a:t>CWRU IPE Curriculum</a:t>
            </a:r>
          </a:p>
          <a:p>
            <a:r>
              <a:rPr lang="en-US" sz="3600" b="1" i="1" dirty="0" smtClean="0">
                <a:solidFill>
                  <a:schemeClr val="bg1"/>
                </a:solidFill>
                <a:latin typeface="+mn-lt"/>
                <a:cs typeface="Arial Rounded MT Bold"/>
              </a:rPr>
              <a:t>Skill Based &amp; Progressive</a:t>
            </a:r>
            <a:endParaRPr lang="en-US" sz="3600" b="1" i="1" dirty="0">
              <a:solidFill>
                <a:schemeClr val="bg1"/>
              </a:solidFill>
              <a:latin typeface="+mn-lt"/>
            </a:endParaRPr>
          </a:p>
        </p:txBody>
      </p:sp>
    </p:spTree>
    <p:extLst>
      <p:ext uri="{BB962C8B-B14F-4D97-AF65-F5344CB8AC3E}">
        <p14:creationId xmlns:p14="http://schemas.microsoft.com/office/powerpoint/2010/main" val="2374817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1463" y="-154415"/>
            <a:ext cx="9415463" cy="5851329"/>
          </a:xfrm>
          <a:prstGeom prst="rect">
            <a:avLst/>
          </a:prstGeom>
        </p:spPr>
      </p:pic>
      <p:sp>
        <p:nvSpPr>
          <p:cNvPr id="2" name="TextBox 1"/>
          <p:cNvSpPr txBox="1"/>
          <p:nvPr/>
        </p:nvSpPr>
        <p:spPr>
          <a:xfrm>
            <a:off x="0" y="2213345"/>
            <a:ext cx="9144000" cy="2231380"/>
          </a:xfrm>
          <a:prstGeom prst="rect">
            <a:avLst/>
          </a:prstGeom>
          <a:solidFill>
            <a:srgbClr val="0A304E">
              <a:alpha val="34000"/>
            </a:srgbClr>
          </a:solidFill>
        </p:spPr>
        <p:txBody>
          <a:bodyPr wrap="square" rtlCol="0">
            <a:spAutoFit/>
          </a:bodyPr>
          <a:lstStyle/>
          <a:p>
            <a:pPr lvl="0" algn="ctr"/>
            <a:r>
              <a:rPr lang="en-US" sz="3200" b="1" u="sng" dirty="0" smtClean="0">
                <a:solidFill>
                  <a:schemeClr val="bg1"/>
                </a:solidFill>
                <a:latin typeface="+mn-lt"/>
              </a:rPr>
              <a:t>Our Mission</a:t>
            </a:r>
            <a:r>
              <a:rPr lang="en-US" sz="1100" dirty="0" smtClean="0">
                <a:solidFill>
                  <a:schemeClr val="bg1"/>
                </a:solidFill>
                <a:latin typeface="+mn-lt"/>
              </a:rPr>
              <a:t/>
            </a:r>
            <a:br>
              <a:rPr lang="en-US" sz="1100" dirty="0" smtClean="0">
                <a:solidFill>
                  <a:schemeClr val="bg1"/>
                </a:solidFill>
                <a:latin typeface="+mn-lt"/>
              </a:rPr>
            </a:br>
            <a:r>
              <a:rPr lang="en-US" sz="1100" dirty="0" smtClean="0">
                <a:solidFill>
                  <a:schemeClr val="bg1"/>
                </a:solidFill>
                <a:latin typeface="+mn-lt"/>
              </a:rPr>
              <a:t/>
            </a:r>
            <a:br>
              <a:rPr lang="en-US" sz="1100" dirty="0" smtClean="0">
                <a:solidFill>
                  <a:schemeClr val="bg1"/>
                </a:solidFill>
                <a:latin typeface="+mn-lt"/>
              </a:rPr>
            </a:br>
            <a:r>
              <a:rPr lang="en-US" sz="3200" dirty="0" smtClean="0">
                <a:solidFill>
                  <a:schemeClr val="bg1"/>
                </a:solidFill>
                <a:latin typeface="+mn-lt"/>
              </a:rPr>
              <a:t>Make a positive difference in the health </a:t>
            </a:r>
            <a:r>
              <a:rPr lang="en-US" sz="3200" dirty="0">
                <a:solidFill>
                  <a:schemeClr val="bg1"/>
                </a:solidFill>
                <a:latin typeface="+mn-lt"/>
              </a:rPr>
              <a:t/>
            </a:r>
            <a:br>
              <a:rPr lang="en-US" sz="3200" dirty="0">
                <a:solidFill>
                  <a:schemeClr val="bg1"/>
                </a:solidFill>
                <a:latin typeface="+mn-lt"/>
              </a:rPr>
            </a:br>
            <a:r>
              <a:rPr lang="en-US" sz="3200" dirty="0" smtClean="0">
                <a:solidFill>
                  <a:schemeClr val="bg1"/>
                </a:solidFill>
                <a:latin typeface="+mn-lt"/>
              </a:rPr>
              <a:t>of individuals and communities </a:t>
            </a:r>
            <a:br>
              <a:rPr lang="en-US" sz="3200" dirty="0" smtClean="0">
                <a:solidFill>
                  <a:schemeClr val="bg1"/>
                </a:solidFill>
                <a:latin typeface="+mn-lt"/>
              </a:rPr>
            </a:br>
            <a:r>
              <a:rPr lang="en-US" sz="3200" dirty="0" smtClean="0">
                <a:solidFill>
                  <a:schemeClr val="bg1"/>
                </a:solidFill>
                <a:latin typeface="+mn-lt"/>
              </a:rPr>
              <a:t>at home and around the world</a:t>
            </a:r>
            <a:endParaRPr lang="en-US" sz="3200" dirty="0">
              <a:solidFill>
                <a:schemeClr val="bg1"/>
              </a:solidFill>
              <a:latin typeface="+mn-lt"/>
            </a:endParaRPr>
          </a:p>
        </p:txBody>
      </p:sp>
    </p:spTree>
    <p:extLst>
      <p:ext uri="{BB962C8B-B14F-4D97-AF65-F5344CB8AC3E}">
        <p14:creationId xmlns:p14="http://schemas.microsoft.com/office/powerpoint/2010/main" val="3623748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7051" y="301577"/>
            <a:ext cx="3535680" cy="1077218"/>
          </a:xfrm>
          <a:prstGeom prst="rect">
            <a:avLst/>
          </a:prstGeom>
          <a:solidFill>
            <a:srgbClr val="0A304E"/>
          </a:soli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chemeClr val="bg1"/>
                </a:solidFill>
                <a:effectLst/>
                <a:uLnTx/>
                <a:uFillTx/>
                <a:latin typeface="Calibri" panose="020F0502020204030204"/>
                <a:ea typeface="ＭＳ Ｐゴシック" pitchFamily="50" charset="-128"/>
                <a:cs typeface="+mn-cs"/>
              </a:rPr>
              <a:t>Foundational</a:t>
            </a:r>
            <a:r>
              <a:rPr kumimoji="0" lang="en-US" sz="3200" b="1" i="0" u="none" strike="noStrike" kern="1200" cap="none" spc="0" normalizeH="0" noProof="0" dirty="0" smtClean="0">
                <a:ln>
                  <a:noFill/>
                </a:ln>
                <a:solidFill>
                  <a:schemeClr val="bg1"/>
                </a:solidFill>
                <a:effectLst/>
                <a:uLnTx/>
                <a:uFillTx/>
                <a:latin typeface="Calibri" panose="020F0502020204030204"/>
                <a:ea typeface="ＭＳ Ｐゴシック" pitchFamily="50" charset="-128"/>
                <a:cs typeface="+mn-cs"/>
              </a:rPr>
              <a:t> Learning</a:t>
            </a:r>
            <a:endParaRPr kumimoji="0" lang="en-US" sz="3200" b="1" i="0" u="none" strike="noStrike" kern="1200" cap="none" spc="0" normalizeH="0" baseline="0" noProof="0" dirty="0" smtClean="0">
              <a:ln>
                <a:noFill/>
              </a:ln>
              <a:solidFill>
                <a:schemeClr val="bg1"/>
              </a:solidFill>
              <a:effectLst/>
              <a:uLnTx/>
              <a:uFillTx/>
              <a:latin typeface="Calibri" panose="020F0502020204030204"/>
              <a:ea typeface="ＭＳ Ｐゴシック" pitchFamily="50" charset="-128"/>
              <a:cs typeface="+mn-cs"/>
            </a:endParaRPr>
          </a:p>
        </p:txBody>
      </p:sp>
      <p:grpSp>
        <p:nvGrpSpPr>
          <p:cNvPr id="17" name="Group 16"/>
          <p:cNvGrpSpPr/>
          <p:nvPr/>
        </p:nvGrpSpPr>
        <p:grpSpPr>
          <a:xfrm>
            <a:off x="0" y="5702090"/>
            <a:ext cx="9144000" cy="1155909"/>
            <a:chOff x="0" y="5695950"/>
            <a:chExt cx="9144000" cy="1162050"/>
          </a:xfrm>
        </p:grpSpPr>
        <p:sp>
          <p:nvSpPr>
            <p:cNvPr id="18" name="Rectangle 17"/>
            <p:cNvSpPr>
              <a:spLocks noChangeArrowheads="1"/>
            </p:cNvSpPr>
            <p:nvPr/>
          </p:nvSpPr>
          <p:spPr bwMode="auto">
            <a:xfrm>
              <a:off x="0" y="5695950"/>
              <a:ext cx="9144000" cy="1162050"/>
            </a:xfrm>
            <a:prstGeom prst="rect">
              <a:avLst/>
            </a:prstGeom>
            <a:solidFill>
              <a:srgbClr val="455560"/>
            </a:solidFill>
            <a:ln w="0">
              <a:noFill/>
              <a:round/>
              <a:headEnd/>
              <a:tailEnd/>
            </a:ln>
            <a:effectLst>
              <a:outerShdw dist="23000" dir="5400000" rotWithShape="0">
                <a:srgbClr val="808080">
                  <a:alpha val="34999"/>
                </a:srgbClr>
              </a:outerShdw>
            </a:effectLst>
          </p:spPr>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itchFamily="34" charset="0"/>
                <a:ea typeface="ＭＳ Ｐゴシック" pitchFamily="50" charset="-128"/>
                <a:cs typeface="+mn-cs"/>
              </a:endParaRPr>
            </a:p>
          </p:txBody>
        </p:sp>
        <p:pic>
          <p:nvPicPr>
            <p:cNvPr id="19" name="Picture 6" descr="CWRU FPB white-rev logo.wm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6100" y="5978525"/>
              <a:ext cx="2565400" cy="654050"/>
            </a:xfrm>
            <a:prstGeom prst="rect">
              <a:avLst/>
            </a:prstGeom>
            <a:noFill/>
            <a:ln w="9525">
              <a:noFill/>
              <a:miter lim="800000"/>
              <a:headEnd/>
              <a:tailEnd/>
            </a:ln>
          </p:spPr>
        </p:pic>
      </p:grpSp>
      <p:sp>
        <p:nvSpPr>
          <p:cNvPr id="15" name="TextBox 14"/>
          <p:cNvSpPr txBox="1"/>
          <p:nvPr/>
        </p:nvSpPr>
        <p:spPr>
          <a:xfrm>
            <a:off x="3657600" y="5864545"/>
            <a:ext cx="5261418" cy="830997"/>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smtClean="0">
                <a:ln>
                  <a:noFill/>
                </a:ln>
                <a:solidFill>
                  <a:prstClr val="white"/>
                </a:solidFill>
                <a:effectLst/>
                <a:uLnTx/>
                <a:uFillTx/>
                <a:latin typeface="Calibri" panose="020F0502020204030204"/>
                <a:ea typeface="ＭＳ Ｐゴシック" pitchFamily="34" charset="-128"/>
                <a:cs typeface="+mn-cs"/>
              </a:rPr>
              <a:t>Learn. Care. Lead.</a:t>
            </a:r>
          </a:p>
          <a:p>
            <a:pPr marL="0" marR="0" lvl="0" indent="0" algn="r" defTabSz="457200" rtl="0" eaLnBrk="1" fontAlgn="base" latinLnBrk="0" hangingPunct="1">
              <a:lnSpc>
                <a:spcPct val="100000"/>
              </a:lnSpc>
              <a:spcBef>
                <a:spcPct val="0"/>
              </a:spcBef>
              <a:spcAft>
                <a:spcPct val="0"/>
              </a:spcAft>
              <a:buClrTx/>
              <a:buSzTx/>
              <a:buFontTx/>
              <a:buNone/>
              <a:tabLst/>
              <a:defRPr/>
            </a:pPr>
            <a:r>
              <a:rPr lang="en-US" sz="2400" i="1" noProof="0" dirty="0" smtClean="0">
                <a:solidFill>
                  <a:prstClr val="white"/>
                </a:solidFill>
                <a:latin typeface="Calibri" panose="020F0502020204030204"/>
              </a:rPr>
              <a:t>case.edu/nursing</a:t>
            </a:r>
            <a:endParaRPr kumimoji="0" lang="en-US" sz="2400" b="0" i="1" u="none" strike="noStrike" kern="1200" cap="none" spc="0" normalizeH="0" baseline="0" noProof="0" dirty="0">
              <a:ln>
                <a:noFill/>
              </a:ln>
              <a:solidFill>
                <a:prstClr val="white"/>
              </a:solidFill>
              <a:effectLst/>
              <a:uLnTx/>
              <a:uFillTx/>
              <a:latin typeface="Calibri" panose="020F0502020204030204"/>
              <a:ea typeface="ＭＳ Ｐゴシック" pitchFamily="34" charset="-128"/>
              <a:cs typeface="+mn-cs"/>
            </a:endParaRPr>
          </a:p>
        </p:txBody>
      </p:sp>
      <p:sp>
        <p:nvSpPr>
          <p:cNvPr id="7" name="Rectangle 6"/>
          <p:cNvSpPr/>
          <p:nvPr/>
        </p:nvSpPr>
        <p:spPr>
          <a:xfrm>
            <a:off x="546100" y="1586714"/>
            <a:ext cx="3799477" cy="4093428"/>
          </a:xfrm>
          <a:prstGeom prst="rect">
            <a:avLst/>
          </a:prstGeom>
          <a:ln>
            <a:noFill/>
          </a:ln>
        </p:spPr>
        <p:txBody>
          <a:bodyPr wrap="square">
            <a:spAutoFit/>
          </a:bodyPr>
          <a:lstStyle/>
          <a:p>
            <a:pPr marL="285750" indent="-285750">
              <a:buFont typeface="Arial" panose="020B0604020202020204" pitchFamily="34" charset="0"/>
              <a:buChar char="•"/>
            </a:pPr>
            <a:r>
              <a:rPr lang="en-US" sz="2000" b="1" dirty="0">
                <a:solidFill>
                  <a:srgbClr val="0A304E"/>
                </a:solidFill>
                <a:latin typeface="+mn-lt"/>
              </a:rPr>
              <a:t>Over 500 </a:t>
            </a:r>
            <a:r>
              <a:rPr lang="en-US" sz="2000" b="1" dirty="0" smtClean="0">
                <a:solidFill>
                  <a:srgbClr val="0A304E"/>
                </a:solidFill>
                <a:latin typeface="+mn-lt"/>
              </a:rPr>
              <a:t>Students</a:t>
            </a:r>
          </a:p>
          <a:p>
            <a:pPr marL="285750" indent="-285750">
              <a:buFont typeface="Arial" panose="020B0604020202020204" pitchFamily="34" charset="0"/>
              <a:buChar char="•"/>
            </a:pPr>
            <a:r>
              <a:rPr lang="en-US" sz="2000" b="1" dirty="0" smtClean="0">
                <a:solidFill>
                  <a:srgbClr val="0A304E"/>
                </a:solidFill>
                <a:latin typeface="+mn-lt"/>
              </a:rPr>
              <a:t>7 Professions</a:t>
            </a:r>
          </a:p>
          <a:p>
            <a:pPr marL="742950" lvl="1" indent="-285750">
              <a:buFont typeface="Arial" panose="020B0604020202020204" pitchFamily="34" charset="0"/>
              <a:buChar char="•"/>
            </a:pPr>
            <a:r>
              <a:rPr lang="en-US" sz="2000" dirty="0">
                <a:solidFill>
                  <a:srgbClr val="0A304E"/>
                </a:solidFill>
                <a:latin typeface="+mn-lt"/>
              </a:rPr>
              <a:t>Dental </a:t>
            </a:r>
            <a:r>
              <a:rPr lang="en-US" sz="2000" dirty="0" smtClean="0">
                <a:solidFill>
                  <a:srgbClr val="0A304E"/>
                </a:solidFill>
                <a:latin typeface="+mn-lt"/>
              </a:rPr>
              <a:t>Medicine</a:t>
            </a:r>
          </a:p>
          <a:p>
            <a:pPr marL="742950" lvl="1" indent="-285750">
              <a:buFont typeface="Arial" panose="020B0604020202020204" pitchFamily="34" charset="0"/>
              <a:buChar char="•"/>
            </a:pPr>
            <a:r>
              <a:rPr lang="en-US" sz="2000" dirty="0" smtClean="0">
                <a:solidFill>
                  <a:srgbClr val="0A304E"/>
                </a:solidFill>
                <a:latin typeface="+mn-lt"/>
              </a:rPr>
              <a:t>Medicine</a:t>
            </a:r>
          </a:p>
          <a:p>
            <a:pPr marL="742950" lvl="1" indent="-285750">
              <a:buFont typeface="Arial" panose="020B0604020202020204" pitchFamily="34" charset="0"/>
              <a:buChar char="•"/>
            </a:pPr>
            <a:r>
              <a:rPr lang="en-US" sz="2000" dirty="0" smtClean="0">
                <a:solidFill>
                  <a:srgbClr val="0A304E"/>
                </a:solidFill>
                <a:latin typeface="+mn-lt"/>
              </a:rPr>
              <a:t>Nursing (BSN, MN)</a:t>
            </a:r>
          </a:p>
          <a:p>
            <a:pPr marL="742950" lvl="1" indent="-285750">
              <a:buFont typeface="Arial" panose="020B0604020202020204" pitchFamily="34" charset="0"/>
              <a:buChar char="•"/>
            </a:pPr>
            <a:r>
              <a:rPr lang="en-US" sz="2000" dirty="0" smtClean="0">
                <a:solidFill>
                  <a:srgbClr val="0A304E"/>
                </a:solidFill>
                <a:latin typeface="+mn-lt"/>
              </a:rPr>
              <a:t>Nutrition</a:t>
            </a:r>
          </a:p>
          <a:p>
            <a:pPr marL="742950" lvl="1" indent="-285750">
              <a:buFont typeface="Arial" panose="020B0604020202020204" pitchFamily="34" charset="0"/>
              <a:buChar char="•"/>
            </a:pPr>
            <a:r>
              <a:rPr lang="en-US" sz="2000" dirty="0" smtClean="0">
                <a:solidFill>
                  <a:srgbClr val="0A304E"/>
                </a:solidFill>
                <a:latin typeface="+mn-lt"/>
              </a:rPr>
              <a:t>Physician Assistant</a:t>
            </a:r>
          </a:p>
          <a:p>
            <a:pPr marL="742950" lvl="1" indent="-285750">
              <a:buFont typeface="Arial" panose="020B0604020202020204" pitchFamily="34" charset="0"/>
              <a:buChar char="•"/>
            </a:pPr>
            <a:r>
              <a:rPr lang="en-US" sz="2000" dirty="0" smtClean="0">
                <a:solidFill>
                  <a:srgbClr val="0A304E"/>
                </a:solidFill>
                <a:latin typeface="+mn-lt"/>
              </a:rPr>
              <a:t>Social Work</a:t>
            </a:r>
          </a:p>
          <a:p>
            <a:pPr marL="742950" lvl="1" indent="-285750">
              <a:buFont typeface="Arial" panose="020B0604020202020204" pitchFamily="34" charset="0"/>
              <a:buChar char="•"/>
            </a:pPr>
            <a:r>
              <a:rPr lang="en-US" sz="2000" dirty="0" smtClean="0">
                <a:solidFill>
                  <a:srgbClr val="0A304E"/>
                </a:solidFill>
                <a:latin typeface="+mn-lt"/>
              </a:rPr>
              <a:t>Speech Pathology</a:t>
            </a:r>
          </a:p>
          <a:p>
            <a:pPr marL="285750" indent="-285750">
              <a:buFont typeface="Arial" panose="020B0604020202020204" pitchFamily="34" charset="0"/>
              <a:buChar char="•"/>
            </a:pPr>
            <a:r>
              <a:rPr lang="en-US" sz="2000" b="1" dirty="0" smtClean="0">
                <a:solidFill>
                  <a:srgbClr val="0A304E"/>
                </a:solidFill>
                <a:latin typeface="+mn-lt"/>
              </a:rPr>
              <a:t>4 Sessions over 1 year</a:t>
            </a:r>
          </a:p>
          <a:p>
            <a:pPr marL="742950" lvl="1" indent="-285750">
              <a:buFont typeface="Arial" panose="020B0604020202020204" pitchFamily="34" charset="0"/>
              <a:buChar char="•"/>
            </a:pPr>
            <a:r>
              <a:rPr lang="en-US" sz="2000" dirty="0" smtClean="0">
                <a:solidFill>
                  <a:srgbClr val="0A304E"/>
                </a:solidFill>
                <a:latin typeface="+mn-lt"/>
              </a:rPr>
              <a:t>2 Workshops</a:t>
            </a:r>
          </a:p>
          <a:p>
            <a:pPr marL="742950" lvl="1" indent="-285750">
              <a:buFont typeface="Arial" panose="020B0604020202020204" pitchFamily="34" charset="0"/>
              <a:buChar char="•"/>
            </a:pPr>
            <a:r>
              <a:rPr lang="en-US" sz="2000" dirty="0" smtClean="0">
                <a:solidFill>
                  <a:srgbClr val="0A304E"/>
                </a:solidFill>
                <a:latin typeface="+mn-lt"/>
              </a:rPr>
              <a:t>2 Simulations</a:t>
            </a:r>
          </a:p>
          <a:p>
            <a:pPr marL="285750" indent="-285750">
              <a:buFont typeface="Arial" panose="020B0604020202020204" pitchFamily="34" charset="0"/>
              <a:buChar char="•"/>
            </a:pPr>
            <a:r>
              <a:rPr lang="en-US" sz="2000" b="1" dirty="0" smtClean="0">
                <a:solidFill>
                  <a:srgbClr val="0A304E"/>
                </a:solidFill>
                <a:latin typeface="+mn-lt"/>
              </a:rPr>
              <a:t>Skills for Collaborative Care</a:t>
            </a:r>
          </a:p>
        </p:txBody>
      </p:sp>
      <p:sp>
        <p:nvSpPr>
          <p:cNvPr id="8" name="Rectangle 7"/>
          <p:cNvSpPr/>
          <p:nvPr/>
        </p:nvSpPr>
        <p:spPr>
          <a:xfrm>
            <a:off x="4439930" y="1659112"/>
            <a:ext cx="4704070" cy="4124206"/>
          </a:xfrm>
          <a:prstGeom prst="rect">
            <a:avLst/>
          </a:prstGeom>
          <a:ln>
            <a:noFill/>
          </a:ln>
        </p:spPr>
        <p:txBody>
          <a:bodyPr wrap="square">
            <a:spAutoFit/>
          </a:bodyPr>
          <a:lstStyle/>
          <a:p>
            <a:pPr marL="285750" indent="-285750">
              <a:buFont typeface="Arial" panose="020B0604020202020204" pitchFamily="34" charset="0"/>
              <a:buChar char="•"/>
            </a:pPr>
            <a:r>
              <a:rPr lang="en-US" sz="2000" b="1" dirty="0" smtClean="0"/>
              <a:t> </a:t>
            </a:r>
            <a:r>
              <a:rPr lang="en-US" sz="2000" b="1" dirty="0" smtClean="0">
                <a:solidFill>
                  <a:srgbClr val="0A304E"/>
                </a:solidFill>
                <a:latin typeface="+mn-lt"/>
              </a:rPr>
              <a:t>402 Students </a:t>
            </a:r>
          </a:p>
          <a:p>
            <a:pPr marL="742950" lvl="1" indent="-285750">
              <a:buFont typeface="Arial" panose="020B0604020202020204" pitchFamily="34" charset="0"/>
              <a:buChar char="•"/>
            </a:pPr>
            <a:r>
              <a:rPr lang="en-US" sz="2000" dirty="0" smtClean="0">
                <a:solidFill>
                  <a:srgbClr val="0A304E"/>
                </a:solidFill>
                <a:latin typeface="+mn-lt"/>
              </a:rPr>
              <a:t>133 Students in formal IPE programs </a:t>
            </a:r>
          </a:p>
          <a:p>
            <a:pPr marL="742950" lvl="1" indent="-285750">
              <a:buFont typeface="Arial" panose="020B0604020202020204" pitchFamily="34" charset="0"/>
              <a:buChar char="•"/>
            </a:pPr>
            <a:r>
              <a:rPr lang="en-US" sz="2000" dirty="0" smtClean="0">
                <a:solidFill>
                  <a:srgbClr val="0A304E"/>
                </a:solidFill>
                <a:latin typeface="+mn-lt"/>
              </a:rPr>
              <a:t>296 Students in volunteer IPE experiences</a:t>
            </a:r>
          </a:p>
          <a:p>
            <a:pPr marL="285750" indent="-285750">
              <a:buFont typeface="Arial" panose="020B0604020202020204" pitchFamily="34" charset="0"/>
              <a:buChar char="•"/>
            </a:pPr>
            <a:r>
              <a:rPr lang="en-US" sz="2000" b="1" dirty="0" smtClean="0">
                <a:solidFill>
                  <a:srgbClr val="0A304E"/>
                </a:solidFill>
                <a:latin typeface="+mn-lt"/>
              </a:rPr>
              <a:t>Experiences focus on service learning, student teams add value to the site</a:t>
            </a:r>
            <a:br>
              <a:rPr lang="en-US" sz="2000" b="1" dirty="0" smtClean="0">
                <a:solidFill>
                  <a:srgbClr val="0A304E"/>
                </a:solidFill>
                <a:latin typeface="+mn-lt"/>
              </a:rPr>
            </a:br>
            <a:endParaRPr lang="en-US" sz="2000" b="1" dirty="0" smtClean="0">
              <a:solidFill>
                <a:srgbClr val="0A304E"/>
              </a:solidFill>
              <a:latin typeface="+mn-lt"/>
            </a:endParaRPr>
          </a:p>
          <a:p>
            <a:pPr marL="285750" indent="-285750">
              <a:buFont typeface="Arial" panose="020B0604020202020204" pitchFamily="34" charset="0"/>
              <a:buChar char="•"/>
            </a:pPr>
            <a:r>
              <a:rPr lang="en-US" sz="2000" b="1" dirty="0" smtClean="0">
                <a:solidFill>
                  <a:srgbClr val="0A304E"/>
                </a:solidFill>
                <a:latin typeface="+mn-lt"/>
              </a:rPr>
              <a:t>Next Steps</a:t>
            </a:r>
          </a:p>
          <a:p>
            <a:pPr marL="742950" lvl="1" indent="-285750">
              <a:buFont typeface="Arial" panose="020B0604020202020204" pitchFamily="34" charset="0"/>
              <a:buChar char="•"/>
            </a:pPr>
            <a:r>
              <a:rPr lang="en-US" sz="2000" dirty="0" smtClean="0">
                <a:solidFill>
                  <a:srgbClr val="0A304E"/>
                </a:solidFill>
                <a:latin typeface="+mn-lt"/>
              </a:rPr>
              <a:t>Increase capacity for more students</a:t>
            </a:r>
          </a:p>
          <a:p>
            <a:pPr marL="742950" lvl="1" indent="-285750">
              <a:buFont typeface="Arial" panose="020B0604020202020204" pitchFamily="34" charset="0"/>
              <a:buChar char="•"/>
            </a:pPr>
            <a:r>
              <a:rPr lang="en-US" sz="2000" dirty="0" smtClean="0">
                <a:solidFill>
                  <a:srgbClr val="0A304E"/>
                </a:solidFill>
                <a:latin typeface="+mn-lt"/>
              </a:rPr>
              <a:t>Partner with more sites</a:t>
            </a:r>
          </a:p>
          <a:p>
            <a:pPr marL="742950" lvl="1" indent="-285750">
              <a:buFont typeface="Arial" panose="020B0604020202020204" pitchFamily="34" charset="0"/>
              <a:buChar char="•"/>
            </a:pPr>
            <a:r>
              <a:rPr lang="en-US" sz="2000" dirty="0" smtClean="0">
                <a:solidFill>
                  <a:srgbClr val="0A304E"/>
                </a:solidFill>
                <a:latin typeface="+mn-lt"/>
              </a:rPr>
              <a:t>Integrate IPE curriculum into volunteer experiences</a:t>
            </a:r>
          </a:p>
          <a:p>
            <a:pPr marL="285750" indent="-285750">
              <a:buFont typeface="Arial" panose="020B0604020202020204" pitchFamily="34" charset="0"/>
              <a:buChar char="•"/>
            </a:pPr>
            <a:endParaRPr lang="en-US" sz="2200" b="1" dirty="0"/>
          </a:p>
        </p:txBody>
      </p:sp>
      <p:sp>
        <p:nvSpPr>
          <p:cNvPr id="9" name="TextBox 8"/>
          <p:cNvSpPr txBox="1"/>
          <p:nvPr/>
        </p:nvSpPr>
        <p:spPr>
          <a:xfrm>
            <a:off x="4509599" y="301577"/>
            <a:ext cx="4058194" cy="1077218"/>
          </a:xfrm>
          <a:prstGeom prst="rect">
            <a:avLst/>
          </a:prstGeom>
          <a:solidFill>
            <a:srgbClr val="0A304E"/>
          </a:solid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chemeClr val="bg1"/>
                </a:solidFill>
                <a:effectLst/>
                <a:uLnTx/>
                <a:uFillTx/>
                <a:latin typeface="Calibri" panose="020F0502020204030204"/>
                <a:ea typeface="ＭＳ Ｐゴシック" pitchFamily="50" charset="-128"/>
                <a:cs typeface="+mn-cs"/>
              </a:rPr>
              <a:t>Community &amp; Clinical Experiences</a:t>
            </a:r>
          </a:p>
        </p:txBody>
      </p:sp>
      <p:sp>
        <p:nvSpPr>
          <p:cNvPr id="6" name="Rectangle 5"/>
          <p:cNvSpPr/>
          <p:nvPr/>
        </p:nvSpPr>
        <p:spPr>
          <a:xfrm>
            <a:off x="4127863" y="322515"/>
            <a:ext cx="65314" cy="5214205"/>
          </a:xfrm>
          <a:prstGeom prst="rect">
            <a:avLst/>
          </a:prstGeom>
          <a:solidFill>
            <a:srgbClr val="0A304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0731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33" y="8709"/>
            <a:ext cx="9136567" cy="5790966"/>
          </a:xfrm>
          <a:prstGeom prst="rect">
            <a:avLst/>
          </a:prstGeom>
        </p:spPr>
      </p:pic>
      <p:sp>
        <p:nvSpPr>
          <p:cNvPr id="2" name="TextBox 1"/>
          <p:cNvSpPr txBox="1"/>
          <p:nvPr/>
        </p:nvSpPr>
        <p:spPr>
          <a:xfrm>
            <a:off x="7433" y="2813355"/>
            <a:ext cx="9136567" cy="1384995"/>
          </a:xfrm>
          <a:prstGeom prst="rect">
            <a:avLst/>
          </a:prstGeom>
          <a:solidFill>
            <a:srgbClr val="0A304E">
              <a:alpha val="42000"/>
            </a:srgbClr>
          </a:solidFill>
        </p:spPr>
        <p:txBody>
          <a:bodyPr wrap="square" rtlCol="0">
            <a:spAutoFit/>
          </a:bodyPr>
          <a:lstStyle/>
          <a:p>
            <a:pPr lvl="0" algn="ctr"/>
            <a:r>
              <a:rPr lang="en-US" sz="2800" b="1" i="1" dirty="0" smtClean="0">
                <a:solidFill>
                  <a:schemeClr val="bg1"/>
                </a:solidFill>
                <a:latin typeface="+mn-lt"/>
              </a:rPr>
              <a:t>  </a:t>
            </a:r>
            <a:r>
              <a:rPr lang="en-US" sz="2800" b="1" u="sng" dirty="0" smtClean="0">
                <a:solidFill>
                  <a:schemeClr val="bg1"/>
                </a:solidFill>
                <a:latin typeface="+mn-lt"/>
              </a:rPr>
              <a:t>Focus Area: Culture of Leadership</a:t>
            </a:r>
            <a:endParaRPr lang="en-US" sz="1600" dirty="0" smtClean="0">
              <a:solidFill>
                <a:schemeClr val="bg1"/>
              </a:solidFill>
              <a:latin typeface="+mn-lt"/>
            </a:endParaRPr>
          </a:p>
          <a:p>
            <a:pPr lvl="0" algn="ctr"/>
            <a:r>
              <a:rPr lang="en-US" sz="2800" dirty="0" smtClean="0">
                <a:solidFill>
                  <a:schemeClr val="bg1"/>
                </a:solidFill>
                <a:latin typeface="+mn-lt"/>
              </a:rPr>
              <a:t>  </a:t>
            </a:r>
            <a:r>
              <a:rPr lang="en-US" sz="2800" b="1" i="1" dirty="0" smtClean="0">
                <a:solidFill>
                  <a:schemeClr val="bg1"/>
                </a:solidFill>
                <a:latin typeface="+mn-lt"/>
              </a:rPr>
              <a:t>Goal:</a:t>
            </a:r>
            <a:r>
              <a:rPr lang="en-US" sz="2800" i="1" dirty="0" smtClean="0">
                <a:solidFill>
                  <a:schemeClr val="bg1"/>
                </a:solidFill>
                <a:latin typeface="+mn-lt"/>
              </a:rPr>
              <a:t> FPB as the Leadership Destination </a:t>
            </a:r>
          </a:p>
          <a:p>
            <a:pPr lvl="0" algn="ctr"/>
            <a:r>
              <a:rPr lang="en-US" sz="2800" i="1" dirty="0" smtClean="0">
                <a:solidFill>
                  <a:schemeClr val="bg1"/>
                </a:solidFill>
                <a:latin typeface="+mn-lt"/>
              </a:rPr>
              <a:t>for all nurses</a:t>
            </a:r>
          </a:p>
        </p:txBody>
      </p:sp>
      <p:sp>
        <p:nvSpPr>
          <p:cNvPr id="3" name="AutoShape 2" descr="Image result for leadershi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98844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Nurse Leadership</a:t>
            </a:r>
            <a:endParaRPr lang="en-US" dirty="0"/>
          </a:p>
        </p:txBody>
      </p:sp>
      <p:pic>
        <p:nvPicPr>
          <p:cNvPr id="9" name="Content Placeholder 8"/>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281354" y="1520402"/>
            <a:ext cx="4038600" cy="3992602"/>
          </a:xfrm>
        </p:spPr>
      </p:pic>
      <p:pic>
        <p:nvPicPr>
          <p:cNvPr id="6" name="Content Placeholder 5"/>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5877" r="8960" b="34857"/>
          <a:stretch/>
        </p:blipFill>
        <p:spPr>
          <a:xfrm>
            <a:off x="4525108" y="1520402"/>
            <a:ext cx="4161692" cy="3992602"/>
          </a:xfrm>
        </p:spPr>
      </p:pic>
    </p:spTree>
    <p:extLst>
      <p:ext uri="{BB962C8B-B14F-4D97-AF65-F5344CB8AC3E}">
        <p14:creationId xmlns:p14="http://schemas.microsoft.com/office/powerpoint/2010/main" val="1879986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DNP Leadership Lecture Series</a:t>
            </a:r>
            <a:endParaRPr lang="en-US" dirty="0"/>
          </a:p>
        </p:txBody>
      </p:sp>
      <p:sp>
        <p:nvSpPr>
          <p:cNvPr id="3" name="Content Placeholder 2"/>
          <p:cNvSpPr>
            <a:spLocks noGrp="1"/>
          </p:cNvSpPr>
          <p:nvPr>
            <p:ph sz="half" idx="1"/>
          </p:nvPr>
        </p:nvSpPr>
        <p:spPr>
          <a:xfrm>
            <a:off x="0" y="1536032"/>
            <a:ext cx="9144000" cy="3793957"/>
          </a:xfrm>
          <a:solidFill>
            <a:srgbClr val="6A6A6A">
              <a:alpha val="15000"/>
            </a:srgbClr>
          </a:solidFill>
        </p:spPr>
        <p:txBody>
          <a:bodyPr/>
          <a:lstStyle/>
          <a:p>
            <a:pPr marL="0" indent="0">
              <a:buNone/>
            </a:pPr>
            <a:r>
              <a:rPr lang="en-US" sz="2400" dirty="0" smtClean="0"/>
              <a:t>	Distinguished </a:t>
            </a:r>
            <a:r>
              <a:rPr lang="en-US" sz="2400" dirty="0"/>
              <a:t>CWRU faculty </a:t>
            </a:r>
            <a:r>
              <a:rPr lang="en-US" sz="2400" dirty="0" smtClean="0"/>
              <a:t>member</a:t>
            </a:r>
            <a:br>
              <a:rPr lang="en-US" sz="2400" dirty="0" smtClean="0"/>
            </a:br>
            <a:r>
              <a:rPr lang="en-US" sz="2400" dirty="0" smtClean="0"/>
              <a:t>	</a:t>
            </a:r>
            <a:r>
              <a:rPr lang="en-US" sz="2400" b="1" dirty="0" smtClean="0"/>
              <a:t>Dr</a:t>
            </a:r>
            <a:r>
              <a:rPr lang="en-US" sz="2400" b="1" dirty="0"/>
              <a:t>. Richard </a:t>
            </a:r>
            <a:r>
              <a:rPr lang="en-US" sz="2400" b="1" dirty="0" err="1" smtClean="0"/>
              <a:t>Boyatzis</a:t>
            </a:r>
            <a:r>
              <a:rPr lang="en-US" sz="2400" dirty="0"/>
              <a:t> </a:t>
            </a:r>
            <a:r>
              <a:rPr lang="en-US" sz="2400" dirty="0" smtClean="0"/>
              <a:t>presented the</a:t>
            </a:r>
            <a:r>
              <a:rPr lang="en-US" sz="2400" dirty="0"/>
              <a:t> </a:t>
            </a:r>
            <a:r>
              <a:rPr lang="en-US" sz="2400" dirty="0" smtClean="0"/>
              <a:t>inaugural</a:t>
            </a:r>
            <a:br>
              <a:rPr lang="en-US" sz="2400" dirty="0" smtClean="0"/>
            </a:br>
            <a:r>
              <a:rPr lang="en-US" sz="2400" dirty="0" smtClean="0"/>
              <a:t>	DNP </a:t>
            </a:r>
            <a:r>
              <a:rPr lang="en-US" sz="2400" dirty="0"/>
              <a:t>Post-Doctoral </a:t>
            </a:r>
            <a:r>
              <a:rPr lang="en-US" sz="2400" dirty="0" smtClean="0"/>
              <a:t>Leadership</a:t>
            </a:r>
            <a:r>
              <a:rPr lang="en-US" sz="2400" dirty="0"/>
              <a:t> </a:t>
            </a:r>
            <a:r>
              <a:rPr lang="en-US" sz="2400" dirty="0" smtClean="0"/>
              <a:t>Lecture Series</a:t>
            </a:r>
            <a:br>
              <a:rPr lang="en-US" sz="2400" dirty="0" smtClean="0"/>
            </a:br>
            <a:r>
              <a:rPr lang="en-US" sz="2400" dirty="0" smtClean="0"/>
              <a:t>	in </a:t>
            </a:r>
            <a:r>
              <a:rPr lang="en-US" sz="2400" dirty="0"/>
              <a:t>New York City in April 2019</a:t>
            </a:r>
            <a:r>
              <a:rPr lang="en-US" sz="2400" dirty="0" smtClean="0"/>
              <a:t>.</a:t>
            </a:r>
          </a:p>
          <a:p>
            <a:pPr marL="0" indent="0">
              <a:buNone/>
            </a:pPr>
            <a:endParaRPr lang="en-US" sz="2400" dirty="0"/>
          </a:p>
          <a:p>
            <a:pPr marL="0" indent="0">
              <a:buNone/>
            </a:pPr>
            <a:r>
              <a:rPr lang="en-US" sz="2400" b="1" dirty="0" smtClean="0"/>
              <a:t>	Dr</a:t>
            </a:r>
            <a:r>
              <a:rPr lang="en-US" sz="2400" b="1" dirty="0"/>
              <a:t>. Peter J. </a:t>
            </a:r>
            <a:r>
              <a:rPr lang="en-US" sz="2400" b="1" dirty="0" err="1"/>
              <a:t>Pronovost</a:t>
            </a:r>
            <a:r>
              <a:rPr lang="en-US" sz="2400" dirty="0"/>
              <a:t>, Chief </a:t>
            </a:r>
            <a:r>
              <a:rPr lang="en-US" sz="2400" dirty="0" smtClean="0"/>
              <a:t>Clinical</a:t>
            </a:r>
            <a:br>
              <a:rPr lang="en-US" sz="2400" dirty="0" smtClean="0"/>
            </a:br>
            <a:r>
              <a:rPr lang="en-US" sz="2400" dirty="0" smtClean="0"/>
              <a:t>	Transformation</a:t>
            </a:r>
            <a:r>
              <a:rPr lang="en-US" sz="2400" dirty="0"/>
              <a:t> </a:t>
            </a:r>
            <a:r>
              <a:rPr lang="en-US" sz="2400" dirty="0" smtClean="0"/>
              <a:t>Officer </a:t>
            </a:r>
            <a:r>
              <a:rPr lang="en-US" sz="2400" dirty="0"/>
              <a:t>at </a:t>
            </a:r>
            <a:r>
              <a:rPr lang="en-US" sz="2400" dirty="0" smtClean="0"/>
              <a:t>University Hospitals</a:t>
            </a:r>
            <a:br>
              <a:rPr lang="en-US" sz="2400" dirty="0" smtClean="0"/>
            </a:br>
            <a:r>
              <a:rPr lang="en-US" sz="2400" dirty="0" smtClean="0"/>
              <a:t>	Health </a:t>
            </a:r>
            <a:r>
              <a:rPr lang="en-US" sz="2400" dirty="0"/>
              <a:t>System, </a:t>
            </a:r>
            <a:r>
              <a:rPr lang="en-US" sz="2400" dirty="0" smtClean="0"/>
              <a:t>presented</a:t>
            </a:r>
            <a:r>
              <a:rPr lang="en-US" sz="2400" dirty="0"/>
              <a:t> </a:t>
            </a:r>
            <a:r>
              <a:rPr lang="en-US" sz="2400" dirty="0" smtClean="0"/>
              <a:t>the </a:t>
            </a:r>
            <a:r>
              <a:rPr lang="en-US" sz="2400" dirty="0"/>
              <a:t>second </a:t>
            </a:r>
            <a:r>
              <a:rPr lang="en-US" sz="2400" dirty="0" smtClean="0"/>
              <a:t>DNP</a:t>
            </a:r>
            <a:br>
              <a:rPr lang="en-US" sz="2400" dirty="0" smtClean="0"/>
            </a:br>
            <a:r>
              <a:rPr lang="en-US" sz="2400" dirty="0" smtClean="0"/>
              <a:t>	lecture </a:t>
            </a:r>
            <a:r>
              <a:rPr lang="en-US" sz="2400" dirty="0"/>
              <a:t>in Cleveland in August 2019</a:t>
            </a:r>
            <a:r>
              <a:rPr lang="en-US" sz="2400" dirty="0" smtClean="0"/>
              <a:t>.</a:t>
            </a:r>
            <a:endParaRPr lang="en-US" sz="2400" dirty="0"/>
          </a:p>
        </p:txBody>
      </p:sp>
      <p:pic>
        <p:nvPicPr>
          <p:cNvPr id="5" name="Picture 6" descr="Headshot of Richard Boyatzis, advisory board member for the Marian K. Shaughnessy Nurse Leadership Academy at the Frances Payne Bolton School of Nursing at Case Western Reserve University in Cleveland, Ohio."/>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573140" y="1536032"/>
            <a:ext cx="1895718" cy="18957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Peter J. Pronovost, MD, PhD Chief Clinical Transformation Officer; University Hospitals Health System"/>
          <p:cNvPicPr>
            <a:picLocks noChangeAspect="1" noChangeArrowheads="1"/>
          </p:cNvPicPr>
          <p:nvPr/>
        </p:nvPicPr>
        <p:blipFill rotWithShape="1">
          <a:blip r:embed="rId4">
            <a:extLst>
              <a:ext uri="{28A0092B-C50C-407E-A947-70E740481C1C}">
                <a14:useLocalDpi xmlns:a14="http://schemas.microsoft.com/office/drawing/2010/main" val="0"/>
              </a:ext>
            </a:extLst>
          </a:blip>
          <a:srcRect b="23743"/>
          <a:stretch/>
        </p:blipFill>
        <p:spPr bwMode="auto">
          <a:xfrm>
            <a:off x="6542429" y="3431750"/>
            <a:ext cx="1895718" cy="1885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9628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15" y="746151"/>
            <a:ext cx="9136685" cy="4585413"/>
          </a:xfrm>
          <a:prstGeom prst="rect">
            <a:avLst/>
          </a:prstGeom>
        </p:spPr>
      </p:pic>
      <p:sp>
        <p:nvSpPr>
          <p:cNvPr id="2" name="TextBox 1"/>
          <p:cNvSpPr txBox="1"/>
          <p:nvPr/>
        </p:nvSpPr>
        <p:spPr>
          <a:xfrm>
            <a:off x="7315" y="2408153"/>
            <a:ext cx="9143999" cy="954107"/>
          </a:xfrm>
          <a:prstGeom prst="rect">
            <a:avLst/>
          </a:prstGeom>
          <a:solidFill>
            <a:srgbClr val="0A304E">
              <a:alpha val="56000"/>
            </a:srgbClr>
          </a:solidFill>
        </p:spPr>
        <p:txBody>
          <a:bodyPr wrap="square" rtlCol="0">
            <a:spAutoFit/>
          </a:bodyPr>
          <a:lstStyle/>
          <a:p>
            <a:pPr lvl="0" algn="ctr"/>
            <a:r>
              <a:rPr lang="en-US" sz="2800" b="1" i="1" dirty="0" smtClean="0">
                <a:solidFill>
                  <a:schemeClr val="bg1"/>
                </a:solidFill>
                <a:latin typeface="+mn-lt"/>
              </a:rPr>
              <a:t>  </a:t>
            </a:r>
            <a:r>
              <a:rPr lang="en-US" sz="2800" b="1" u="sng" dirty="0" smtClean="0">
                <a:solidFill>
                  <a:schemeClr val="bg1"/>
                </a:solidFill>
                <a:latin typeface="+mn-lt"/>
              </a:rPr>
              <a:t>Focus Area: Global Health</a:t>
            </a:r>
            <a:endParaRPr lang="en-US" sz="1600" b="1" u="sng" dirty="0" smtClean="0">
              <a:solidFill>
                <a:schemeClr val="bg1"/>
              </a:solidFill>
              <a:latin typeface="+mn-lt"/>
            </a:endParaRPr>
          </a:p>
          <a:p>
            <a:pPr lvl="0" algn="ctr"/>
            <a:r>
              <a:rPr lang="en-US" sz="2800" dirty="0" smtClean="0">
                <a:solidFill>
                  <a:schemeClr val="bg1"/>
                </a:solidFill>
                <a:latin typeface="+mn-lt"/>
              </a:rPr>
              <a:t>  </a:t>
            </a:r>
            <a:r>
              <a:rPr lang="en-US" sz="2800" b="1" i="1" dirty="0" smtClean="0">
                <a:solidFill>
                  <a:schemeClr val="bg1"/>
                </a:solidFill>
                <a:latin typeface="+mn-lt"/>
              </a:rPr>
              <a:t>Goal: </a:t>
            </a:r>
            <a:r>
              <a:rPr lang="en-US" sz="2800" i="1" dirty="0" smtClean="0">
                <a:solidFill>
                  <a:schemeClr val="bg1"/>
                </a:solidFill>
                <a:latin typeface="+mn-lt"/>
              </a:rPr>
              <a:t>Promote a Global Health Presence</a:t>
            </a:r>
          </a:p>
        </p:txBody>
      </p:sp>
    </p:spTree>
    <p:extLst>
      <p:ext uri="{BB962C8B-B14F-4D97-AF65-F5344CB8AC3E}">
        <p14:creationId xmlns:p14="http://schemas.microsoft.com/office/powerpoint/2010/main" val="672640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713171"/>
          </a:xfrm>
          <a:prstGeom prst="rect">
            <a:avLst/>
          </a:prstGeom>
        </p:spPr>
      </p:pic>
      <p:sp>
        <p:nvSpPr>
          <p:cNvPr id="2" name="TextBox 1"/>
          <p:cNvSpPr txBox="1"/>
          <p:nvPr/>
        </p:nvSpPr>
        <p:spPr>
          <a:xfrm>
            <a:off x="3561082" y="2527684"/>
            <a:ext cx="5582918" cy="3185487"/>
          </a:xfrm>
          <a:prstGeom prst="rect">
            <a:avLst/>
          </a:prstGeom>
          <a:solidFill>
            <a:schemeClr val="bg1">
              <a:lumMod val="95000"/>
              <a:alpha val="44000"/>
            </a:schemeClr>
          </a:solidFill>
        </p:spPr>
        <p:txBody>
          <a:bodyPr wrap="square" rtlCol="0">
            <a:spAutoFit/>
          </a:bodyPr>
          <a:lstStyle/>
          <a:p>
            <a:pPr algn="ctr"/>
            <a:r>
              <a:rPr lang="en-US" sz="3200" b="1" dirty="0" smtClean="0">
                <a:latin typeface="+mn-lt"/>
              </a:rPr>
              <a:t>Excellence in the Classroom</a:t>
            </a:r>
          </a:p>
          <a:p>
            <a:pPr algn="ctr"/>
            <a:r>
              <a:rPr lang="en-US" sz="3200" dirty="0" smtClean="0">
                <a:latin typeface="+mn-lt"/>
              </a:rPr>
              <a:t>#13 DNP, </a:t>
            </a:r>
            <a:r>
              <a:rPr lang="en-US" sz="3200" i="1" dirty="0" smtClean="0">
                <a:latin typeface="+mn-lt"/>
              </a:rPr>
              <a:t>US News</a:t>
            </a:r>
          </a:p>
          <a:p>
            <a:pPr algn="ctr"/>
            <a:r>
              <a:rPr lang="en-US" sz="3200" dirty="0" smtClean="0">
                <a:latin typeface="+mn-lt"/>
              </a:rPr>
              <a:t>#16 MSN, </a:t>
            </a:r>
            <a:r>
              <a:rPr lang="en-US" sz="3200" i="1" dirty="0" smtClean="0">
                <a:latin typeface="+mn-lt"/>
              </a:rPr>
              <a:t>US News</a:t>
            </a:r>
            <a:endParaRPr lang="en-US" sz="1100" i="1" dirty="0" smtClean="0">
              <a:latin typeface="+mn-lt"/>
            </a:endParaRPr>
          </a:p>
          <a:p>
            <a:pPr algn="ctr"/>
            <a:endParaRPr lang="en-US" sz="1100" i="1" dirty="0" smtClean="0">
              <a:latin typeface="+mn-lt"/>
            </a:endParaRPr>
          </a:p>
          <a:p>
            <a:pPr algn="ctr"/>
            <a:r>
              <a:rPr lang="en-US" sz="2400" dirty="0" smtClean="0">
                <a:latin typeface="+mn-lt"/>
              </a:rPr>
              <a:t>#10, Adult/</a:t>
            </a:r>
            <a:r>
              <a:rPr lang="en-US" sz="2400" dirty="0" err="1" smtClean="0">
                <a:latin typeface="+mn-lt"/>
              </a:rPr>
              <a:t>Gero</a:t>
            </a:r>
            <a:r>
              <a:rPr lang="en-US" sz="2400" dirty="0" smtClean="0">
                <a:latin typeface="+mn-lt"/>
              </a:rPr>
              <a:t>, Acute Care</a:t>
            </a:r>
          </a:p>
          <a:p>
            <a:pPr algn="ctr"/>
            <a:r>
              <a:rPr lang="en-US" sz="2400" dirty="0" smtClean="0">
                <a:latin typeface="+mn-lt"/>
              </a:rPr>
              <a:t>#19 Family Nurse Practitioner</a:t>
            </a:r>
            <a:endParaRPr lang="en-US" sz="1050" dirty="0" smtClean="0">
              <a:latin typeface="+mn-lt"/>
            </a:endParaRPr>
          </a:p>
          <a:p>
            <a:pPr algn="ctr"/>
            <a:endParaRPr lang="en-US" sz="1050" dirty="0" smtClean="0">
              <a:latin typeface="+mn-lt"/>
            </a:endParaRPr>
          </a:p>
          <a:p>
            <a:pPr algn="ctr"/>
            <a:r>
              <a:rPr lang="en-US" sz="3200" dirty="0" smtClean="0">
                <a:latin typeface="+mn-lt"/>
              </a:rPr>
              <a:t>Top 100, </a:t>
            </a:r>
            <a:r>
              <a:rPr lang="en-US" sz="3200" i="1" dirty="0" smtClean="0">
                <a:latin typeface="+mn-lt"/>
              </a:rPr>
              <a:t>QS World University</a:t>
            </a:r>
          </a:p>
        </p:txBody>
      </p:sp>
    </p:spTree>
    <p:extLst>
      <p:ext uri="{BB962C8B-B14F-4D97-AF65-F5344CB8AC3E}">
        <p14:creationId xmlns:p14="http://schemas.microsoft.com/office/powerpoint/2010/main" val="4048142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 y="0"/>
            <a:ext cx="9143999" cy="3477875"/>
          </a:xfrm>
          <a:prstGeom prst="rect">
            <a:avLst/>
          </a:prstGeom>
          <a:solidFill>
            <a:srgbClr val="0A304E"/>
          </a:solidFill>
        </p:spPr>
        <p:txBody>
          <a:bodyPr wrap="square" rtlCol="0">
            <a:spAutoFit/>
          </a:bodyPr>
          <a:lstStyle/>
          <a:p>
            <a:pPr algn="ctr"/>
            <a:endParaRPr lang="en-US" sz="1400" b="1" dirty="0" smtClean="0">
              <a:solidFill>
                <a:srgbClr val="0A304E"/>
              </a:solidFill>
              <a:latin typeface="+mn-lt"/>
            </a:endParaRPr>
          </a:p>
          <a:p>
            <a:pPr algn="ctr"/>
            <a:endParaRPr lang="en-US" sz="1400" b="1" dirty="0" smtClean="0">
              <a:solidFill>
                <a:schemeClr val="bg1"/>
              </a:solidFill>
              <a:latin typeface="+mn-lt"/>
            </a:endParaRPr>
          </a:p>
          <a:p>
            <a:pPr algn="ctr"/>
            <a:r>
              <a:rPr lang="en-US" sz="3200" b="1" dirty="0" smtClean="0">
                <a:solidFill>
                  <a:schemeClr val="bg1"/>
                </a:solidFill>
                <a:latin typeface="+mn-lt"/>
              </a:rPr>
              <a:t>International Awards</a:t>
            </a:r>
          </a:p>
          <a:p>
            <a:pPr algn="ctr"/>
            <a:endParaRPr lang="en-US" sz="3200" b="1" dirty="0">
              <a:solidFill>
                <a:schemeClr val="bg1"/>
              </a:solidFill>
              <a:latin typeface="+mn-lt"/>
            </a:endParaRPr>
          </a:p>
          <a:p>
            <a:pPr algn="ctr"/>
            <a:endParaRPr lang="en-US" sz="3200" b="1" dirty="0" smtClean="0">
              <a:solidFill>
                <a:srgbClr val="0A304E"/>
              </a:solidFill>
              <a:latin typeface="+mn-lt"/>
            </a:endParaRPr>
          </a:p>
          <a:p>
            <a:pPr algn="ctr"/>
            <a:endParaRPr lang="en-US" sz="3200" b="1" dirty="0">
              <a:solidFill>
                <a:srgbClr val="0A304E"/>
              </a:solidFill>
              <a:latin typeface="+mn-lt"/>
            </a:endParaRPr>
          </a:p>
          <a:p>
            <a:pPr algn="ctr"/>
            <a:endParaRPr lang="en-US" sz="3200" b="1" dirty="0" smtClean="0">
              <a:solidFill>
                <a:srgbClr val="0A304E"/>
              </a:solidFill>
              <a:latin typeface="+mn-lt"/>
            </a:endParaRPr>
          </a:p>
          <a:p>
            <a:pPr algn="ctr"/>
            <a:endParaRPr lang="en-US" sz="3200" b="1" dirty="0">
              <a:solidFill>
                <a:srgbClr val="0A304E"/>
              </a:solidFill>
              <a:latin typeface="+mn-lt"/>
            </a:endParaRPr>
          </a:p>
        </p:txBody>
      </p:sp>
      <p:sp>
        <p:nvSpPr>
          <p:cNvPr id="13" name="Rectangle 12"/>
          <p:cNvSpPr/>
          <p:nvPr/>
        </p:nvSpPr>
        <p:spPr>
          <a:xfrm>
            <a:off x="3259910" y="2392304"/>
            <a:ext cx="5435498" cy="954107"/>
          </a:xfrm>
          <a:prstGeom prst="rect">
            <a:avLst/>
          </a:prstGeom>
        </p:spPr>
        <p:txBody>
          <a:bodyPr wrap="square">
            <a:spAutoFit/>
          </a:bodyPr>
          <a:lstStyle/>
          <a:p>
            <a:r>
              <a:rPr lang="en-US" sz="2800" b="1" dirty="0" smtClean="0">
                <a:solidFill>
                  <a:schemeClr val="bg1"/>
                </a:solidFill>
                <a:latin typeface="+mn-lt"/>
              </a:rPr>
              <a:t>Joyce J. Fitzpatrick, </a:t>
            </a:r>
            <a:br>
              <a:rPr lang="en-US" sz="2800" b="1" dirty="0" smtClean="0">
                <a:solidFill>
                  <a:schemeClr val="bg1"/>
                </a:solidFill>
                <a:latin typeface="+mn-lt"/>
              </a:rPr>
            </a:br>
            <a:r>
              <a:rPr lang="en-US" sz="2800" b="1" dirty="0" smtClean="0">
                <a:solidFill>
                  <a:schemeClr val="bg1"/>
                </a:solidFill>
                <a:latin typeface="+mn-lt"/>
              </a:rPr>
              <a:t>PhD, RN, MBA, FAAN </a:t>
            </a:r>
            <a:endParaRPr lang="en-US" sz="2800" b="0" i="0" dirty="0">
              <a:solidFill>
                <a:schemeClr val="bg1"/>
              </a:solidFill>
              <a:effectLst/>
              <a:latin typeface="+mn-lt"/>
            </a:endParaRPr>
          </a:p>
        </p:txBody>
      </p:sp>
      <p:sp>
        <p:nvSpPr>
          <p:cNvPr id="15" name="Rectangle 14"/>
          <p:cNvSpPr/>
          <p:nvPr/>
        </p:nvSpPr>
        <p:spPr>
          <a:xfrm>
            <a:off x="3259910" y="3584045"/>
            <a:ext cx="6024103" cy="1569660"/>
          </a:xfrm>
          <a:prstGeom prst="rect">
            <a:avLst/>
          </a:prstGeom>
        </p:spPr>
        <p:txBody>
          <a:bodyPr wrap="square">
            <a:spAutoFit/>
          </a:bodyPr>
          <a:lstStyle/>
          <a:p>
            <a:r>
              <a:rPr lang="en-US" sz="2400" dirty="0" smtClean="0">
                <a:latin typeface="+mn-lt"/>
              </a:rPr>
              <a:t>2019 Recipient </a:t>
            </a:r>
            <a:br>
              <a:rPr lang="en-US" sz="2400" dirty="0" smtClean="0">
                <a:latin typeface="+mn-lt"/>
              </a:rPr>
            </a:br>
            <a:r>
              <a:rPr lang="en-US" sz="2400" dirty="0" smtClean="0">
                <a:latin typeface="+mn-lt"/>
              </a:rPr>
              <a:t>International Achievement Award</a:t>
            </a:r>
          </a:p>
          <a:p>
            <a:r>
              <a:rPr lang="en-US" sz="2400" b="0" i="0" dirty="0" smtClean="0">
                <a:solidFill>
                  <a:srgbClr val="202020"/>
                </a:solidFill>
                <a:effectLst/>
                <a:latin typeface="+mn-lt"/>
              </a:rPr>
              <a:t>Florence Nightingale International Foundation</a:t>
            </a:r>
          </a:p>
          <a:p>
            <a:r>
              <a:rPr lang="en-US" sz="2400" dirty="0" smtClean="0">
                <a:solidFill>
                  <a:srgbClr val="202020"/>
                </a:solidFill>
                <a:latin typeface="+mn-lt"/>
              </a:rPr>
              <a:t>&amp; International Council of Nurses</a:t>
            </a:r>
            <a:endParaRPr lang="en-US" sz="2400" b="0" i="0" dirty="0">
              <a:solidFill>
                <a:srgbClr val="202020"/>
              </a:solidFill>
              <a:effectLst/>
              <a:latin typeface="+mn-lt"/>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7975" y="1699369"/>
            <a:ext cx="2476139" cy="3301518"/>
          </a:xfrm>
          <a:prstGeom prst="rect">
            <a:avLst/>
          </a:prstGeom>
        </p:spPr>
      </p:pic>
    </p:spTree>
    <p:extLst>
      <p:ext uri="{BB962C8B-B14F-4D97-AF65-F5344CB8AC3E}">
        <p14:creationId xmlns:p14="http://schemas.microsoft.com/office/powerpoint/2010/main" val="4036753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 y="0"/>
            <a:ext cx="9143999" cy="3477875"/>
          </a:xfrm>
          <a:prstGeom prst="rect">
            <a:avLst/>
          </a:prstGeom>
          <a:solidFill>
            <a:srgbClr val="0A304E"/>
          </a:solidFill>
        </p:spPr>
        <p:txBody>
          <a:bodyPr wrap="square" rtlCol="0">
            <a:spAutoFit/>
          </a:bodyPr>
          <a:lstStyle/>
          <a:p>
            <a:pPr algn="ctr"/>
            <a:endParaRPr lang="en-US" sz="1400" b="1" dirty="0" smtClean="0">
              <a:solidFill>
                <a:srgbClr val="0A304E"/>
              </a:solidFill>
              <a:latin typeface="+mn-lt"/>
            </a:endParaRPr>
          </a:p>
          <a:p>
            <a:pPr algn="ctr"/>
            <a:endParaRPr lang="en-US" sz="1400" b="1" dirty="0" smtClean="0">
              <a:solidFill>
                <a:schemeClr val="bg1"/>
              </a:solidFill>
              <a:latin typeface="+mn-lt"/>
            </a:endParaRPr>
          </a:p>
          <a:p>
            <a:pPr algn="ctr"/>
            <a:r>
              <a:rPr lang="en-US" sz="3200" b="1" dirty="0" smtClean="0">
                <a:solidFill>
                  <a:schemeClr val="bg1"/>
                </a:solidFill>
                <a:latin typeface="+mn-lt"/>
              </a:rPr>
              <a:t>STTI International Awards</a:t>
            </a:r>
          </a:p>
          <a:p>
            <a:pPr algn="ctr"/>
            <a:endParaRPr lang="en-US" sz="3200" b="1" dirty="0">
              <a:solidFill>
                <a:schemeClr val="bg1"/>
              </a:solidFill>
              <a:latin typeface="+mn-lt"/>
            </a:endParaRPr>
          </a:p>
          <a:p>
            <a:pPr algn="ctr"/>
            <a:endParaRPr lang="en-US" sz="3200" b="1" dirty="0" smtClean="0">
              <a:solidFill>
                <a:srgbClr val="0A304E"/>
              </a:solidFill>
              <a:latin typeface="+mn-lt"/>
            </a:endParaRPr>
          </a:p>
          <a:p>
            <a:pPr algn="ctr"/>
            <a:endParaRPr lang="en-US" sz="3200" b="1" dirty="0">
              <a:solidFill>
                <a:srgbClr val="0A304E"/>
              </a:solidFill>
              <a:latin typeface="+mn-lt"/>
            </a:endParaRPr>
          </a:p>
          <a:p>
            <a:pPr algn="ctr"/>
            <a:endParaRPr lang="en-US" sz="3200" b="1" dirty="0" smtClean="0">
              <a:solidFill>
                <a:srgbClr val="0A304E"/>
              </a:solidFill>
              <a:latin typeface="+mn-lt"/>
            </a:endParaRPr>
          </a:p>
          <a:p>
            <a:pPr algn="ctr"/>
            <a:endParaRPr lang="en-US" sz="3200" b="1" dirty="0">
              <a:solidFill>
                <a:srgbClr val="0A304E"/>
              </a:solidFill>
              <a:latin typeface="+mn-lt"/>
            </a:endParaRPr>
          </a:p>
        </p:txBody>
      </p:sp>
      <p:sp>
        <p:nvSpPr>
          <p:cNvPr id="10" name="Rectangle 9"/>
          <p:cNvSpPr/>
          <p:nvPr/>
        </p:nvSpPr>
        <p:spPr>
          <a:xfrm>
            <a:off x="28727" y="4633263"/>
            <a:ext cx="2749310" cy="584775"/>
          </a:xfrm>
          <a:prstGeom prst="rect">
            <a:avLst/>
          </a:prstGeom>
        </p:spPr>
        <p:txBody>
          <a:bodyPr wrap="square">
            <a:spAutoFit/>
          </a:bodyPr>
          <a:lstStyle/>
          <a:p>
            <a:pPr algn="ctr"/>
            <a:r>
              <a:rPr lang="en-US" sz="1600" b="1" dirty="0" smtClean="0">
                <a:solidFill>
                  <a:srgbClr val="0A304A"/>
                </a:solidFill>
                <a:latin typeface="+mn-lt"/>
              </a:rPr>
              <a:t>Joachim Voss, </a:t>
            </a:r>
            <a:r>
              <a:rPr lang="en-US" sz="1600" b="1" dirty="0">
                <a:solidFill>
                  <a:srgbClr val="0A304A"/>
                </a:solidFill>
                <a:latin typeface="+mn-lt"/>
              </a:rPr>
              <a:t>PhD, RN, </a:t>
            </a:r>
            <a:r>
              <a:rPr lang="en-US" sz="1600" b="1" dirty="0" smtClean="0">
                <a:solidFill>
                  <a:srgbClr val="0A304A"/>
                </a:solidFill>
                <a:latin typeface="+mn-lt"/>
              </a:rPr>
              <a:t>FAAN</a:t>
            </a:r>
            <a:endParaRPr lang="en-US" sz="1600" dirty="0">
              <a:solidFill>
                <a:srgbClr val="202020"/>
              </a:solidFill>
              <a:latin typeface="+mn-lt"/>
            </a:endParaRPr>
          </a:p>
          <a:p>
            <a:pPr algn="ctr"/>
            <a:r>
              <a:rPr lang="en-US" sz="1600" dirty="0" smtClean="0">
                <a:solidFill>
                  <a:srgbClr val="202020"/>
                </a:solidFill>
                <a:latin typeface="+mn-lt"/>
              </a:rPr>
              <a:t>STTI Researcher Hall of Fame</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6765" y="1447162"/>
            <a:ext cx="2296456" cy="3103658"/>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362803" y="1407956"/>
            <a:ext cx="2275626" cy="3178932"/>
          </a:xfrm>
          <a:prstGeom prst="rect">
            <a:avLst/>
          </a:prstGeom>
        </p:spPr>
      </p:pic>
      <p:sp>
        <p:nvSpPr>
          <p:cNvPr id="14" name="Rectangle 13"/>
          <p:cNvSpPr/>
          <p:nvPr/>
        </p:nvSpPr>
        <p:spPr>
          <a:xfrm>
            <a:off x="5930953" y="4584249"/>
            <a:ext cx="3213047" cy="830997"/>
          </a:xfrm>
          <a:prstGeom prst="rect">
            <a:avLst/>
          </a:prstGeom>
        </p:spPr>
        <p:txBody>
          <a:bodyPr wrap="square">
            <a:spAutoFit/>
          </a:bodyPr>
          <a:lstStyle/>
          <a:p>
            <a:pPr algn="ctr"/>
            <a:r>
              <a:rPr lang="en-US" sz="1600" b="1" dirty="0" smtClean="0">
                <a:solidFill>
                  <a:srgbClr val="0A304E"/>
                </a:solidFill>
                <a:latin typeface="+mn-lt"/>
              </a:rPr>
              <a:t>Mary Quinn Griffin, PhD, RN, FAAN</a:t>
            </a:r>
          </a:p>
          <a:p>
            <a:pPr algn="ctr"/>
            <a:r>
              <a:rPr lang="en-US" sz="1600" dirty="0">
                <a:solidFill>
                  <a:srgbClr val="202020"/>
                </a:solidFill>
                <a:latin typeface="+mn-lt"/>
              </a:rPr>
              <a:t>STTI Founders Award - </a:t>
            </a:r>
            <a:r>
              <a:rPr lang="en-US" sz="1600" dirty="0" smtClean="0">
                <a:solidFill>
                  <a:srgbClr val="202020"/>
                </a:solidFill>
                <a:latin typeface="+mn-lt"/>
              </a:rPr>
              <a:t>Education</a:t>
            </a:r>
            <a:endParaRPr lang="en-US" sz="1600" dirty="0">
              <a:solidFill>
                <a:srgbClr val="202020"/>
              </a:solidFill>
              <a:latin typeface="+mn-lt"/>
            </a:endParaRPr>
          </a:p>
          <a:p>
            <a:pPr algn="ctr"/>
            <a:r>
              <a:rPr lang="en-US" sz="1600" b="1" dirty="0" smtClean="0">
                <a:solidFill>
                  <a:srgbClr val="0A304E"/>
                </a:solidFill>
                <a:latin typeface="+mn-lt"/>
              </a:rPr>
              <a:t> </a:t>
            </a:r>
            <a:endParaRPr lang="en-US" sz="1600" b="0" i="0" dirty="0">
              <a:solidFill>
                <a:srgbClr val="0A304E"/>
              </a:solidFill>
              <a:effectLst/>
              <a:latin typeface="+mn-lt"/>
            </a:endParaRPr>
          </a:p>
        </p:txBody>
      </p:sp>
      <p:pic>
        <p:nvPicPr>
          <p:cNvPr id="3" name="Picture 2"/>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3317156" y="1407956"/>
            <a:ext cx="2360024" cy="3178932"/>
          </a:xfrm>
          <a:prstGeom prst="rect">
            <a:avLst/>
          </a:prstGeom>
        </p:spPr>
      </p:pic>
      <p:sp>
        <p:nvSpPr>
          <p:cNvPr id="16" name="Rectangle 15"/>
          <p:cNvSpPr/>
          <p:nvPr/>
        </p:nvSpPr>
        <p:spPr>
          <a:xfrm>
            <a:off x="2866993" y="4584250"/>
            <a:ext cx="3242037" cy="830997"/>
          </a:xfrm>
          <a:prstGeom prst="rect">
            <a:avLst/>
          </a:prstGeom>
        </p:spPr>
        <p:txBody>
          <a:bodyPr wrap="square">
            <a:spAutoFit/>
          </a:bodyPr>
          <a:lstStyle/>
          <a:p>
            <a:pPr algn="ctr"/>
            <a:r>
              <a:rPr lang="en-US" sz="1600" b="1" dirty="0" smtClean="0">
                <a:solidFill>
                  <a:srgbClr val="0A304A"/>
                </a:solidFill>
                <a:latin typeface="+mn-lt"/>
              </a:rPr>
              <a:t>J. </a:t>
            </a:r>
            <a:r>
              <a:rPr lang="en-US" sz="1600" b="1" dirty="0" err="1" smtClean="0">
                <a:solidFill>
                  <a:srgbClr val="0A304A"/>
                </a:solidFill>
                <a:latin typeface="+mn-lt"/>
              </a:rPr>
              <a:t>Zauszniewski</a:t>
            </a:r>
            <a:r>
              <a:rPr lang="en-US" sz="1600" b="1" dirty="0" smtClean="0">
                <a:solidFill>
                  <a:srgbClr val="0A304A"/>
                </a:solidFill>
                <a:latin typeface="+mn-lt"/>
              </a:rPr>
              <a:t>, </a:t>
            </a:r>
            <a:r>
              <a:rPr lang="en-US" sz="1600" b="1" dirty="0">
                <a:solidFill>
                  <a:srgbClr val="0A304A"/>
                </a:solidFill>
                <a:latin typeface="+mn-lt"/>
              </a:rPr>
              <a:t>PhD, </a:t>
            </a:r>
            <a:r>
              <a:rPr lang="en-US" sz="1600" b="1" dirty="0" smtClean="0">
                <a:solidFill>
                  <a:srgbClr val="0A304A"/>
                </a:solidFill>
                <a:latin typeface="+mn-lt"/>
              </a:rPr>
              <a:t>RN-BC, FAAN</a:t>
            </a:r>
            <a:endParaRPr lang="en-US" sz="1600" dirty="0">
              <a:solidFill>
                <a:srgbClr val="202020"/>
              </a:solidFill>
              <a:latin typeface="+mn-lt"/>
            </a:endParaRPr>
          </a:p>
          <a:p>
            <a:pPr algn="ctr"/>
            <a:r>
              <a:rPr lang="en-US" sz="1600" dirty="0" smtClean="0">
                <a:solidFill>
                  <a:srgbClr val="202020"/>
                </a:solidFill>
                <a:latin typeface="+mn-lt"/>
              </a:rPr>
              <a:t>STTI Researcher Hall of Fame</a:t>
            </a:r>
          </a:p>
          <a:p>
            <a:pPr algn="ctr"/>
            <a:r>
              <a:rPr lang="en-US" sz="1600" dirty="0" smtClean="0">
                <a:solidFill>
                  <a:srgbClr val="202020"/>
                </a:solidFill>
                <a:latin typeface="+mn-lt"/>
              </a:rPr>
              <a:t>STTI Founders Award</a:t>
            </a:r>
            <a:r>
              <a:rPr lang="en-US" sz="1600" dirty="0">
                <a:solidFill>
                  <a:srgbClr val="202020"/>
                </a:solidFill>
                <a:latin typeface="+mn-lt"/>
              </a:rPr>
              <a:t> </a:t>
            </a:r>
            <a:r>
              <a:rPr lang="en-US" sz="1600" dirty="0" smtClean="0">
                <a:solidFill>
                  <a:srgbClr val="202020"/>
                </a:solidFill>
                <a:latin typeface="+mn-lt"/>
              </a:rPr>
              <a:t>- Research</a:t>
            </a:r>
          </a:p>
        </p:txBody>
      </p:sp>
    </p:spTree>
    <p:extLst>
      <p:ext uri="{BB962C8B-B14F-4D97-AF65-F5344CB8AC3E}">
        <p14:creationId xmlns:p14="http://schemas.microsoft.com/office/powerpoint/2010/main" val="3198981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italy"/>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1" y="-17417"/>
            <a:ext cx="9143999" cy="57476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04819" y="180474"/>
            <a:ext cx="5762773" cy="2092881"/>
          </a:xfrm>
          <a:prstGeom prst="rect">
            <a:avLst/>
          </a:prstGeom>
          <a:noFill/>
        </p:spPr>
        <p:txBody>
          <a:bodyPr wrap="square" rtlCol="0">
            <a:spAutoFit/>
          </a:bodyPr>
          <a:lstStyle/>
          <a:p>
            <a:r>
              <a:rPr lang="en-US" sz="2800" b="1" dirty="0" smtClean="0">
                <a:effectLst>
                  <a:outerShdw blurRad="38100" dist="38100" dir="2700000" algn="tl">
                    <a:srgbClr val="000000">
                      <a:alpha val="43137"/>
                    </a:srgbClr>
                  </a:outerShdw>
                </a:effectLst>
                <a:latin typeface="+mn-lt"/>
              </a:rPr>
              <a:t>Expand our Global </a:t>
            </a:r>
            <a:r>
              <a:rPr lang="en-US" sz="2800" b="1" dirty="0">
                <a:effectLst>
                  <a:outerShdw blurRad="38100" dist="38100" dir="2700000" algn="tl">
                    <a:srgbClr val="000000">
                      <a:alpha val="43137"/>
                    </a:srgbClr>
                  </a:outerShdw>
                </a:effectLst>
                <a:latin typeface="+mn-lt"/>
              </a:rPr>
              <a:t>P</a:t>
            </a:r>
            <a:r>
              <a:rPr lang="en-US" sz="2800" b="1" dirty="0" smtClean="0">
                <a:effectLst>
                  <a:outerShdw blurRad="38100" dist="38100" dir="2700000" algn="tl">
                    <a:srgbClr val="000000">
                      <a:alpha val="43137"/>
                    </a:srgbClr>
                  </a:outerShdw>
                </a:effectLst>
                <a:latin typeface="+mn-lt"/>
              </a:rPr>
              <a:t>resence</a:t>
            </a:r>
          </a:p>
          <a:p>
            <a:endParaRPr lang="en-US" sz="1000" dirty="0" smtClean="0">
              <a:latin typeface="+mn-lt"/>
            </a:endParaRPr>
          </a:p>
          <a:p>
            <a:r>
              <a:rPr lang="en-US" dirty="0" smtClean="0">
                <a:latin typeface="+mn-lt"/>
              </a:rPr>
              <a:t>Strengthening engagement in international community</a:t>
            </a:r>
          </a:p>
          <a:p>
            <a:endParaRPr lang="en-US" sz="1000" dirty="0" smtClean="0">
              <a:latin typeface="+mn-lt"/>
            </a:endParaRPr>
          </a:p>
          <a:p>
            <a:r>
              <a:rPr lang="en-US" dirty="0" smtClean="0">
                <a:latin typeface="+mn-lt"/>
              </a:rPr>
              <a:t>The </a:t>
            </a:r>
            <a:r>
              <a:rPr lang="en-US" dirty="0">
                <a:latin typeface="+mn-lt"/>
              </a:rPr>
              <a:t>Global Congress for Qualitative Health </a:t>
            </a:r>
            <a:r>
              <a:rPr lang="en-US" dirty="0" smtClean="0">
                <a:latin typeface="+mn-lt"/>
              </a:rPr>
              <a:t>Research</a:t>
            </a:r>
          </a:p>
          <a:p>
            <a:r>
              <a:rPr lang="en-US" i="1" dirty="0" smtClean="0">
                <a:latin typeface="+mn-lt"/>
              </a:rPr>
              <a:t>June 2020</a:t>
            </a:r>
          </a:p>
          <a:p>
            <a:r>
              <a:rPr lang="en-US" sz="1000" b="1" dirty="0" smtClean="0">
                <a:latin typeface="+mn-lt"/>
              </a:rPr>
              <a:t/>
            </a:r>
            <a:br>
              <a:rPr lang="en-US" sz="1000" b="1" dirty="0" smtClean="0">
                <a:latin typeface="+mn-lt"/>
              </a:rPr>
            </a:br>
            <a:r>
              <a:rPr lang="en-US" dirty="0" smtClean="0">
                <a:latin typeface="+mn-lt"/>
              </a:rPr>
              <a:t>New Study Abroad Opportunities</a:t>
            </a:r>
          </a:p>
        </p:txBody>
      </p:sp>
    </p:spTree>
    <p:extLst>
      <p:ext uri="{BB962C8B-B14F-4D97-AF65-F5344CB8AC3E}">
        <p14:creationId xmlns:p14="http://schemas.microsoft.com/office/powerpoint/2010/main" val="1584547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26583" cy="5704114"/>
          </a:xfrm>
          <a:prstGeom prst="rect">
            <a:avLst/>
          </a:prstGeom>
        </p:spPr>
      </p:pic>
      <p:sp>
        <p:nvSpPr>
          <p:cNvPr id="2" name="TextBox 1"/>
          <p:cNvSpPr txBox="1"/>
          <p:nvPr/>
        </p:nvSpPr>
        <p:spPr>
          <a:xfrm>
            <a:off x="0" y="2552566"/>
            <a:ext cx="9144000" cy="1384995"/>
          </a:xfrm>
          <a:prstGeom prst="rect">
            <a:avLst/>
          </a:prstGeom>
          <a:solidFill>
            <a:srgbClr val="0A304E">
              <a:alpha val="50000"/>
            </a:srgbClr>
          </a:solidFill>
        </p:spPr>
        <p:txBody>
          <a:bodyPr wrap="square" rtlCol="0">
            <a:spAutoFit/>
          </a:bodyPr>
          <a:lstStyle/>
          <a:p>
            <a:pPr lvl="0" algn="ctr"/>
            <a:r>
              <a:rPr lang="en-US" sz="2800" b="1" u="sng" dirty="0" smtClean="0">
                <a:solidFill>
                  <a:schemeClr val="bg1"/>
                </a:solidFill>
                <a:latin typeface="+mn-lt"/>
              </a:rPr>
              <a:t>Focus Area: New Health Education Campus </a:t>
            </a:r>
            <a:endParaRPr lang="en-US" sz="1600" dirty="0" smtClean="0">
              <a:solidFill>
                <a:schemeClr val="bg1"/>
              </a:solidFill>
              <a:latin typeface="+mn-lt"/>
            </a:endParaRPr>
          </a:p>
          <a:p>
            <a:pPr lvl="0" algn="ctr"/>
            <a:r>
              <a:rPr lang="en-US" sz="2800" b="1" i="1" dirty="0" smtClean="0">
                <a:solidFill>
                  <a:schemeClr val="bg1"/>
                </a:solidFill>
                <a:latin typeface="+mn-lt"/>
              </a:rPr>
              <a:t>Goal: </a:t>
            </a:r>
            <a:r>
              <a:rPr lang="en-US" sz="2800" i="1" dirty="0" smtClean="0">
                <a:solidFill>
                  <a:schemeClr val="bg1"/>
                </a:solidFill>
                <a:latin typeface="+mn-lt"/>
              </a:rPr>
              <a:t>Implement a smooth transition to the </a:t>
            </a:r>
            <a:br>
              <a:rPr lang="en-US" sz="2800" i="1" dirty="0" smtClean="0">
                <a:solidFill>
                  <a:schemeClr val="bg1"/>
                </a:solidFill>
                <a:latin typeface="+mn-lt"/>
              </a:rPr>
            </a:br>
            <a:r>
              <a:rPr lang="en-US" sz="2800" i="1" dirty="0" smtClean="0">
                <a:solidFill>
                  <a:schemeClr val="bg1"/>
                </a:solidFill>
                <a:latin typeface="+mn-lt"/>
              </a:rPr>
              <a:t>New Health Education Campus</a:t>
            </a:r>
          </a:p>
        </p:txBody>
      </p:sp>
    </p:spTree>
    <p:extLst>
      <p:ext uri="{BB962C8B-B14F-4D97-AF65-F5344CB8AC3E}">
        <p14:creationId xmlns:p14="http://schemas.microsoft.com/office/powerpoint/2010/main" val="2536551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4834" y="0"/>
            <a:ext cx="9170125" cy="5712823"/>
          </a:xfrm>
          <a:prstGeom prst="rect">
            <a:avLst/>
          </a:prstGeom>
        </p:spPr>
      </p:pic>
      <p:sp>
        <p:nvSpPr>
          <p:cNvPr id="2" name="TextBox 1"/>
          <p:cNvSpPr txBox="1"/>
          <p:nvPr/>
        </p:nvSpPr>
        <p:spPr>
          <a:xfrm>
            <a:off x="-34834" y="2466675"/>
            <a:ext cx="9193465" cy="1200329"/>
          </a:xfrm>
          <a:prstGeom prst="rect">
            <a:avLst/>
          </a:prstGeom>
          <a:solidFill>
            <a:srgbClr val="0A304E">
              <a:alpha val="36000"/>
            </a:srgbClr>
          </a:solidFill>
        </p:spPr>
        <p:txBody>
          <a:bodyPr wrap="square" rtlCol="0">
            <a:spAutoFit/>
          </a:bodyPr>
          <a:lstStyle/>
          <a:p>
            <a:pPr lvl="0" algn="ctr"/>
            <a:r>
              <a:rPr lang="en-US" sz="2800" b="1" i="1" dirty="0" smtClean="0">
                <a:solidFill>
                  <a:schemeClr val="bg1"/>
                </a:solidFill>
                <a:latin typeface="+mn-lt"/>
              </a:rPr>
              <a:t>  </a:t>
            </a:r>
            <a:r>
              <a:rPr lang="en-US" sz="2800" b="1" u="sng" dirty="0" smtClean="0">
                <a:solidFill>
                  <a:schemeClr val="bg1"/>
                </a:solidFill>
                <a:latin typeface="+mn-lt"/>
              </a:rPr>
              <a:t>Focus Area: People &amp; Environment</a:t>
            </a:r>
          </a:p>
          <a:p>
            <a:pPr lvl="0" algn="ctr"/>
            <a:endParaRPr lang="en-US" sz="1600" u="sng" dirty="0" smtClean="0">
              <a:solidFill>
                <a:schemeClr val="bg1"/>
              </a:solidFill>
              <a:latin typeface="+mn-lt"/>
            </a:endParaRPr>
          </a:p>
          <a:p>
            <a:pPr lvl="0" algn="ctr"/>
            <a:r>
              <a:rPr lang="en-US" sz="2800" dirty="0" smtClean="0">
                <a:solidFill>
                  <a:schemeClr val="bg1"/>
                </a:solidFill>
                <a:latin typeface="+mn-lt"/>
              </a:rPr>
              <a:t>  </a:t>
            </a:r>
            <a:r>
              <a:rPr lang="en-US" sz="2800" b="1" i="1" dirty="0" smtClean="0">
                <a:solidFill>
                  <a:schemeClr val="bg1"/>
                </a:solidFill>
                <a:latin typeface="+mn-lt"/>
              </a:rPr>
              <a:t>Goal:</a:t>
            </a:r>
            <a:r>
              <a:rPr lang="en-US" sz="2800" i="1" dirty="0" smtClean="0">
                <a:solidFill>
                  <a:schemeClr val="bg1"/>
                </a:solidFill>
                <a:latin typeface="+mn-lt"/>
              </a:rPr>
              <a:t> Make FPB the Place to Be</a:t>
            </a:r>
          </a:p>
        </p:txBody>
      </p:sp>
    </p:spTree>
    <p:extLst>
      <p:ext uri="{BB962C8B-B14F-4D97-AF65-F5344CB8AC3E}">
        <p14:creationId xmlns:p14="http://schemas.microsoft.com/office/powerpoint/2010/main" val="1437287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the future health care"/>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190"/>
          <a:stretch/>
        </p:blipFill>
        <p:spPr bwMode="auto">
          <a:xfrm>
            <a:off x="-30480" y="-11354"/>
            <a:ext cx="9204960" cy="578597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2168853"/>
            <a:ext cx="9174480" cy="1569660"/>
          </a:xfrm>
          <a:prstGeom prst="rect">
            <a:avLst/>
          </a:prstGeom>
          <a:solidFill>
            <a:schemeClr val="tx2">
              <a:lumMod val="50000"/>
              <a:alpha val="67000"/>
            </a:schemeClr>
          </a:solidFill>
        </p:spPr>
        <p:txBody>
          <a:bodyPr wrap="square" rtlCol="0">
            <a:spAutoFit/>
          </a:bodyPr>
          <a:lstStyle/>
          <a:p>
            <a:pPr lvl="1" algn="ctr"/>
            <a:r>
              <a:rPr lang="en-US" sz="3200" b="1" dirty="0" smtClean="0">
                <a:solidFill>
                  <a:schemeClr val="bg1"/>
                </a:solidFill>
                <a:latin typeface="+mn-lt"/>
              </a:rPr>
              <a:t>The Future of Nursing Science</a:t>
            </a:r>
          </a:p>
          <a:p>
            <a:pPr lvl="1" algn="ctr"/>
            <a:r>
              <a:rPr lang="en-US" sz="3200" dirty="0" smtClean="0">
                <a:solidFill>
                  <a:schemeClr val="bg1"/>
                </a:solidFill>
                <a:latin typeface="+mn-lt"/>
              </a:rPr>
              <a:t>Building a Health Research Campus</a:t>
            </a:r>
          </a:p>
          <a:p>
            <a:pPr lvl="1" algn="ctr"/>
            <a:r>
              <a:rPr lang="en-US" sz="3200" dirty="0" smtClean="0">
                <a:solidFill>
                  <a:schemeClr val="bg1"/>
                </a:solidFill>
                <a:latin typeface="+mn-lt"/>
              </a:rPr>
              <a:t>for 2035</a:t>
            </a:r>
          </a:p>
        </p:txBody>
      </p:sp>
    </p:spTree>
    <p:extLst>
      <p:ext uri="{BB962C8B-B14F-4D97-AF65-F5344CB8AC3E}">
        <p14:creationId xmlns:p14="http://schemas.microsoft.com/office/powerpoint/2010/main" val="41436475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9144000" cy="5703470"/>
          </a:xfrm>
          <a:prstGeom prst="rect">
            <a:avLst/>
          </a:prstGeom>
        </p:spPr>
      </p:pic>
      <p:sp>
        <p:nvSpPr>
          <p:cNvPr id="11" name="TextBox 10"/>
          <p:cNvSpPr txBox="1"/>
          <p:nvPr/>
        </p:nvSpPr>
        <p:spPr>
          <a:xfrm>
            <a:off x="3882582" y="6008681"/>
            <a:ext cx="5261418" cy="461665"/>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smtClean="0">
                <a:ln>
                  <a:noFill/>
                </a:ln>
                <a:solidFill>
                  <a:prstClr val="white"/>
                </a:solidFill>
                <a:effectLst/>
                <a:uLnTx/>
                <a:uFillTx/>
                <a:latin typeface="Calibri" panose="020F0502020204030204"/>
                <a:ea typeface="ＭＳ Ｐゴシック" pitchFamily="34" charset="-128"/>
                <a:cs typeface="+mn-cs"/>
              </a:rPr>
              <a:t>Nursing Innovation and Leadership </a:t>
            </a:r>
            <a:endParaRPr kumimoji="0" lang="en-US" sz="2400" b="0" i="1" u="none" strike="noStrike" kern="1200" cap="none" spc="0" normalizeH="0" baseline="0" noProof="0" dirty="0">
              <a:ln>
                <a:noFill/>
              </a:ln>
              <a:solidFill>
                <a:prstClr val="white"/>
              </a:solidFill>
              <a:effectLst/>
              <a:uLnTx/>
              <a:uFillTx/>
              <a:latin typeface="Calibri" panose="020F0502020204030204"/>
              <a:ea typeface="ＭＳ Ｐゴシック" pitchFamily="34" charset="-128"/>
              <a:cs typeface="+mn-cs"/>
            </a:endParaRPr>
          </a:p>
        </p:txBody>
      </p:sp>
      <p:sp>
        <p:nvSpPr>
          <p:cNvPr id="6" name="TextBox 5"/>
          <p:cNvSpPr txBox="1"/>
          <p:nvPr/>
        </p:nvSpPr>
        <p:spPr>
          <a:xfrm>
            <a:off x="0" y="2069659"/>
            <a:ext cx="9144000" cy="1600438"/>
          </a:xfrm>
          <a:prstGeom prst="rect">
            <a:avLst/>
          </a:prstGeom>
          <a:solidFill>
            <a:srgbClr val="0A304E">
              <a:alpha val="56000"/>
            </a:srgbClr>
          </a:solidFill>
        </p:spPr>
        <p:txBody>
          <a:bodyPr wrap="square" rtlCol="0">
            <a:spAutoFit/>
          </a:bodyPr>
          <a:lstStyle/>
          <a:p>
            <a:pPr lvl="1" algn="ctr"/>
            <a:r>
              <a:rPr lang="en-US" sz="3200" b="1" dirty="0" smtClean="0">
                <a:solidFill>
                  <a:schemeClr val="bg1"/>
                </a:solidFill>
                <a:latin typeface="+mn-lt"/>
              </a:rPr>
              <a:t>Supporting Two Campuses</a:t>
            </a:r>
          </a:p>
          <a:p>
            <a:pPr lvl="1" algn="ctr"/>
            <a:r>
              <a:rPr lang="en-US" sz="2400" dirty="0" smtClean="0">
                <a:solidFill>
                  <a:schemeClr val="bg1"/>
                </a:solidFill>
                <a:latin typeface="+mn-lt"/>
              </a:rPr>
              <a:t>Renovation of the Health Research Campus</a:t>
            </a:r>
          </a:p>
          <a:p>
            <a:pPr lvl="1" algn="ctr"/>
            <a:r>
              <a:rPr lang="en-US" sz="2400" dirty="0" smtClean="0">
                <a:solidFill>
                  <a:schemeClr val="bg1"/>
                </a:solidFill>
                <a:latin typeface="+mn-lt"/>
              </a:rPr>
              <a:t>Maintaining Two Facilities</a:t>
            </a:r>
          </a:p>
          <a:p>
            <a:pPr marL="800100" lvl="1" indent="-342900">
              <a:buFont typeface="Arial" panose="020B0604020202020204" pitchFamily="34" charset="0"/>
              <a:buChar char="•"/>
            </a:pPr>
            <a:endParaRPr lang="en-US" dirty="0">
              <a:latin typeface="+mn-lt"/>
            </a:endParaRPr>
          </a:p>
        </p:txBody>
      </p:sp>
    </p:spTree>
    <p:extLst>
      <p:ext uri="{BB962C8B-B14F-4D97-AF65-F5344CB8AC3E}">
        <p14:creationId xmlns:p14="http://schemas.microsoft.com/office/powerpoint/2010/main" val="21343806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0" y="-400332"/>
            <a:ext cx="9144000" cy="6095473"/>
          </a:xfrm>
          <a:prstGeom prst="rect">
            <a:avLst/>
          </a:prstGeom>
        </p:spPr>
      </p:pic>
      <p:sp>
        <p:nvSpPr>
          <p:cNvPr id="2" name="Title 1"/>
          <p:cNvSpPr>
            <a:spLocks noGrp="1"/>
          </p:cNvSpPr>
          <p:nvPr>
            <p:ph type="title"/>
          </p:nvPr>
        </p:nvSpPr>
        <p:spPr>
          <a:xfrm>
            <a:off x="0" y="4406900"/>
            <a:ext cx="9144000" cy="1362075"/>
          </a:xfrm>
          <a:solidFill>
            <a:srgbClr val="6A6A6A">
              <a:alpha val="25000"/>
            </a:srgbClr>
          </a:solidFill>
        </p:spPr>
        <p:txBody>
          <a:bodyPr/>
          <a:lstStyle/>
          <a:p>
            <a:r>
              <a:rPr lang="en-US" sz="5000" dirty="0">
                <a:solidFill>
                  <a:schemeClr val="bg1"/>
                </a:solidFill>
                <a:effectLst>
                  <a:outerShdw blurRad="38100" dist="38100" dir="2700000" algn="tl">
                    <a:srgbClr val="000000">
                      <a:alpha val="43137"/>
                    </a:srgbClr>
                  </a:outerShdw>
                </a:effectLst>
              </a:rPr>
              <a:t>	</a:t>
            </a:r>
            <a:r>
              <a:rPr lang="en-US" sz="5000" dirty="0" smtClean="0">
                <a:solidFill>
                  <a:schemeClr val="bg1"/>
                </a:solidFill>
                <a:effectLst>
                  <a:outerShdw blurRad="38100" dist="38100" dir="2700000" algn="tl">
                    <a:srgbClr val="000000">
                      <a:alpha val="43137"/>
                    </a:srgbClr>
                  </a:outerShdw>
                </a:effectLst>
              </a:rPr>
              <a:t>	Things to look for</a:t>
            </a:r>
            <a:endParaRPr lang="en-US" sz="5000" dirty="0">
              <a:solidFill>
                <a:schemeClr val="bg1"/>
              </a:solidFill>
              <a:effectLst>
                <a:outerShdw blurRad="38100" dist="38100" dir="2700000" algn="tl">
                  <a:srgbClr val="000000">
                    <a:alpha val="43137"/>
                  </a:srgbClr>
                </a:outerShdw>
              </a:effectLst>
            </a:endParaRPr>
          </a:p>
        </p:txBody>
      </p:sp>
      <p:sp>
        <p:nvSpPr>
          <p:cNvPr id="4" name="Text Placeholder 3"/>
          <p:cNvSpPr>
            <a:spLocks noGrp="1"/>
          </p:cNvSpPr>
          <p:nvPr>
            <p:ph type="body" idx="1"/>
          </p:nvPr>
        </p:nvSpPr>
        <p:spPr>
          <a:xfrm>
            <a:off x="0" y="2906713"/>
            <a:ext cx="9144000" cy="1500187"/>
          </a:xfrm>
          <a:solidFill>
            <a:srgbClr val="6A6A6A">
              <a:alpha val="25000"/>
            </a:srgbClr>
          </a:solidFill>
        </p:spPr>
        <p:txBody>
          <a:bodyPr/>
          <a:lstStyle/>
          <a:p>
            <a:r>
              <a:rPr lang="en-US" dirty="0">
                <a:solidFill>
                  <a:schemeClr val="bg1"/>
                </a:solidFill>
                <a:effectLst>
                  <a:outerShdw blurRad="38100" dist="38100" dir="2700000" algn="tl">
                    <a:srgbClr val="000000">
                      <a:alpha val="43137"/>
                    </a:srgbClr>
                  </a:outerShdw>
                </a:effectLst>
              </a:rPr>
              <a:t>	 </a:t>
            </a:r>
            <a:r>
              <a:rPr lang="en-US" dirty="0" smtClean="0">
                <a:solidFill>
                  <a:schemeClr val="bg1"/>
                </a:solidFill>
                <a:effectLst>
                  <a:outerShdw blurRad="38100" dist="38100" dir="2700000" algn="tl">
                    <a:srgbClr val="000000">
                      <a:alpha val="43137"/>
                    </a:srgbClr>
                  </a:outerShdw>
                </a:effectLst>
              </a:rPr>
              <a:t>       </a:t>
            </a:r>
            <a:r>
              <a:rPr lang="en-US" sz="3000" dirty="0" smtClean="0">
                <a:solidFill>
                  <a:schemeClr val="bg1"/>
                </a:solidFill>
                <a:effectLst>
                  <a:outerShdw blurRad="38100" dist="38100" dir="2700000" algn="tl">
                    <a:srgbClr val="000000">
                      <a:alpha val="43137"/>
                    </a:srgbClr>
                  </a:outerShdw>
                </a:effectLst>
              </a:rPr>
              <a:t>Continuing Initiatives</a:t>
            </a:r>
            <a:endParaRPr lang="en-US" sz="3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48008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picture of the world showing digital connections and interactivity"/>
          <p:cNvPicPr>
            <a:picLocks noChangeAspect="1" noChangeArrowheads="1"/>
          </p:cNvPicPr>
          <p:nvPr/>
        </p:nvPicPr>
        <p:blipFill rotWithShape="1">
          <a:blip r:embed="rId3">
            <a:extLst>
              <a:ext uri="{28A0092B-C50C-407E-A947-70E740481C1C}">
                <a14:useLocalDpi xmlns:a14="http://schemas.microsoft.com/office/drawing/2010/main" val="0"/>
              </a:ext>
            </a:extLst>
          </a:blip>
          <a:srcRect l="190" t="586" r="73080" b="55276"/>
          <a:stretch/>
        </p:blipFill>
        <p:spPr bwMode="auto">
          <a:xfrm>
            <a:off x="-32657" y="0"/>
            <a:ext cx="9176657" cy="57665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solidFill>
                  <a:schemeClr val="bg1"/>
                </a:solidFill>
                <a:effectLst>
                  <a:outerShdw blurRad="38100" dist="38100" dir="2700000" algn="tl">
                    <a:srgbClr val="000000">
                      <a:alpha val="43137"/>
                    </a:srgbClr>
                  </a:outerShdw>
                </a:effectLst>
              </a:rPr>
              <a:t>Think Big: North Star Philosophy</a:t>
            </a:r>
            <a:endParaRPr lang="en-US" b="1" dirty="0">
              <a:solidFill>
                <a:schemeClr val="bg1"/>
              </a:solidFill>
              <a:effectLst>
                <a:outerShdw blurRad="38100" dist="38100" dir="2700000" algn="tl">
                  <a:srgbClr val="000000">
                    <a:alpha val="43137"/>
                  </a:srgbClr>
                </a:outerShdw>
              </a:effectLst>
            </a:endParaRPr>
          </a:p>
        </p:txBody>
      </p:sp>
      <p:sp>
        <p:nvSpPr>
          <p:cNvPr id="4" name="Content Placeholder 3"/>
          <p:cNvSpPr>
            <a:spLocks noGrp="1"/>
          </p:cNvSpPr>
          <p:nvPr>
            <p:ph idx="1"/>
          </p:nvPr>
        </p:nvSpPr>
        <p:spPr>
          <a:xfrm>
            <a:off x="-32657" y="1417638"/>
            <a:ext cx="9176657" cy="3738716"/>
          </a:xfrm>
          <a:solidFill>
            <a:srgbClr val="6A6A6A">
              <a:alpha val="30000"/>
            </a:srgbClr>
          </a:solidFill>
        </p:spPr>
        <p:txBody>
          <a:bodyPr/>
          <a:lstStyle/>
          <a:p>
            <a:pPr marL="0" indent="0" algn="ctr">
              <a:buNone/>
            </a:pPr>
            <a:r>
              <a:rPr lang="en-US" sz="4500" b="1" dirty="0" smtClean="0">
                <a:solidFill>
                  <a:schemeClr val="bg1"/>
                </a:solidFill>
                <a:effectLst>
                  <a:outerShdw blurRad="38100" dist="38100" dir="2700000" algn="tl">
                    <a:srgbClr val="000000">
                      <a:alpha val="43137"/>
                    </a:srgbClr>
                  </a:outerShdw>
                </a:effectLst>
              </a:rPr>
              <a:t>Case Western Reserve is a</a:t>
            </a:r>
          </a:p>
          <a:p>
            <a:pPr marL="0" indent="0" algn="ctr">
              <a:buNone/>
            </a:pPr>
            <a:r>
              <a:rPr lang="en-US" sz="4500" b="1" dirty="0" smtClean="0">
                <a:solidFill>
                  <a:schemeClr val="bg1"/>
                </a:solidFill>
                <a:effectLst>
                  <a:outerShdw blurRad="38100" dist="38100" dir="2700000" algn="tl">
                    <a:srgbClr val="000000">
                      <a:alpha val="43137"/>
                    </a:srgbClr>
                  </a:outerShdw>
                </a:effectLst>
              </a:rPr>
              <a:t>high-impact research university that aspires to be a community where humanity, science &amp; technology meet to create a just and thriving world.</a:t>
            </a:r>
          </a:p>
          <a:p>
            <a:pPr algn="ctr"/>
            <a:endParaRPr lang="en-US" sz="4500" b="1" dirty="0" smtClean="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359046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2020 year of the nurse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5933" cy="5727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2879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190"/>
          <a:stretch/>
        </p:blipFill>
        <p:spPr>
          <a:xfrm>
            <a:off x="-8709" y="8709"/>
            <a:ext cx="9152709" cy="5706600"/>
          </a:xfrm>
          <a:prstGeom prst="rect">
            <a:avLst/>
          </a:prstGeom>
        </p:spPr>
      </p:pic>
      <p:sp>
        <p:nvSpPr>
          <p:cNvPr id="6" name="TextBox 5"/>
          <p:cNvSpPr txBox="1"/>
          <p:nvPr/>
        </p:nvSpPr>
        <p:spPr>
          <a:xfrm>
            <a:off x="9933" y="4127078"/>
            <a:ext cx="9143999" cy="1015663"/>
          </a:xfrm>
          <a:prstGeom prst="rect">
            <a:avLst/>
          </a:prstGeom>
          <a:solidFill>
            <a:schemeClr val="bg1">
              <a:lumMod val="50000"/>
              <a:alpha val="35000"/>
            </a:schemeClr>
          </a:solidFill>
        </p:spPr>
        <p:txBody>
          <a:bodyPr wrap="square" rtlCol="0">
            <a:spAutoFit/>
          </a:bodyPr>
          <a:lstStyle/>
          <a:p>
            <a:r>
              <a:rPr lang="en-US" sz="6000" b="1" dirty="0" smtClean="0">
                <a:solidFill>
                  <a:schemeClr val="bg1"/>
                </a:solidFill>
                <a:effectLst>
                  <a:outerShdw blurRad="38100" dist="38100" dir="2700000" algn="tl">
                    <a:srgbClr val="000000">
                      <a:alpha val="43137"/>
                    </a:srgbClr>
                  </a:outerShdw>
                </a:effectLst>
                <a:latin typeface="+mn-lt"/>
              </a:rPr>
              <a:t>  Thank you!</a:t>
            </a:r>
            <a:endParaRPr lang="en-US" sz="6000" b="1" dirty="0">
              <a:solidFill>
                <a:schemeClr val="bg1"/>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4287932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 y="0"/>
            <a:ext cx="9143999" cy="3477875"/>
          </a:xfrm>
          <a:prstGeom prst="rect">
            <a:avLst/>
          </a:prstGeom>
          <a:solidFill>
            <a:srgbClr val="0A304E"/>
          </a:solidFill>
        </p:spPr>
        <p:txBody>
          <a:bodyPr wrap="square" rtlCol="0">
            <a:spAutoFit/>
          </a:bodyPr>
          <a:lstStyle/>
          <a:p>
            <a:pPr algn="ctr"/>
            <a:endParaRPr lang="en-US" sz="1400" b="1" dirty="0" smtClean="0">
              <a:solidFill>
                <a:srgbClr val="0A304E"/>
              </a:solidFill>
              <a:latin typeface="+mn-lt"/>
            </a:endParaRPr>
          </a:p>
          <a:p>
            <a:pPr algn="ctr"/>
            <a:endParaRPr lang="en-US" sz="1400" b="1" dirty="0" smtClean="0">
              <a:solidFill>
                <a:schemeClr val="bg1"/>
              </a:solidFill>
              <a:latin typeface="+mn-lt"/>
            </a:endParaRPr>
          </a:p>
          <a:p>
            <a:pPr algn="ctr"/>
            <a:r>
              <a:rPr lang="en-US" sz="3200" b="1" dirty="0" smtClean="0">
                <a:solidFill>
                  <a:schemeClr val="bg1"/>
                </a:solidFill>
                <a:latin typeface="+mn-lt"/>
              </a:rPr>
              <a:t>New Endowed </a:t>
            </a:r>
            <a:r>
              <a:rPr lang="en-US" sz="3200" b="1" dirty="0" err="1" smtClean="0">
                <a:solidFill>
                  <a:schemeClr val="bg1"/>
                </a:solidFill>
                <a:latin typeface="+mn-lt"/>
              </a:rPr>
              <a:t>Chairholders</a:t>
            </a:r>
            <a:endParaRPr lang="en-US" sz="3200" b="1" dirty="0" smtClean="0">
              <a:solidFill>
                <a:schemeClr val="bg1"/>
              </a:solidFill>
              <a:latin typeface="+mn-lt"/>
            </a:endParaRPr>
          </a:p>
          <a:p>
            <a:pPr algn="ctr"/>
            <a:endParaRPr lang="en-US" sz="3200" b="1" dirty="0">
              <a:solidFill>
                <a:schemeClr val="bg1"/>
              </a:solidFill>
              <a:latin typeface="+mn-lt"/>
            </a:endParaRPr>
          </a:p>
          <a:p>
            <a:pPr algn="ctr"/>
            <a:endParaRPr lang="en-US" sz="3200" b="1" dirty="0" smtClean="0">
              <a:solidFill>
                <a:srgbClr val="0A304E"/>
              </a:solidFill>
              <a:latin typeface="+mn-lt"/>
            </a:endParaRPr>
          </a:p>
          <a:p>
            <a:pPr algn="ctr"/>
            <a:endParaRPr lang="en-US" sz="3200" b="1" dirty="0">
              <a:solidFill>
                <a:srgbClr val="0A304E"/>
              </a:solidFill>
              <a:latin typeface="+mn-lt"/>
            </a:endParaRPr>
          </a:p>
          <a:p>
            <a:pPr algn="ctr"/>
            <a:endParaRPr lang="en-US" sz="3200" b="1" dirty="0" smtClean="0">
              <a:solidFill>
                <a:srgbClr val="0A304E"/>
              </a:solidFill>
              <a:latin typeface="+mn-lt"/>
            </a:endParaRPr>
          </a:p>
          <a:p>
            <a:pPr algn="ctr"/>
            <a:endParaRPr lang="en-US" sz="3200" b="1" dirty="0">
              <a:solidFill>
                <a:srgbClr val="0A304E"/>
              </a:solidFill>
              <a:latin typeface="+mn-lt"/>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3478" y="1428235"/>
            <a:ext cx="2482640" cy="3327726"/>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31754" y="1412919"/>
            <a:ext cx="2477077" cy="3358358"/>
          </a:xfrm>
          <a:prstGeom prst="rect">
            <a:avLst/>
          </a:prstGeom>
        </p:spPr>
      </p:pic>
      <p:sp>
        <p:nvSpPr>
          <p:cNvPr id="10" name="Rectangle 9"/>
          <p:cNvSpPr/>
          <p:nvPr/>
        </p:nvSpPr>
        <p:spPr>
          <a:xfrm>
            <a:off x="3116647" y="4771338"/>
            <a:ext cx="3121825" cy="954107"/>
          </a:xfrm>
          <a:prstGeom prst="rect">
            <a:avLst/>
          </a:prstGeom>
        </p:spPr>
        <p:txBody>
          <a:bodyPr wrap="square">
            <a:spAutoFit/>
          </a:bodyPr>
          <a:lstStyle/>
          <a:p>
            <a:pPr algn="ctr"/>
            <a:r>
              <a:rPr lang="en-US" sz="1400" b="1" dirty="0">
                <a:solidFill>
                  <a:srgbClr val="0A304A"/>
                </a:solidFill>
                <a:latin typeface="+mn-lt"/>
              </a:rPr>
              <a:t>Mary </a:t>
            </a:r>
            <a:r>
              <a:rPr lang="en-US" sz="1400" b="1" dirty="0" err="1">
                <a:solidFill>
                  <a:srgbClr val="0A304A"/>
                </a:solidFill>
                <a:latin typeface="+mn-lt"/>
              </a:rPr>
              <a:t>Dolansky</a:t>
            </a:r>
            <a:r>
              <a:rPr lang="en-US" sz="1400" b="1" dirty="0">
                <a:solidFill>
                  <a:srgbClr val="0A304A"/>
                </a:solidFill>
                <a:latin typeface="+mn-lt"/>
              </a:rPr>
              <a:t>, PhD, RN, </a:t>
            </a:r>
            <a:r>
              <a:rPr lang="en-US" sz="1400" b="1" dirty="0" smtClean="0">
                <a:solidFill>
                  <a:srgbClr val="0A304A"/>
                </a:solidFill>
                <a:latin typeface="+mn-lt"/>
              </a:rPr>
              <a:t>FAAN</a:t>
            </a:r>
            <a:endParaRPr lang="en-US" sz="1400" dirty="0">
              <a:solidFill>
                <a:srgbClr val="202020"/>
              </a:solidFill>
              <a:latin typeface="+mn-lt"/>
            </a:endParaRPr>
          </a:p>
          <a:p>
            <a:pPr algn="ctr"/>
            <a:r>
              <a:rPr lang="en-US" sz="1400" dirty="0" smtClean="0">
                <a:solidFill>
                  <a:srgbClr val="202020"/>
                </a:solidFill>
                <a:latin typeface="+mn-lt"/>
              </a:rPr>
              <a:t>Independence </a:t>
            </a:r>
            <a:r>
              <a:rPr lang="en-US" sz="1400" dirty="0">
                <a:solidFill>
                  <a:srgbClr val="202020"/>
                </a:solidFill>
                <a:latin typeface="+mn-lt"/>
              </a:rPr>
              <a:t>Foundation </a:t>
            </a:r>
            <a:r>
              <a:rPr lang="en-US" sz="1400" dirty="0" smtClean="0">
                <a:solidFill>
                  <a:srgbClr val="202020"/>
                </a:solidFill>
                <a:latin typeface="+mn-lt"/>
              </a:rPr>
              <a:t/>
            </a:r>
            <a:br>
              <a:rPr lang="en-US" sz="1400" dirty="0" smtClean="0">
                <a:solidFill>
                  <a:srgbClr val="202020"/>
                </a:solidFill>
                <a:latin typeface="+mn-lt"/>
              </a:rPr>
            </a:br>
            <a:r>
              <a:rPr lang="en-US" sz="1400" dirty="0" smtClean="0">
                <a:solidFill>
                  <a:srgbClr val="202020"/>
                </a:solidFill>
                <a:latin typeface="+mn-lt"/>
              </a:rPr>
              <a:t>Professorship </a:t>
            </a:r>
          </a:p>
          <a:p>
            <a:pPr algn="ctr"/>
            <a:r>
              <a:rPr lang="en-US" sz="1400" dirty="0" smtClean="0">
                <a:solidFill>
                  <a:srgbClr val="202020"/>
                </a:solidFill>
                <a:latin typeface="+mn-lt"/>
              </a:rPr>
              <a:t>in </a:t>
            </a:r>
            <a:r>
              <a:rPr lang="en-US" sz="1400" dirty="0">
                <a:solidFill>
                  <a:srgbClr val="202020"/>
                </a:solidFill>
                <a:latin typeface="+mn-lt"/>
              </a:rPr>
              <a:t>Nursing </a:t>
            </a:r>
            <a:r>
              <a:rPr lang="en-US" sz="1400" dirty="0" smtClean="0">
                <a:solidFill>
                  <a:srgbClr val="202020"/>
                </a:solidFill>
                <a:latin typeface="+mn-lt"/>
              </a:rPr>
              <a:t>Education </a:t>
            </a:r>
          </a:p>
        </p:txBody>
      </p:sp>
      <p:sp>
        <p:nvSpPr>
          <p:cNvPr id="13" name="Rectangle 12"/>
          <p:cNvSpPr/>
          <p:nvPr/>
        </p:nvSpPr>
        <p:spPr>
          <a:xfrm>
            <a:off x="252948" y="4754941"/>
            <a:ext cx="2863699" cy="954107"/>
          </a:xfrm>
          <a:prstGeom prst="rect">
            <a:avLst/>
          </a:prstGeom>
        </p:spPr>
        <p:txBody>
          <a:bodyPr wrap="square">
            <a:spAutoFit/>
          </a:bodyPr>
          <a:lstStyle/>
          <a:p>
            <a:pPr algn="ctr"/>
            <a:r>
              <a:rPr lang="en-US" sz="1400" b="1" dirty="0" smtClean="0">
                <a:solidFill>
                  <a:srgbClr val="0A304A"/>
                </a:solidFill>
                <a:latin typeface="+mn-lt"/>
              </a:rPr>
              <a:t>Ronald Hickman</a:t>
            </a:r>
            <a:r>
              <a:rPr lang="en-US" sz="1400" b="1" dirty="0">
                <a:solidFill>
                  <a:srgbClr val="0A304A"/>
                </a:solidFill>
                <a:latin typeface="+mn-lt"/>
              </a:rPr>
              <a:t>, </a:t>
            </a:r>
            <a:r>
              <a:rPr lang="en-US" sz="1400" b="1" dirty="0" smtClean="0">
                <a:solidFill>
                  <a:srgbClr val="0A304A"/>
                </a:solidFill>
                <a:latin typeface="+mn-lt"/>
              </a:rPr>
              <a:t>PhD</a:t>
            </a:r>
            <a:r>
              <a:rPr lang="en-US" sz="1400" b="1" dirty="0">
                <a:solidFill>
                  <a:srgbClr val="0A304A"/>
                </a:solidFill>
                <a:latin typeface="+mn-lt"/>
              </a:rPr>
              <a:t>, RN, </a:t>
            </a:r>
            <a:r>
              <a:rPr lang="en-US" sz="1400" b="1" dirty="0" smtClean="0">
                <a:solidFill>
                  <a:srgbClr val="0A304A"/>
                </a:solidFill>
                <a:latin typeface="+mn-lt"/>
              </a:rPr>
              <a:t>FAAN </a:t>
            </a:r>
            <a:br>
              <a:rPr lang="en-US" sz="1400" b="1" dirty="0" smtClean="0">
                <a:solidFill>
                  <a:srgbClr val="0A304A"/>
                </a:solidFill>
                <a:latin typeface="+mn-lt"/>
              </a:rPr>
            </a:br>
            <a:r>
              <a:rPr lang="en-US" sz="1400" dirty="0" smtClean="0">
                <a:solidFill>
                  <a:srgbClr val="202020"/>
                </a:solidFill>
                <a:latin typeface="+mn-lt"/>
              </a:rPr>
              <a:t>Inaugural Chair </a:t>
            </a:r>
          </a:p>
          <a:p>
            <a:pPr algn="ctr"/>
            <a:r>
              <a:rPr lang="en-US" sz="1400" dirty="0" smtClean="0">
                <a:solidFill>
                  <a:srgbClr val="202020"/>
                </a:solidFill>
                <a:latin typeface="+mn-lt"/>
              </a:rPr>
              <a:t>Ruth </a:t>
            </a:r>
            <a:r>
              <a:rPr lang="en-US" sz="1400" dirty="0">
                <a:solidFill>
                  <a:srgbClr val="202020"/>
                </a:solidFill>
                <a:latin typeface="+mn-lt"/>
              </a:rPr>
              <a:t>M. Anderson </a:t>
            </a:r>
            <a:r>
              <a:rPr lang="en-US" sz="1400" dirty="0" smtClean="0">
                <a:solidFill>
                  <a:srgbClr val="202020"/>
                </a:solidFill>
                <a:latin typeface="+mn-lt"/>
              </a:rPr>
              <a:t>Professorship</a:t>
            </a:r>
          </a:p>
          <a:p>
            <a:pPr algn="ctr"/>
            <a:r>
              <a:rPr lang="en-US" sz="1400" dirty="0" smtClean="0">
                <a:solidFill>
                  <a:srgbClr val="202020"/>
                </a:solidFill>
                <a:latin typeface="+mn-lt"/>
              </a:rPr>
              <a:t> in Nursing</a:t>
            </a:r>
            <a:endParaRPr lang="en-US" sz="1400" b="0" i="0" dirty="0">
              <a:solidFill>
                <a:srgbClr val="202020"/>
              </a:solidFill>
              <a:effectLst/>
              <a:latin typeface="+mn-lt"/>
            </a:endParaRPr>
          </a:p>
        </p:txBody>
      </p:sp>
      <p:sp>
        <p:nvSpPr>
          <p:cNvPr id="12" name="Rectangle 11"/>
          <p:cNvSpPr/>
          <p:nvPr/>
        </p:nvSpPr>
        <p:spPr>
          <a:xfrm>
            <a:off x="6280301" y="4754941"/>
            <a:ext cx="2863699" cy="954107"/>
          </a:xfrm>
          <a:prstGeom prst="rect">
            <a:avLst/>
          </a:prstGeom>
        </p:spPr>
        <p:txBody>
          <a:bodyPr wrap="square">
            <a:spAutoFit/>
          </a:bodyPr>
          <a:lstStyle/>
          <a:p>
            <a:pPr algn="ctr"/>
            <a:r>
              <a:rPr lang="en-US" sz="1400" b="1" dirty="0" smtClean="0">
                <a:solidFill>
                  <a:srgbClr val="0A304A"/>
                </a:solidFill>
                <a:latin typeface="+mn-lt"/>
              </a:rPr>
              <a:t>Rebecca Patton, DNP, </a:t>
            </a:r>
            <a:r>
              <a:rPr lang="en-US" sz="1400" b="1" dirty="0">
                <a:solidFill>
                  <a:srgbClr val="0A304A"/>
                </a:solidFill>
                <a:latin typeface="+mn-lt"/>
              </a:rPr>
              <a:t>RN, </a:t>
            </a:r>
            <a:r>
              <a:rPr lang="en-US" sz="1400" b="1" dirty="0" smtClean="0">
                <a:solidFill>
                  <a:srgbClr val="0A304A"/>
                </a:solidFill>
                <a:latin typeface="+mn-lt"/>
              </a:rPr>
              <a:t>FAAN </a:t>
            </a:r>
            <a:br>
              <a:rPr lang="en-US" sz="1400" b="1" dirty="0" smtClean="0">
                <a:solidFill>
                  <a:srgbClr val="0A304A"/>
                </a:solidFill>
                <a:latin typeface="+mn-lt"/>
              </a:rPr>
            </a:br>
            <a:r>
              <a:rPr lang="en-US" sz="1400" dirty="0" smtClean="0">
                <a:solidFill>
                  <a:srgbClr val="202020"/>
                </a:solidFill>
                <a:latin typeface="+mn-lt"/>
              </a:rPr>
              <a:t>Inaugural Chair </a:t>
            </a:r>
          </a:p>
          <a:p>
            <a:pPr algn="ctr"/>
            <a:r>
              <a:rPr lang="en-US" sz="1400" dirty="0" smtClean="0">
                <a:solidFill>
                  <a:srgbClr val="202020"/>
                </a:solidFill>
                <a:latin typeface="+mn-lt"/>
              </a:rPr>
              <a:t>Lucy Jo Atkinson Professorship in Perioperative Nursing</a:t>
            </a:r>
            <a:endParaRPr lang="en-US" sz="1400" b="0" i="0" dirty="0">
              <a:solidFill>
                <a:srgbClr val="202020"/>
              </a:solidFill>
              <a:effectLst/>
              <a:latin typeface="+mn-lt"/>
            </a:endParaRPr>
          </a:p>
        </p:txBody>
      </p:sp>
      <p:pic>
        <p:nvPicPr>
          <p:cNvPr id="2" name="Picture 1"/>
          <p:cNvPicPr>
            <a:picLocks noChangeAspect="1"/>
          </p:cNvPicPr>
          <p:nvPr/>
        </p:nvPicPr>
        <p:blipFill rotWithShape="1">
          <a:blip r:embed="rId5" cstate="screen">
            <a:extLst>
              <a:ext uri="{BEBA8EAE-BF5A-486C-A8C5-ECC9F3942E4B}">
                <a14:imgProps xmlns:a14="http://schemas.microsoft.com/office/drawing/2010/main">
                  <a14:imgLayer r:embed="rId6">
                    <a14:imgEffect>
                      <a14:sharpenSoften amount="25000"/>
                    </a14:imgEffect>
                    <a14:imgEffect>
                      <a14:saturation sat="0"/>
                    </a14:imgEffect>
                  </a14:imgLayer>
                </a14:imgProps>
              </a:ext>
              <a:ext uri="{28A0092B-C50C-407E-A947-70E740481C1C}">
                <a14:useLocalDpi xmlns:a14="http://schemas.microsoft.com/office/drawing/2010/main"/>
              </a:ext>
            </a:extLst>
          </a:blip>
          <a:srcRect l="11559" t="6333" r="4977" b="17947"/>
          <a:stretch/>
        </p:blipFill>
        <p:spPr>
          <a:xfrm>
            <a:off x="6414467" y="1412919"/>
            <a:ext cx="2455817" cy="3341961"/>
          </a:xfrm>
          <a:prstGeom prst="rect">
            <a:avLst/>
          </a:prstGeom>
        </p:spPr>
      </p:pic>
    </p:spTree>
    <p:extLst>
      <p:ext uri="{BB962C8B-B14F-4D97-AF65-F5344CB8AC3E}">
        <p14:creationId xmlns:p14="http://schemas.microsoft.com/office/powerpoint/2010/main" val="3542755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 y="0"/>
            <a:ext cx="9143999" cy="3477875"/>
          </a:xfrm>
          <a:prstGeom prst="rect">
            <a:avLst/>
          </a:prstGeom>
          <a:solidFill>
            <a:srgbClr val="0A304E"/>
          </a:solidFill>
        </p:spPr>
        <p:txBody>
          <a:bodyPr wrap="square" rtlCol="0">
            <a:spAutoFit/>
          </a:bodyPr>
          <a:lstStyle/>
          <a:p>
            <a:pPr algn="ctr"/>
            <a:endParaRPr lang="en-US" sz="1400" b="1" dirty="0" smtClean="0">
              <a:solidFill>
                <a:srgbClr val="0A304E"/>
              </a:solidFill>
              <a:latin typeface="+mn-lt"/>
            </a:endParaRPr>
          </a:p>
          <a:p>
            <a:pPr algn="ctr"/>
            <a:endParaRPr lang="en-US" sz="1400" b="1" dirty="0" smtClean="0">
              <a:solidFill>
                <a:schemeClr val="bg1"/>
              </a:solidFill>
              <a:latin typeface="+mn-lt"/>
            </a:endParaRPr>
          </a:p>
          <a:p>
            <a:pPr algn="ctr"/>
            <a:r>
              <a:rPr lang="en-US" sz="3200" b="1" dirty="0" smtClean="0">
                <a:solidFill>
                  <a:schemeClr val="bg1"/>
                </a:solidFill>
                <a:latin typeface="+mn-lt"/>
              </a:rPr>
              <a:t>New Leadership</a:t>
            </a:r>
          </a:p>
          <a:p>
            <a:pPr algn="ctr"/>
            <a:endParaRPr lang="en-US" sz="3200" b="1" dirty="0">
              <a:solidFill>
                <a:schemeClr val="bg1"/>
              </a:solidFill>
              <a:latin typeface="+mn-lt"/>
            </a:endParaRPr>
          </a:p>
          <a:p>
            <a:pPr algn="ctr"/>
            <a:endParaRPr lang="en-US" sz="3200" b="1" dirty="0" smtClean="0">
              <a:solidFill>
                <a:srgbClr val="0A304E"/>
              </a:solidFill>
              <a:latin typeface="+mn-lt"/>
            </a:endParaRPr>
          </a:p>
          <a:p>
            <a:pPr algn="ctr"/>
            <a:endParaRPr lang="en-US" sz="3200" b="1" dirty="0">
              <a:solidFill>
                <a:srgbClr val="0A304E"/>
              </a:solidFill>
              <a:latin typeface="+mn-lt"/>
            </a:endParaRPr>
          </a:p>
          <a:p>
            <a:pPr algn="ctr"/>
            <a:endParaRPr lang="en-US" sz="3200" b="1" dirty="0" smtClean="0">
              <a:solidFill>
                <a:srgbClr val="0A304E"/>
              </a:solidFill>
              <a:latin typeface="+mn-lt"/>
            </a:endParaRPr>
          </a:p>
          <a:p>
            <a:pPr algn="ctr"/>
            <a:endParaRPr lang="en-US" sz="3200" b="1" dirty="0">
              <a:solidFill>
                <a:srgbClr val="0A304E"/>
              </a:solidFill>
              <a:latin typeface="+mn-lt"/>
            </a:endParaRPr>
          </a:p>
        </p:txBody>
      </p:sp>
      <p:sp>
        <p:nvSpPr>
          <p:cNvPr id="10" name="Rectangle 9"/>
          <p:cNvSpPr/>
          <p:nvPr/>
        </p:nvSpPr>
        <p:spPr>
          <a:xfrm>
            <a:off x="2850303" y="4594054"/>
            <a:ext cx="3496735" cy="584775"/>
          </a:xfrm>
          <a:prstGeom prst="rect">
            <a:avLst/>
          </a:prstGeom>
        </p:spPr>
        <p:txBody>
          <a:bodyPr wrap="square">
            <a:spAutoFit/>
          </a:bodyPr>
          <a:lstStyle/>
          <a:p>
            <a:pPr algn="ctr"/>
            <a:r>
              <a:rPr lang="en-US" sz="1600" b="1" dirty="0" smtClean="0">
                <a:solidFill>
                  <a:srgbClr val="0A304A"/>
                </a:solidFill>
                <a:latin typeface="+mn-lt"/>
              </a:rPr>
              <a:t>Joachim Voss, </a:t>
            </a:r>
            <a:r>
              <a:rPr lang="en-US" sz="1600" b="1" dirty="0">
                <a:solidFill>
                  <a:srgbClr val="0A304A"/>
                </a:solidFill>
                <a:latin typeface="+mn-lt"/>
              </a:rPr>
              <a:t>PhD, RN, </a:t>
            </a:r>
            <a:r>
              <a:rPr lang="en-US" sz="1600" b="1" dirty="0" smtClean="0">
                <a:solidFill>
                  <a:srgbClr val="0A304A"/>
                </a:solidFill>
                <a:latin typeface="+mn-lt"/>
              </a:rPr>
              <a:t>FAAN</a:t>
            </a:r>
            <a:endParaRPr lang="en-US" sz="1600" dirty="0">
              <a:solidFill>
                <a:srgbClr val="202020"/>
              </a:solidFill>
              <a:latin typeface="+mn-lt"/>
            </a:endParaRPr>
          </a:p>
          <a:p>
            <a:pPr algn="ctr"/>
            <a:r>
              <a:rPr lang="en-US" sz="1600" dirty="0" smtClean="0">
                <a:solidFill>
                  <a:srgbClr val="202020"/>
                </a:solidFill>
                <a:latin typeface="+mn-lt"/>
              </a:rPr>
              <a:t>Director, PhD Program in Nursing</a:t>
            </a:r>
          </a:p>
        </p:txBody>
      </p:sp>
      <p:sp>
        <p:nvSpPr>
          <p:cNvPr id="13" name="Rectangle 12"/>
          <p:cNvSpPr/>
          <p:nvPr/>
        </p:nvSpPr>
        <p:spPr>
          <a:xfrm>
            <a:off x="0" y="4621215"/>
            <a:ext cx="3216130" cy="830997"/>
          </a:xfrm>
          <a:prstGeom prst="rect">
            <a:avLst/>
          </a:prstGeom>
        </p:spPr>
        <p:txBody>
          <a:bodyPr wrap="square">
            <a:spAutoFit/>
          </a:bodyPr>
          <a:lstStyle/>
          <a:p>
            <a:pPr algn="ctr"/>
            <a:r>
              <a:rPr lang="en-US" sz="1600" b="1" dirty="0" smtClean="0">
                <a:solidFill>
                  <a:srgbClr val="0A304A"/>
                </a:solidFill>
                <a:latin typeface="+mn-lt"/>
              </a:rPr>
              <a:t>Diana Morris, PhD, RN, FAAN, FGSA</a:t>
            </a:r>
            <a:endParaRPr lang="en-US" sz="1600" b="1" dirty="0">
              <a:solidFill>
                <a:srgbClr val="0A304A"/>
              </a:solidFill>
              <a:latin typeface="+mn-lt"/>
            </a:endParaRPr>
          </a:p>
          <a:p>
            <a:pPr algn="ctr"/>
            <a:r>
              <a:rPr lang="en-US" sz="1600" dirty="0" smtClean="0">
                <a:solidFill>
                  <a:srgbClr val="0A304A"/>
                </a:solidFill>
                <a:latin typeface="+mn-lt"/>
              </a:rPr>
              <a:t>Interim Associate Dean </a:t>
            </a:r>
            <a:br>
              <a:rPr lang="en-US" sz="1600" dirty="0" smtClean="0">
                <a:solidFill>
                  <a:srgbClr val="0A304A"/>
                </a:solidFill>
                <a:latin typeface="+mn-lt"/>
              </a:rPr>
            </a:br>
            <a:r>
              <a:rPr lang="en-US" sz="1600" dirty="0" smtClean="0">
                <a:solidFill>
                  <a:srgbClr val="0A304A"/>
                </a:solidFill>
                <a:latin typeface="+mn-lt"/>
              </a:rPr>
              <a:t>of Academic Affairs</a:t>
            </a:r>
          </a:p>
        </p:txBody>
      </p:sp>
      <p:sp>
        <p:nvSpPr>
          <p:cNvPr id="15" name="Rectangle 14"/>
          <p:cNvSpPr/>
          <p:nvPr/>
        </p:nvSpPr>
        <p:spPr>
          <a:xfrm>
            <a:off x="6158192" y="4594053"/>
            <a:ext cx="2914259" cy="584775"/>
          </a:xfrm>
          <a:prstGeom prst="rect">
            <a:avLst/>
          </a:prstGeom>
        </p:spPr>
        <p:txBody>
          <a:bodyPr wrap="square">
            <a:spAutoFit/>
          </a:bodyPr>
          <a:lstStyle/>
          <a:p>
            <a:pPr algn="ctr"/>
            <a:r>
              <a:rPr lang="en-US" sz="1600" b="1" dirty="0" smtClean="0">
                <a:solidFill>
                  <a:srgbClr val="0A304A"/>
                </a:solidFill>
                <a:latin typeface="+mn-lt"/>
              </a:rPr>
              <a:t>Deborah Lindell, DNP, RN, FAAN</a:t>
            </a:r>
            <a:endParaRPr lang="en-US" sz="1600" dirty="0">
              <a:solidFill>
                <a:srgbClr val="202020"/>
              </a:solidFill>
              <a:latin typeface="+mn-lt"/>
            </a:endParaRPr>
          </a:p>
          <a:p>
            <a:pPr algn="ctr"/>
            <a:r>
              <a:rPr lang="en-US" sz="1600" dirty="0" smtClean="0">
                <a:solidFill>
                  <a:srgbClr val="202020"/>
                </a:solidFill>
                <a:latin typeface="+mn-lt"/>
              </a:rPr>
              <a:t>Assistant Director, DNP Program</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61160" y="1213269"/>
            <a:ext cx="2475020" cy="3344986"/>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8038" t="10078" r="32195"/>
          <a:stretch/>
        </p:blipFill>
        <p:spPr>
          <a:xfrm>
            <a:off x="6381136" y="1213269"/>
            <a:ext cx="2468369" cy="3344986"/>
          </a:xfrm>
          <a:prstGeom prst="rect">
            <a:avLst/>
          </a:prstGeom>
        </p:spPr>
      </p:pic>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2689" y="1232862"/>
            <a:ext cx="2453515" cy="3344986"/>
          </a:xfrm>
          <a:prstGeom prst="rect">
            <a:avLst/>
          </a:prstGeom>
        </p:spPr>
      </p:pic>
    </p:spTree>
    <p:extLst>
      <p:ext uri="{BB962C8B-B14F-4D97-AF65-F5344CB8AC3E}">
        <p14:creationId xmlns:p14="http://schemas.microsoft.com/office/powerpoint/2010/main" val="2015515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 y="0"/>
            <a:ext cx="9143999" cy="3477875"/>
          </a:xfrm>
          <a:prstGeom prst="rect">
            <a:avLst/>
          </a:prstGeom>
          <a:solidFill>
            <a:srgbClr val="0A304E"/>
          </a:solidFill>
        </p:spPr>
        <p:txBody>
          <a:bodyPr wrap="square" rtlCol="0">
            <a:spAutoFit/>
          </a:bodyPr>
          <a:lstStyle/>
          <a:p>
            <a:pPr algn="ctr"/>
            <a:endParaRPr lang="en-US" sz="1400" b="1" dirty="0" smtClean="0">
              <a:solidFill>
                <a:srgbClr val="0A304E"/>
              </a:solidFill>
              <a:latin typeface="+mn-lt"/>
            </a:endParaRPr>
          </a:p>
          <a:p>
            <a:pPr algn="ctr"/>
            <a:endParaRPr lang="en-US" sz="1400" b="1" dirty="0" smtClean="0">
              <a:solidFill>
                <a:schemeClr val="bg1"/>
              </a:solidFill>
              <a:latin typeface="+mn-lt"/>
            </a:endParaRPr>
          </a:p>
          <a:p>
            <a:pPr algn="ctr"/>
            <a:r>
              <a:rPr lang="en-US" sz="3200" b="1" dirty="0" smtClean="0">
                <a:solidFill>
                  <a:schemeClr val="bg1"/>
                </a:solidFill>
                <a:latin typeface="+mn-lt"/>
              </a:rPr>
              <a:t>Promotions and Appointments</a:t>
            </a:r>
          </a:p>
          <a:p>
            <a:pPr algn="ctr"/>
            <a:endParaRPr lang="en-US" sz="3200" b="1" dirty="0">
              <a:solidFill>
                <a:schemeClr val="bg1"/>
              </a:solidFill>
              <a:latin typeface="+mn-lt"/>
            </a:endParaRPr>
          </a:p>
          <a:p>
            <a:pPr algn="ctr"/>
            <a:endParaRPr lang="en-US" sz="3200" b="1" dirty="0" smtClean="0">
              <a:solidFill>
                <a:srgbClr val="0A304E"/>
              </a:solidFill>
              <a:latin typeface="+mn-lt"/>
            </a:endParaRPr>
          </a:p>
          <a:p>
            <a:pPr algn="ctr"/>
            <a:endParaRPr lang="en-US" sz="3200" b="1" dirty="0">
              <a:solidFill>
                <a:srgbClr val="0A304E"/>
              </a:solidFill>
              <a:latin typeface="+mn-lt"/>
            </a:endParaRPr>
          </a:p>
          <a:p>
            <a:pPr algn="ctr"/>
            <a:endParaRPr lang="en-US" sz="3200" b="1" dirty="0" smtClean="0">
              <a:solidFill>
                <a:srgbClr val="0A304E"/>
              </a:solidFill>
              <a:latin typeface="+mn-lt"/>
            </a:endParaRPr>
          </a:p>
          <a:p>
            <a:pPr algn="ctr"/>
            <a:endParaRPr lang="en-US" sz="3200" b="1" dirty="0">
              <a:solidFill>
                <a:srgbClr val="0A304E"/>
              </a:solidFill>
              <a:latin typeface="+mn-lt"/>
            </a:endParaRPr>
          </a:p>
        </p:txBody>
      </p:sp>
      <p:sp>
        <p:nvSpPr>
          <p:cNvPr id="10" name="Rectangle 9"/>
          <p:cNvSpPr/>
          <p:nvPr/>
        </p:nvSpPr>
        <p:spPr>
          <a:xfrm>
            <a:off x="2680356" y="3853990"/>
            <a:ext cx="1971865" cy="830997"/>
          </a:xfrm>
          <a:prstGeom prst="rect">
            <a:avLst/>
          </a:prstGeom>
        </p:spPr>
        <p:txBody>
          <a:bodyPr wrap="square">
            <a:spAutoFit/>
          </a:bodyPr>
          <a:lstStyle/>
          <a:p>
            <a:pPr algn="ctr"/>
            <a:r>
              <a:rPr lang="en-US" sz="1600" b="1" dirty="0" smtClean="0">
                <a:solidFill>
                  <a:srgbClr val="0A304A"/>
                </a:solidFill>
                <a:latin typeface="+mn-lt"/>
              </a:rPr>
              <a:t>Nathaniel Schreiner,</a:t>
            </a:r>
          </a:p>
          <a:p>
            <a:pPr algn="ctr"/>
            <a:r>
              <a:rPr lang="en-US" sz="1600" b="1" dirty="0" smtClean="0">
                <a:solidFill>
                  <a:srgbClr val="0A304A"/>
                </a:solidFill>
                <a:latin typeface="+mn-lt"/>
              </a:rPr>
              <a:t>PhD</a:t>
            </a:r>
            <a:r>
              <a:rPr lang="en-US" sz="1600" b="1" dirty="0">
                <a:solidFill>
                  <a:srgbClr val="0A304A"/>
                </a:solidFill>
                <a:latin typeface="+mn-lt"/>
              </a:rPr>
              <a:t>, </a:t>
            </a:r>
            <a:r>
              <a:rPr lang="en-US" sz="1600" b="1" dirty="0" smtClean="0">
                <a:solidFill>
                  <a:srgbClr val="0A304A"/>
                </a:solidFill>
                <a:latin typeface="+mn-lt"/>
              </a:rPr>
              <a:t>MBA, RN</a:t>
            </a:r>
            <a:endParaRPr lang="en-US" sz="1600" dirty="0">
              <a:solidFill>
                <a:srgbClr val="202020"/>
              </a:solidFill>
              <a:latin typeface="+mn-lt"/>
            </a:endParaRPr>
          </a:p>
          <a:p>
            <a:pPr algn="ctr"/>
            <a:r>
              <a:rPr lang="en-US" sz="1600" dirty="0" smtClean="0">
                <a:solidFill>
                  <a:srgbClr val="202020"/>
                </a:solidFill>
                <a:latin typeface="+mn-lt"/>
              </a:rPr>
              <a:t>Assistant Professor</a:t>
            </a:r>
          </a:p>
        </p:txBody>
      </p:sp>
      <p:sp>
        <p:nvSpPr>
          <p:cNvPr id="13" name="Rectangle 12"/>
          <p:cNvSpPr/>
          <p:nvPr/>
        </p:nvSpPr>
        <p:spPr>
          <a:xfrm>
            <a:off x="258813" y="3859180"/>
            <a:ext cx="2059441" cy="830997"/>
          </a:xfrm>
          <a:prstGeom prst="rect">
            <a:avLst/>
          </a:prstGeom>
        </p:spPr>
        <p:txBody>
          <a:bodyPr wrap="square">
            <a:spAutoFit/>
          </a:bodyPr>
          <a:lstStyle/>
          <a:p>
            <a:pPr algn="ctr"/>
            <a:r>
              <a:rPr lang="en-US" sz="1600" b="1" dirty="0" smtClean="0">
                <a:solidFill>
                  <a:srgbClr val="0A304A"/>
                </a:solidFill>
                <a:latin typeface="+mn-lt"/>
              </a:rPr>
              <a:t>Allison </a:t>
            </a:r>
            <a:r>
              <a:rPr lang="en-US" sz="1600" b="1" dirty="0" err="1" smtClean="0">
                <a:solidFill>
                  <a:srgbClr val="0A304A"/>
                </a:solidFill>
                <a:latin typeface="+mn-lt"/>
              </a:rPr>
              <a:t>Webel</a:t>
            </a:r>
            <a:r>
              <a:rPr lang="en-US" sz="1600" b="1" dirty="0" smtClean="0">
                <a:solidFill>
                  <a:srgbClr val="0A304A"/>
                </a:solidFill>
                <a:latin typeface="+mn-lt"/>
              </a:rPr>
              <a:t>,</a:t>
            </a:r>
          </a:p>
          <a:p>
            <a:pPr algn="ctr"/>
            <a:r>
              <a:rPr lang="en-US" sz="1600" b="1" dirty="0" smtClean="0">
                <a:solidFill>
                  <a:srgbClr val="0A304A"/>
                </a:solidFill>
                <a:latin typeface="+mn-lt"/>
              </a:rPr>
              <a:t> PhD, RN, FAAN,</a:t>
            </a:r>
          </a:p>
          <a:p>
            <a:pPr algn="ctr"/>
            <a:r>
              <a:rPr lang="en-US" sz="1600" dirty="0" smtClean="0">
                <a:solidFill>
                  <a:srgbClr val="0A304A"/>
                </a:solidFill>
                <a:latin typeface="+mn-lt"/>
              </a:rPr>
              <a:t>Associate Professor</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8813" y="1241555"/>
            <a:ext cx="2059441" cy="2476204"/>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680356" y="1241552"/>
            <a:ext cx="1971865" cy="247620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870" y="1241555"/>
            <a:ext cx="1718777" cy="2476204"/>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6569" y="1241555"/>
            <a:ext cx="1956508" cy="2476205"/>
          </a:xfrm>
          <a:prstGeom prst="rect">
            <a:avLst/>
          </a:prstGeom>
        </p:spPr>
      </p:pic>
      <p:sp>
        <p:nvSpPr>
          <p:cNvPr id="12" name="Rectangle 11"/>
          <p:cNvSpPr/>
          <p:nvPr/>
        </p:nvSpPr>
        <p:spPr>
          <a:xfrm>
            <a:off x="4946870" y="3807777"/>
            <a:ext cx="1718777" cy="1323439"/>
          </a:xfrm>
          <a:prstGeom prst="rect">
            <a:avLst/>
          </a:prstGeom>
        </p:spPr>
        <p:txBody>
          <a:bodyPr wrap="square">
            <a:spAutoFit/>
          </a:bodyPr>
          <a:lstStyle/>
          <a:p>
            <a:pPr algn="ctr"/>
            <a:r>
              <a:rPr lang="en-US" sz="1600" b="1" dirty="0" err="1" smtClean="0">
                <a:solidFill>
                  <a:srgbClr val="0A304A"/>
                </a:solidFill>
                <a:latin typeface="+mn-lt"/>
              </a:rPr>
              <a:t>Shanina</a:t>
            </a:r>
            <a:r>
              <a:rPr lang="en-US" sz="1600" b="1" dirty="0" smtClean="0">
                <a:solidFill>
                  <a:srgbClr val="0A304A"/>
                </a:solidFill>
                <a:latin typeface="+mn-lt"/>
              </a:rPr>
              <a:t> </a:t>
            </a:r>
            <a:r>
              <a:rPr lang="en-US" sz="1600" b="1" dirty="0" err="1" smtClean="0">
                <a:solidFill>
                  <a:srgbClr val="0A304A"/>
                </a:solidFill>
                <a:latin typeface="+mn-lt"/>
              </a:rPr>
              <a:t>Knighton</a:t>
            </a:r>
            <a:r>
              <a:rPr lang="en-US" sz="1600" b="1" dirty="0" smtClean="0">
                <a:solidFill>
                  <a:srgbClr val="0A304A"/>
                </a:solidFill>
                <a:latin typeface="+mn-lt"/>
              </a:rPr>
              <a:t>,</a:t>
            </a:r>
          </a:p>
          <a:p>
            <a:pPr algn="ctr"/>
            <a:r>
              <a:rPr lang="en-US" sz="1600" b="1" dirty="0" smtClean="0">
                <a:solidFill>
                  <a:srgbClr val="0A304A"/>
                </a:solidFill>
                <a:latin typeface="+mn-lt"/>
              </a:rPr>
              <a:t>PhD, RN,</a:t>
            </a:r>
            <a:endParaRPr lang="en-US" sz="1600" dirty="0">
              <a:solidFill>
                <a:srgbClr val="202020"/>
              </a:solidFill>
              <a:latin typeface="+mn-lt"/>
            </a:endParaRPr>
          </a:p>
          <a:p>
            <a:pPr algn="ctr"/>
            <a:r>
              <a:rPr lang="en-US" sz="1600" dirty="0" smtClean="0">
                <a:solidFill>
                  <a:srgbClr val="202020"/>
                </a:solidFill>
                <a:latin typeface="+mn-lt"/>
              </a:rPr>
              <a:t>Instructor and KL2 Clinical Research Scholar</a:t>
            </a:r>
          </a:p>
        </p:txBody>
      </p:sp>
      <p:sp>
        <p:nvSpPr>
          <p:cNvPr id="14" name="Rectangle 13"/>
          <p:cNvSpPr/>
          <p:nvPr/>
        </p:nvSpPr>
        <p:spPr>
          <a:xfrm>
            <a:off x="6926569" y="3819118"/>
            <a:ext cx="1956508" cy="1323439"/>
          </a:xfrm>
          <a:prstGeom prst="rect">
            <a:avLst/>
          </a:prstGeom>
        </p:spPr>
        <p:txBody>
          <a:bodyPr wrap="square">
            <a:spAutoFit/>
          </a:bodyPr>
          <a:lstStyle/>
          <a:p>
            <a:pPr algn="ctr"/>
            <a:r>
              <a:rPr lang="en-US" sz="1600" b="1" dirty="0" smtClean="0">
                <a:solidFill>
                  <a:srgbClr val="0A304A"/>
                </a:solidFill>
                <a:latin typeface="+mn-lt"/>
              </a:rPr>
              <a:t>Grant </a:t>
            </a:r>
            <a:r>
              <a:rPr lang="en-US" sz="1600" b="1" dirty="0" err="1" smtClean="0">
                <a:solidFill>
                  <a:srgbClr val="0A304A"/>
                </a:solidFill>
                <a:latin typeface="+mn-lt"/>
              </a:rPr>
              <a:t>Pignatiello</a:t>
            </a:r>
            <a:r>
              <a:rPr lang="en-US" sz="1600" b="1" dirty="0" smtClean="0">
                <a:solidFill>
                  <a:srgbClr val="0A304A"/>
                </a:solidFill>
                <a:latin typeface="+mn-lt"/>
              </a:rPr>
              <a:t>,</a:t>
            </a:r>
          </a:p>
          <a:p>
            <a:pPr algn="ctr"/>
            <a:r>
              <a:rPr lang="en-US" sz="1600" b="1" dirty="0" smtClean="0">
                <a:solidFill>
                  <a:srgbClr val="0A304A"/>
                </a:solidFill>
                <a:latin typeface="+mn-lt"/>
              </a:rPr>
              <a:t>PhD, RN,</a:t>
            </a:r>
            <a:endParaRPr lang="en-US" sz="1600" dirty="0">
              <a:solidFill>
                <a:srgbClr val="202020"/>
              </a:solidFill>
              <a:latin typeface="+mn-lt"/>
            </a:endParaRPr>
          </a:p>
          <a:p>
            <a:pPr algn="ctr"/>
            <a:r>
              <a:rPr lang="en-US" sz="1600" dirty="0" smtClean="0">
                <a:solidFill>
                  <a:srgbClr val="202020"/>
                </a:solidFill>
                <a:latin typeface="+mn-lt"/>
              </a:rPr>
              <a:t>Instructor and KL2 Clinical Research Scholar</a:t>
            </a:r>
          </a:p>
        </p:txBody>
      </p:sp>
    </p:spTree>
    <p:extLst>
      <p:ext uri="{BB962C8B-B14F-4D97-AF65-F5344CB8AC3E}">
        <p14:creationId xmlns:p14="http://schemas.microsoft.com/office/powerpoint/2010/main" val="3914075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0" y="-222926"/>
            <a:ext cx="9143999" cy="3477875"/>
          </a:xfrm>
          <a:prstGeom prst="rect">
            <a:avLst/>
          </a:prstGeom>
          <a:solidFill>
            <a:srgbClr val="0A304E"/>
          </a:solidFill>
        </p:spPr>
        <p:txBody>
          <a:bodyPr wrap="square" rtlCol="0">
            <a:spAutoFit/>
          </a:bodyPr>
          <a:lstStyle/>
          <a:p>
            <a:pPr algn="ctr"/>
            <a:endParaRPr lang="en-US" sz="1400" b="1" dirty="0" smtClean="0">
              <a:solidFill>
                <a:srgbClr val="0A304E"/>
              </a:solidFill>
              <a:latin typeface="+mn-lt"/>
            </a:endParaRPr>
          </a:p>
          <a:p>
            <a:pPr algn="ctr"/>
            <a:endParaRPr lang="en-US" sz="1400" b="1" dirty="0" smtClean="0">
              <a:solidFill>
                <a:schemeClr val="bg1"/>
              </a:solidFill>
              <a:latin typeface="+mn-lt"/>
            </a:endParaRPr>
          </a:p>
          <a:p>
            <a:pPr algn="ctr"/>
            <a:r>
              <a:rPr lang="en-US" sz="3200" b="1" dirty="0" smtClean="0">
                <a:solidFill>
                  <a:schemeClr val="bg1"/>
                </a:solidFill>
                <a:latin typeface="+mn-lt"/>
              </a:rPr>
              <a:t>New Faculty</a:t>
            </a:r>
          </a:p>
          <a:p>
            <a:pPr algn="ctr"/>
            <a:endParaRPr lang="en-US" sz="3200" b="1" dirty="0">
              <a:solidFill>
                <a:schemeClr val="bg1"/>
              </a:solidFill>
              <a:latin typeface="+mn-lt"/>
            </a:endParaRPr>
          </a:p>
          <a:p>
            <a:pPr algn="ctr"/>
            <a:endParaRPr lang="en-US" sz="3200" b="1" dirty="0" smtClean="0">
              <a:solidFill>
                <a:srgbClr val="0A304E"/>
              </a:solidFill>
              <a:latin typeface="+mn-lt"/>
            </a:endParaRPr>
          </a:p>
          <a:p>
            <a:pPr algn="ctr"/>
            <a:endParaRPr lang="en-US" sz="3200" b="1" dirty="0">
              <a:solidFill>
                <a:srgbClr val="0A304E"/>
              </a:solidFill>
              <a:latin typeface="+mn-lt"/>
            </a:endParaRPr>
          </a:p>
          <a:p>
            <a:pPr algn="ctr"/>
            <a:endParaRPr lang="en-US" sz="3200" b="1" dirty="0" smtClean="0">
              <a:solidFill>
                <a:srgbClr val="0A304E"/>
              </a:solidFill>
              <a:latin typeface="+mn-lt"/>
            </a:endParaRPr>
          </a:p>
          <a:p>
            <a:pPr algn="ctr"/>
            <a:endParaRPr lang="en-US" sz="3200" b="1" dirty="0">
              <a:solidFill>
                <a:srgbClr val="0A304E"/>
              </a:solidFill>
              <a:latin typeface="+mn-lt"/>
            </a:endParaRPr>
          </a:p>
        </p:txBody>
      </p:sp>
      <p:pic>
        <p:nvPicPr>
          <p:cNvPr id="1026" name="Picture 2" descr="https://gallery.mailchimp.com/d6ccafb233f442bc1743c2748/images/6782d862-cda2-4802-8676-61be9cfa412b.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68352" y="3446755"/>
            <a:ext cx="1201783" cy="15143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gallery.mailchimp.com/d6ccafb233f442bc1743c2748/images/b29e14fe-3485-4ba2-8ec8-aa485b8d76cf.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171305" y="3457316"/>
            <a:ext cx="1093996" cy="153515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117654" y="4986236"/>
            <a:ext cx="1592770" cy="692497"/>
          </a:xfrm>
          <a:prstGeom prst="rect">
            <a:avLst/>
          </a:prstGeom>
          <a:noFill/>
        </p:spPr>
        <p:txBody>
          <a:bodyPr wrap="square" rtlCol="0">
            <a:spAutoFit/>
          </a:bodyPr>
          <a:lstStyle/>
          <a:p>
            <a:pPr algn="ctr"/>
            <a:r>
              <a:rPr lang="en-US" sz="1300" b="1" dirty="0" smtClean="0">
                <a:solidFill>
                  <a:srgbClr val="0A304E"/>
                </a:solidFill>
                <a:latin typeface="+mn-lt"/>
              </a:rPr>
              <a:t>Christopher </a:t>
            </a:r>
            <a:r>
              <a:rPr lang="en-US" sz="1300" b="1" dirty="0" err="1" smtClean="0">
                <a:solidFill>
                  <a:srgbClr val="0A304E"/>
                </a:solidFill>
                <a:latin typeface="+mn-lt"/>
              </a:rPr>
              <a:t>Bibro</a:t>
            </a:r>
            <a:r>
              <a:rPr lang="en-US" sz="1300" b="1" dirty="0" smtClean="0">
                <a:solidFill>
                  <a:srgbClr val="0A304E"/>
                </a:solidFill>
                <a:latin typeface="+mn-lt"/>
              </a:rPr>
              <a:t>, </a:t>
            </a:r>
          </a:p>
          <a:p>
            <a:pPr algn="ctr"/>
            <a:r>
              <a:rPr lang="en-US" sz="1300" b="1" dirty="0" smtClean="0">
                <a:solidFill>
                  <a:srgbClr val="0A304E"/>
                </a:solidFill>
                <a:latin typeface="+mn-lt"/>
              </a:rPr>
              <a:t>MSN, CRNA</a:t>
            </a:r>
          </a:p>
          <a:p>
            <a:pPr algn="ctr"/>
            <a:r>
              <a:rPr lang="en-US" sz="1300" dirty="0" smtClean="0">
                <a:latin typeface="+mn-lt"/>
              </a:rPr>
              <a:t>Lecturer</a:t>
            </a:r>
            <a:endParaRPr lang="en-US" sz="1300" dirty="0">
              <a:latin typeface="+mn-lt"/>
            </a:endParaRPr>
          </a:p>
        </p:txBody>
      </p:sp>
      <p:sp>
        <p:nvSpPr>
          <p:cNvPr id="16" name="TextBox 15"/>
          <p:cNvSpPr txBox="1"/>
          <p:nvPr/>
        </p:nvSpPr>
        <p:spPr>
          <a:xfrm>
            <a:off x="3602308" y="2442638"/>
            <a:ext cx="2002077" cy="692497"/>
          </a:xfrm>
          <a:prstGeom prst="rect">
            <a:avLst/>
          </a:prstGeom>
          <a:noFill/>
        </p:spPr>
        <p:txBody>
          <a:bodyPr wrap="square" rtlCol="0">
            <a:spAutoFit/>
          </a:bodyPr>
          <a:lstStyle/>
          <a:p>
            <a:pPr algn="ctr"/>
            <a:r>
              <a:rPr lang="en-US" sz="1300" b="1" dirty="0">
                <a:solidFill>
                  <a:schemeClr val="bg1"/>
                </a:solidFill>
                <a:latin typeface="+mn-lt"/>
              </a:rPr>
              <a:t>Christina </a:t>
            </a:r>
            <a:r>
              <a:rPr lang="en-US" sz="1300" b="1" dirty="0" err="1" smtClean="0">
                <a:solidFill>
                  <a:schemeClr val="bg1"/>
                </a:solidFill>
                <a:latin typeface="+mn-lt"/>
              </a:rPr>
              <a:t>Henrich</a:t>
            </a:r>
            <a:r>
              <a:rPr lang="en-US" sz="1300" b="1" dirty="0" smtClean="0">
                <a:solidFill>
                  <a:schemeClr val="bg1"/>
                </a:solidFill>
                <a:latin typeface="+mn-lt"/>
              </a:rPr>
              <a:t>,</a:t>
            </a:r>
          </a:p>
          <a:p>
            <a:pPr algn="ctr"/>
            <a:r>
              <a:rPr lang="en-US" sz="1300" b="1" dirty="0" smtClean="0">
                <a:solidFill>
                  <a:schemeClr val="bg1"/>
                </a:solidFill>
                <a:latin typeface="+mn-lt"/>
              </a:rPr>
              <a:t>MSN</a:t>
            </a:r>
            <a:r>
              <a:rPr lang="en-US" sz="1300" b="1" dirty="0">
                <a:solidFill>
                  <a:schemeClr val="bg1"/>
                </a:solidFill>
                <a:latin typeface="+mn-lt"/>
              </a:rPr>
              <a:t>, APRN, </a:t>
            </a:r>
            <a:r>
              <a:rPr lang="en-US" sz="1300" b="1" dirty="0" smtClean="0">
                <a:solidFill>
                  <a:schemeClr val="bg1"/>
                </a:solidFill>
                <a:latin typeface="+mn-lt"/>
              </a:rPr>
              <a:t>ACNS-BC</a:t>
            </a:r>
            <a:endParaRPr lang="en-US" sz="1300" b="1" dirty="0">
              <a:solidFill>
                <a:schemeClr val="bg1"/>
              </a:solidFill>
              <a:latin typeface="+mn-lt"/>
            </a:endParaRPr>
          </a:p>
          <a:p>
            <a:pPr algn="ctr"/>
            <a:r>
              <a:rPr lang="en-US" sz="1300" dirty="0" smtClean="0">
                <a:solidFill>
                  <a:schemeClr val="bg1"/>
                </a:solidFill>
                <a:latin typeface="+mn-lt"/>
              </a:rPr>
              <a:t>Instructor</a:t>
            </a:r>
            <a:endParaRPr lang="en-US" sz="1300" dirty="0">
              <a:solidFill>
                <a:schemeClr val="bg1"/>
              </a:solidFill>
              <a:latin typeface="+mn-lt"/>
            </a:endParaRPr>
          </a:p>
        </p:txBody>
      </p:sp>
      <p:sp>
        <p:nvSpPr>
          <p:cNvPr id="17" name="TextBox 16"/>
          <p:cNvSpPr txBox="1"/>
          <p:nvPr/>
        </p:nvSpPr>
        <p:spPr>
          <a:xfrm>
            <a:off x="2944155" y="4986235"/>
            <a:ext cx="1533280" cy="692497"/>
          </a:xfrm>
          <a:prstGeom prst="rect">
            <a:avLst/>
          </a:prstGeom>
          <a:noFill/>
        </p:spPr>
        <p:txBody>
          <a:bodyPr wrap="square" rtlCol="0">
            <a:spAutoFit/>
          </a:bodyPr>
          <a:lstStyle/>
          <a:p>
            <a:pPr algn="ctr"/>
            <a:r>
              <a:rPr lang="en-US" sz="1300" b="1" dirty="0">
                <a:solidFill>
                  <a:srgbClr val="0A304E"/>
                </a:solidFill>
                <a:latin typeface="+mn-lt"/>
              </a:rPr>
              <a:t>Hollie </a:t>
            </a:r>
            <a:r>
              <a:rPr lang="en-US" sz="1300" b="1" dirty="0" smtClean="0">
                <a:solidFill>
                  <a:srgbClr val="0A304E"/>
                </a:solidFill>
                <a:latin typeface="+mn-lt"/>
              </a:rPr>
              <a:t>Gentry,</a:t>
            </a:r>
          </a:p>
          <a:p>
            <a:pPr algn="ctr"/>
            <a:r>
              <a:rPr lang="en-US" sz="1300" b="1" dirty="0" smtClean="0">
                <a:solidFill>
                  <a:srgbClr val="0A304E"/>
                </a:solidFill>
                <a:latin typeface="+mn-lt"/>
              </a:rPr>
              <a:t>MSN</a:t>
            </a:r>
            <a:r>
              <a:rPr lang="en-US" sz="1300" b="1" dirty="0">
                <a:solidFill>
                  <a:srgbClr val="0A304E"/>
                </a:solidFill>
                <a:latin typeface="+mn-lt"/>
              </a:rPr>
              <a:t>, </a:t>
            </a:r>
            <a:r>
              <a:rPr lang="en-US" sz="1300" b="1" dirty="0" smtClean="0">
                <a:solidFill>
                  <a:srgbClr val="0A304E"/>
                </a:solidFill>
                <a:latin typeface="+mn-lt"/>
              </a:rPr>
              <a:t>RNC-MNN</a:t>
            </a:r>
            <a:r>
              <a:rPr lang="en-US" sz="1300" b="1" dirty="0">
                <a:latin typeface="+mn-lt"/>
              </a:rPr>
              <a:t/>
            </a:r>
            <a:br>
              <a:rPr lang="en-US" sz="1300" b="1" dirty="0">
                <a:latin typeface="+mn-lt"/>
              </a:rPr>
            </a:br>
            <a:r>
              <a:rPr lang="en-US" sz="1300" dirty="0" smtClean="0">
                <a:latin typeface="+mn-lt"/>
              </a:rPr>
              <a:t>Lecturer</a:t>
            </a:r>
            <a:endParaRPr lang="en-US" sz="1300" dirty="0">
              <a:latin typeface="+mn-lt"/>
            </a:endParaRPr>
          </a:p>
        </p:txBody>
      </p:sp>
      <p:sp>
        <p:nvSpPr>
          <p:cNvPr id="18" name="TextBox 17"/>
          <p:cNvSpPr txBox="1"/>
          <p:nvPr/>
        </p:nvSpPr>
        <p:spPr>
          <a:xfrm>
            <a:off x="4785053" y="4968407"/>
            <a:ext cx="1367491" cy="692497"/>
          </a:xfrm>
          <a:prstGeom prst="rect">
            <a:avLst/>
          </a:prstGeom>
          <a:noFill/>
        </p:spPr>
        <p:txBody>
          <a:bodyPr wrap="square" rtlCol="0">
            <a:spAutoFit/>
          </a:bodyPr>
          <a:lstStyle/>
          <a:p>
            <a:pPr algn="ctr"/>
            <a:r>
              <a:rPr lang="en-US" sz="1300" b="1" dirty="0" err="1">
                <a:solidFill>
                  <a:srgbClr val="0A304E"/>
                </a:solidFill>
                <a:latin typeface="+mn-lt"/>
              </a:rPr>
              <a:t>Me'Chelle</a:t>
            </a:r>
            <a:r>
              <a:rPr lang="en-US" sz="1300" b="1" dirty="0">
                <a:solidFill>
                  <a:srgbClr val="0A304E"/>
                </a:solidFill>
                <a:latin typeface="+mn-lt"/>
              </a:rPr>
              <a:t> Hayes, DNP, </a:t>
            </a:r>
            <a:r>
              <a:rPr lang="en-US" sz="1300" b="1" dirty="0" smtClean="0">
                <a:solidFill>
                  <a:srgbClr val="0A304E"/>
                </a:solidFill>
                <a:latin typeface="+mn-lt"/>
              </a:rPr>
              <a:t>RN</a:t>
            </a:r>
            <a:endParaRPr lang="en-US" sz="1300" b="1" dirty="0">
              <a:latin typeface="+mn-lt"/>
            </a:endParaRPr>
          </a:p>
          <a:p>
            <a:pPr algn="ctr"/>
            <a:r>
              <a:rPr lang="en-US" sz="1300" dirty="0" smtClean="0">
                <a:latin typeface="+mn-lt"/>
              </a:rPr>
              <a:t>Lecturer</a:t>
            </a:r>
            <a:endParaRPr lang="en-US" sz="1300" dirty="0">
              <a:latin typeface="+mn-lt"/>
            </a:endParaRPr>
          </a:p>
        </p:txBody>
      </p:sp>
      <p:pic>
        <p:nvPicPr>
          <p:cNvPr id="12" name="Picture 8" descr="https://gallery.mailchimp.com/d6ccafb233f442bc1743c2748/images/bc59e2c4-7bc3-4267-8d3c-e22ca5389805.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140272" y="869132"/>
            <a:ext cx="1279177" cy="168745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879273" y="2486412"/>
            <a:ext cx="1826033" cy="692497"/>
          </a:xfrm>
          <a:prstGeom prst="rect">
            <a:avLst/>
          </a:prstGeom>
          <a:noFill/>
        </p:spPr>
        <p:txBody>
          <a:bodyPr wrap="square" rtlCol="0">
            <a:spAutoFit/>
          </a:bodyPr>
          <a:lstStyle/>
          <a:p>
            <a:pPr algn="ctr"/>
            <a:r>
              <a:rPr lang="en-US" sz="1300" b="1" dirty="0">
                <a:solidFill>
                  <a:schemeClr val="bg1"/>
                </a:solidFill>
                <a:latin typeface="+mn-lt"/>
              </a:rPr>
              <a:t>Anne </a:t>
            </a:r>
            <a:r>
              <a:rPr lang="en-US" sz="1300" b="1" dirty="0" err="1" smtClean="0">
                <a:solidFill>
                  <a:schemeClr val="bg1"/>
                </a:solidFill>
                <a:latin typeface="+mn-lt"/>
              </a:rPr>
              <a:t>Kolenic</a:t>
            </a:r>
            <a:r>
              <a:rPr lang="en-US" sz="1300" b="1" dirty="0" smtClean="0">
                <a:solidFill>
                  <a:schemeClr val="bg1"/>
                </a:solidFill>
                <a:latin typeface="+mn-lt"/>
              </a:rPr>
              <a:t>, </a:t>
            </a:r>
            <a:br>
              <a:rPr lang="en-US" sz="1300" b="1" dirty="0" smtClean="0">
                <a:solidFill>
                  <a:schemeClr val="bg1"/>
                </a:solidFill>
                <a:latin typeface="+mn-lt"/>
              </a:rPr>
            </a:br>
            <a:r>
              <a:rPr lang="en-US" sz="1300" b="1" dirty="0" smtClean="0">
                <a:solidFill>
                  <a:schemeClr val="bg1"/>
                </a:solidFill>
                <a:latin typeface="+mn-lt"/>
              </a:rPr>
              <a:t>DNP</a:t>
            </a:r>
            <a:r>
              <a:rPr lang="en-US" sz="1300" b="1" dirty="0">
                <a:solidFill>
                  <a:schemeClr val="bg1"/>
                </a:solidFill>
                <a:latin typeface="+mn-lt"/>
              </a:rPr>
              <a:t>, </a:t>
            </a:r>
            <a:r>
              <a:rPr lang="en-US" sz="1300" b="1" dirty="0" smtClean="0">
                <a:solidFill>
                  <a:schemeClr val="bg1"/>
                </a:solidFill>
                <a:latin typeface="+mn-lt"/>
              </a:rPr>
              <a:t>RN</a:t>
            </a:r>
          </a:p>
          <a:p>
            <a:pPr algn="ctr"/>
            <a:r>
              <a:rPr lang="en-US" sz="1300" dirty="0" smtClean="0">
                <a:solidFill>
                  <a:schemeClr val="bg1"/>
                </a:solidFill>
                <a:latin typeface="+mn-lt"/>
              </a:rPr>
              <a:t>Instructor</a:t>
            </a:r>
            <a:endParaRPr lang="en-US" sz="1300" dirty="0">
              <a:solidFill>
                <a:schemeClr val="bg1"/>
              </a:solidFill>
              <a:latin typeface="+mn-lt"/>
            </a:endParaRPr>
          </a:p>
        </p:txBody>
      </p:sp>
      <p:pic>
        <p:nvPicPr>
          <p:cNvPr id="14" name="Picture 10" descr="https://gallery.mailchimp.com/d6ccafb233f442bc1743c2748/images/ec4ed6aa-7133-43e8-abe9-cfb7ea298c80.pn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411998" y="3446755"/>
            <a:ext cx="1195566" cy="157217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https://gallery.mailchimp.com/d6ccafb233f442bc1743c2748/images/7945e546-2dc7-43d7-9573-8bae6e453810.png"/>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1590413" y="850713"/>
            <a:ext cx="1221231" cy="163569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6233962" y="4992475"/>
            <a:ext cx="1669002" cy="692497"/>
          </a:xfrm>
          <a:prstGeom prst="rect">
            <a:avLst/>
          </a:prstGeom>
          <a:noFill/>
        </p:spPr>
        <p:txBody>
          <a:bodyPr wrap="square" rtlCol="0">
            <a:spAutoFit/>
          </a:bodyPr>
          <a:lstStyle/>
          <a:p>
            <a:pPr algn="ctr"/>
            <a:r>
              <a:rPr lang="en-US" sz="1300" b="1" dirty="0">
                <a:solidFill>
                  <a:srgbClr val="0A304E"/>
                </a:solidFill>
                <a:latin typeface="+mn-lt"/>
              </a:rPr>
              <a:t>Jennifer Nicholson, </a:t>
            </a:r>
            <a:endParaRPr lang="en-US" sz="1300" b="1" dirty="0" smtClean="0">
              <a:solidFill>
                <a:srgbClr val="0A304E"/>
              </a:solidFill>
              <a:latin typeface="+mn-lt"/>
            </a:endParaRPr>
          </a:p>
          <a:p>
            <a:pPr algn="ctr"/>
            <a:r>
              <a:rPr lang="en-US" sz="1300" b="1" dirty="0" smtClean="0">
                <a:solidFill>
                  <a:srgbClr val="0A304E"/>
                </a:solidFill>
                <a:latin typeface="+mn-lt"/>
              </a:rPr>
              <a:t>MSN</a:t>
            </a:r>
            <a:r>
              <a:rPr lang="en-US" sz="1300" b="1" dirty="0">
                <a:solidFill>
                  <a:srgbClr val="0A304E"/>
                </a:solidFill>
                <a:latin typeface="+mn-lt"/>
              </a:rPr>
              <a:t>, </a:t>
            </a:r>
            <a:r>
              <a:rPr lang="en-US" sz="1300" b="1" dirty="0" smtClean="0">
                <a:solidFill>
                  <a:srgbClr val="0A304E"/>
                </a:solidFill>
                <a:latin typeface="+mn-lt"/>
              </a:rPr>
              <a:t>CRNA</a:t>
            </a:r>
            <a:endParaRPr lang="en-US" sz="1300" b="1" dirty="0">
              <a:latin typeface="+mn-lt"/>
            </a:endParaRPr>
          </a:p>
          <a:p>
            <a:pPr algn="ctr"/>
            <a:r>
              <a:rPr lang="en-US" sz="1300" dirty="0">
                <a:latin typeface="+mn-lt"/>
              </a:rPr>
              <a:t>L</a:t>
            </a:r>
            <a:r>
              <a:rPr lang="en-US" sz="1300" dirty="0" smtClean="0">
                <a:latin typeface="+mn-lt"/>
              </a:rPr>
              <a:t>ecturer</a:t>
            </a:r>
            <a:endParaRPr lang="en-US" sz="1300" dirty="0">
              <a:latin typeface="+mn-lt"/>
            </a:endParaRPr>
          </a:p>
        </p:txBody>
      </p:sp>
      <p:sp>
        <p:nvSpPr>
          <p:cNvPr id="22" name="TextBox 21"/>
          <p:cNvSpPr txBox="1"/>
          <p:nvPr/>
        </p:nvSpPr>
        <p:spPr>
          <a:xfrm>
            <a:off x="464659" y="2424405"/>
            <a:ext cx="3501755" cy="892552"/>
          </a:xfrm>
          <a:prstGeom prst="rect">
            <a:avLst/>
          </a:prstGeom>
          <a:noFill/>
        </p:spPr>
        <p:txBody>
          <a:bodyPr wrap="square" rtlCol="0">
            <a:spAutoFit/>
          </a:bodyPr>
          <a:lstStyle/>
          <a:p>
            <a:pPr algn="ctr"/>
            <a:r>
              <a:rPr lang="en-US" sz="1300" b="1" dirty="0">
                <a:solidFill>
                  <a:schemeClr val="bg1"/>
                </a:solidFill>
                <a:latin typeface="+mn-lt"/>
              </a:rPr>
              <a:t>Todd </a:t>
            </a:r>
            <a:r>
              <a:rPr lang="en-US" sz="1300" b="1" dirty="0" smtClean="0">
                <a:solidFill>
                  <a:schemeClr val="bg1"/>
                </a:solidFill>
                <a:latin typeface="+mn-lt"/>
              </a:rPr>
              <a:t>Smith, PhD, APRN, AGACNP-BC,</a:t>
            </a:r>
          </a:p>
          <a:p>
            <a:pPr algn="ctr"/>
            <a:r>
              <a:rPr lang="en-US" sz="1300" b="1" dirty="0" smtClean="0">
                <a:solidFill>
                  <a:schemeClr val="bg1"/>
                </a:solidFill>
                <a:latin typeface="+mn-lt"/>
              </a:rPr>
              <a:t>FNP-C, FF/EMT-P</a:t>
            </a:r>
          </a:p>
          <a:p>
            <a:pPr algn="ctr"/>
            <a:r>
              <a:rPr lang="en-US" sz="1300" dirty="0" smtClean="0">
                <a:solidFill>
                  <a:schemeClr val="bg1"/>
                </a:solidFill>
                <a:latin typeface="+mn-lt"/>
              </a:rPr>
              <a:t>Director, Center for Flight Nursing</a:t>
            </a:r>
            <a:br>
              <a:rPr lang="en-US" sz="1300" dirty="0" smtClean="0">
                <a:solidFill>
                  <a:schemeClr val="bg1"/>
                </a:solidFill>
                <a:latin typeface="+mn-lt"/>
              </a:rPr>
            </a:br>
            <a:r>
              <a:rPr lang="en-US" sz="1300" dirty="0" smtClean="0">
                <a:solidFill>
                  <a:schemeClr val="bg1"/>
                </a:solidFill>
                <a:latin typeface="+mn-lt"/>
              </a:rPr>
              <a:t>Assistant Professor</a:t>
            </a:r>
          </a:p>
        </p:txBody>
      </p:sp>
      <p:pic>
        <p:nvPicPr>
          <p:cNvPr id="2" name="Picture 1"/>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4866471" y="3494600"/>
            <a:ext cx="1056175" cy="1497875"/>
          </a:xfrm>
          <a:prstGeom prst="rect">
            <a:avLst/>
          </a:prstGeom>
        </p:spPr>
      </p:pic>
      <p:pic>
        <p:nvPicPr>
          <p:cNvPr id="3" name="Picture 2"/>
          <p:cNvPicPr>
            <a:picLocks noChangeAspect="1"/>
          </p:cNvPicPr>
          <p:nvPr/>
        </p:nvPicPr>
        <p:blipFill rotWithShape="1">
          <a:blip r:embed="rId9">
            <a:extLst>
              <a:ext uri="{28A0092B-C50C-407E-A947-70E740481C1C}">
                <a14:useLocalDpi xmlns:a14="http://schemas.microsoft.com/office/drawing/2010/main" val="0"/>
              </a:ext>
            </a:extLst>
          </a:blip>
          <a:srcRect l="44520" t="11010" r="14658"/>
          <a:stretch/>
        </p:blipFill>
        <p:spPr>
          <a:xfrm>
            <a:off x="3999549" y="850713"/>
            <a:ext cx="1182738" cy="1649731"/>
          </a:xfrm>
          <a:prstGeom prst="rect">
            <a:avLst/>
          </a:prstGeom>
        </p:spPr>
      </p:pic>
    </p:spTree>
    <p:extLst>
      <p:ext uri="{BB962C8B-B14F-4D97-AF65-F5344CB8AC3E}">
        <p14:creationId xmlns:p14="http://schemas.microsoft.com/office/powerpoint/2010/main" val="3818097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971" t="8255" r="46585" b="6878"/>
          <a:stretch/>
        </p:blipFill>
        <p:spPr>
          <a:xfrm>
            <a:off x="1" y="1"/>
            <a:ext cx="9144000" cy="5695950"/>
          </a:xfrm>
          <a:prstGeom prst="rect">
            <a:avLst/>
          </a:prstGeom>
        </p:spPr>
      </p:pic>
      <p:sp>
        <p:nvSpPr>
          <p:cNvPr id="2" name="Title 1"/>
          <p:cNvSpPr>
            <a:spLocks noGrp="1"/>
          </p:cNvSpPr>
          <p:nvPr>
            <p:ph type="title"/>
          </p:nvPr>
        </p:nvSpPr>
        <p:spPr/>
        <p:txBody>
          <a:bodyPr/>
          <a:lstStyle/>
          <a:p>
            <a:r>
              <a:rPr lang="en-US" sz="5000" dirty="0" smtClean="0">
                <a:solidFill>
                  <a:schemeClr val="bg1"/>
                </a:solidFill>
                <a:effectLst>
                  <a:outerShdw blurRad="38100" dist="38100" dir="2700000" algn="tl">
                    <a:srgbClr val="000000">
                      <a:alpha val="43137"/>
                    </a:srgbClr>
                  </a:outerShdw>
                </a:effectLst>
              </a:rPr>
              <a:t>By the numbers</a:t>
            </a:r>
            <a:endParaRPr lang="en-US" sz="5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27530971"/>
      </p:ext>
    </p:extLst>
  </p:cSld>
  <p:clrMapOvr>
    <a:masterClrMapping/>
  </p:clrMapOvr>
  <p:timing>
    <p:tnLst>
      <p:par>
        <p:cTn id="1" dur="indefinite" restart="never" nodeType="tmRoot"/>
      </p:par>
    </p:tnLst>
  </p:timing>
</p:sld>
</file>

<file path=ppt/theme/theme1.xml><?xml version="1.0" encoding="utf-8"?>
<a:theme xmlns:a="http://schemas.openxmlformats.org/drawingml/2006/main" name="2_fpboption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pboption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fpboption2</Template>
  <TotalTime>39058</TotalTime>
  <Words>2705</Words>
  <Application>Microsoft Office PowerPoint</Application>
  <PresentationFormat>On-screen Show (4:3)</PresentationFormat>
  <Paragraphs>441</Paragraphs>
  <Slides>45</Slides>
  <Notes>45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45</vt:i4>
      </vt:variant>
    </vt:vector>
  </HeadingPairs>
  <TitlesOfParts>
    <vt:vector size="55" baseType="lpstr">
      <vt:lpstr>ＭＳ Ｐゴシック</vt:lpstr>
      <vt:lpstr>Arial</vt:lpstr>
      <vt:lpstr>Arial Black</vt:lpstr>
      <vt:lpstr>Arial Rounded MT Bold</vt:lpstr>
      <vt:lpstr>Avenir Black Oblique</vt:lpstr>
      <vt:lpstr>Calibri</vt:lpstr>
      <vt:lpstr>Times New Roman</vt:lpstr>
      <vt:lpstr>TitilliumMaps26L</vt:lpstr>
      <vt:lpstr>2_fpboption2</vt:lpstr>
      <vt:lpstr>fpboption2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By the numbers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Underrepresented Minorities  Across Programs</vt:lpstr>
      <vt:lpstr>% Males Across Programs</vt:lpstr>
      <vt:lpstr>PowerPoint Presentation</vt:lpstr>
      <vt:lpstr>MSN Advanced Practice Nursing 1st Time Pass Rates</vt:lpstr>
      <vt:lpstr>PowerPoint Presentation</vt:lpstr>
      <vt:lpstr>PowerPoint Presentation</vt:lpstr>
      <vt:lpstr>PowerPoint Presentation</vt:lpstr>
      <vt:lpstr>PowerPoint Presentation</vt:lpstr>
      <vt:lpstr>PowerPoint Presentation</vt:lpstr>
      <vt:lpstr>Nurse Leadership</vt:lpstr>
      <vt:lpstr>DNP Leadership Lecture Series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Things to look for</vt:lpstr>
      <vt:lpstr>Think Big: North Star Philosophy</vt:lpstr>
      <vt:lpstr>PowerPoint Presentation</vt:lpstr>
      <vt:lpstr>PowerPoint Presentation</vt:lpstr>
    </vt:vector>
  </TitlesOfParts>
  <Company>Case Western Reserve Univerity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Jones-Toms</dc:creator>
  <cp:lastModifiedBy>Windows User</cp:lastModifiedBy>
  <cp:revision>1584</cp:revision>
  <cp:lastPrinted>2018-10-17T18:07:38Z</cp:lastPrinted>
  <dcterms:created xsi:type="dcterms:W3CDTF">2011-11-09T16:03:53Z</dcterms:created>
  <dcterms:modified xsi:type="dcterms:W3CDTF">2019-10-09T20:56:26Z</dcterms:modified>
</cp:coreProperties>
</file>