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1"/>
  </p:notesMasterIdLst>
  <p:handoutMasterIdLst>
    <p:handoutMasterId r:id="rId32"/>
  </p:handoutMasterIdLst>
  <p:sldIdLst>
    <p:sldId id="261" r:id="rId3"/>
    <p:sldId id="256" r:id="rId4"/>
    <p:sldId id="266" r:id="rId5"/>
    <p:sldId id="285" r:id="rId6"/>
    <p:sldId id="258" r:id="rId7"/>
    <p:sldId id="259" r:id="rId8"/>
    <p:sldId id="286" r:id="rId9"/>
    <p:sldId id="287" r:id="rId10"/>
    <p:sldId id="288" r:id="rId11"/>
    <p:sldId id="265" r:id="rId12"/>
    <p:sldId id="267" r:id="rId13"/>
    <p:sldId id="268" r:id="rId14"/>
    <p:sldId id="260" r:id="rId15"/>
    <p:sldId id="262" r:id="rId16"/>
    <p:sldId id="263" r:id="rId17"/>
    <p:sldId id="264" r:id="rId18"/>
    <p:sldId id="269" r:id="rId19"/>
    <p:sldId id="270" r:id="rId20"/>
    <p:sldId id="275" r:id="rId21"/>
    <p:sldId id="276" r:id="rId22"/>
    <p:sldId id="277" r:id="rId23"/>
    <p:sldId id="278" r:id="rId24"/>
    <p:sldId id="279" r:id="rId25"/>
    <p:sldId id="280" r:id="rId26"/>
    <p:sldId id="281" r:id="rId27"/>
    <p:sldId id="282" r:id="rId28"/>
    <p:sldId id="283" r:id="rId29"/>
    <p:sldId id="284"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505" autoAdjust="0"/>
  </p:normalViewPr>
  <p:slideViewPr>
    <p:cSldViewPr snapToGrid="0">
      <p:cViewPr varScale="1">
        <p:scale>
          <a:sx n="58" d="100"/>
          <a:sy n="58" d="100"/>
        </p:scale>
        <p:origin x="988" y="64"/>
      </p:cViewPr>
      <p:guideLst/>
    </p:cSldViewPr>
  </p:slideViewPr>
  <p:notesTextViewPr>
    <p:cViewPr>
      <p:scale>
        <a:sx n="1" d="1"/>
        <a:sy n="1" d="1"/>
      </p:scale>
      <p:origin x="0" y="0"/>
    </p:cViewPr>
  </p:notesTextViewPr>
  <p:sorterViewPr>
    <p:cViewPr>
      <p:scale>
        <a:sx n="100" d="100"/>
        <a:sy n="100" d="100"/>
      </p:scale>
      <p:origin x="0" y="-1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C46A417-9473-47D3-B2F1-70CE48BBF6F5}" type="datetimeFigureOut">
              <a:rPr lang="en-US" smtClean="0"/>
              <a:t>10/26/2017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0882925-9CCA-4DD5-B6C3-A979A5775459}" type="slidenum">
              <a:rPr lang="en-US" smtClean="0"/>
              <a:t>‹#›</a:t>
            </a:fld>
            <a:endParaRPr lang="en-US"/>
          </a:p>
        </p:txBody>
      </p:sp>
    </p:spTree>
    <p:extLst>
      <p:ext uri="{BB962C8B-B14F-4D97-AF65-F5344CB8AC3E}">
        <p14:creationId xmlns:p14="http://schemas.microsoft.com/office/powerpoint/2010/main" val="2980927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6D5CEAA-F791-43C7-B2E5-91A40C2AA0F8}" type="datetimeFigureOut">
              <a:rPr lang="en-US" smtClean="0"/>
              <a:t>10/26/2017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2D10B6C-B777-4015-A9AB-A150FF4D452E}" type="slidenum">
              <a:rPr lang="en-US" smtClean="0"/>
              <a:t>‹#›</a:t>
            </a:fld>
            <a:endParaRPr lang="en-US"/>
          </a:p>
        </p:txBody>
      </p:sp>
    </p:spTree>
    <p:extLst>
      <p:ext uri="{BB962C8B-B14F-4D97-AF65-F5344CB8AC3E}">
        <p14:creationId xmlns:p14="http://schemas.microsoft.com/office/powerpoint/2010/main" val="424228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10B6C-B777-4015-A9AB-A150FF4D452E}" type="slidenum">
              <a:rPr lang="en-US" smtClean="0"/>
              <a:t>2</a:t>
            </a:fld>
            <a:endParaRPr lang="en-US"/>
          </a:p>
        </p:txBody>
      </p:sp>
    </p:spTree>
    <p:extLst>
      <p:ext uri="{BB962C8B-B14F-4D97-AF65-F5344CB8AC3E}">
        <p14:creationId xmlns:p14="http://schemas.microsoft.com/office/powerpoint/2010/main" val="1531857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pPr marL="0" marR="0" lvl="0" indent="0" algn="l" defTabSz="913031" rtl="0" eaLnBrk="1" fontAlgn="auto" latinLnBrk="0" hangingPunct="1">
              <a:lnSpc>
                <a:spcPct val="100000"/>
              </a:lnSpc>
              <a:spcBef>
                <a:spcPts val="0"/>
              </a:spcBef>
              <a:spcAft>
                <a:spcPts val="0"/>
              </a:spcAft>
              <a:buClr>
                <a:schemeClr val="tx1"/>
              </a:buClr>
              <a:buSzTx/>
              <a:buFontTx/>
              <a:buNone/>
              <a:tabLst/>
              <a:defRPr/>
            </a:pPr>
            <a:endParaRPr lang="en-US" sz="1200" b="1" kern="1200" dirty="0">
              <a:solidFill>
                <a:schemeClr val="tx1"/>
              </a:solidFill>
              <a:latin typeface="Segoe UI Light" pitchFamily="34" charset="0"/>
              <a:ea typeface="+mn-ea"/>
              <a:cs typeface="+mn-cs"/>
            </a:endParaRPr>
          </a:p>
          <a:p>
            <a:pPr marL="0" marR="0" lvl="0" indent="0" algn="l" defTabSz="913031" rtl="0" eaLnBrk="1" fontAlgn="auto" latinLnBrk="0" hangingPunct="1">
              <a:lnSpc>
                <a:spcPct val="100000"/>
              </a:lnSpc>
              <a:spcBef>
                <a:spcPts val="0"/>
              </a:spcBef>
              <a:spcAft>
                <a:spcPts val="0"/>
              </a:spcAft>
              <a:buClr>
                <a:schemeClr val="tx1"/>
              </a:buClr>
              <a:buSzTx/>
              <a:buFontTx/>
              <a:buNone/>
              <a:tabLst/>
              <a:defRPr/>
            </a:pPr>
            <a:endParaRPr lang="en-US" dirty="0"/>
          </a:p>
          <a:p>
            <a:pPr marL="0" indent="0">
              <a:spcBef>
                <a:spcPts val="0"/>
              </a:spcBef>
              <a:buClr>
                <a:schemeClr val="tx1"/>
              </a:buClr>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3031" rtl="0" eaLnBrk="1" fontAlgn="auto" latinLnBrk="0" hangingPunct="1">
              <a:lnSpc>
                <a:spcPct val="100000"/>
              </a:lnSpc>
              <a:spcBef>
                <a:spcPts val="0"/>
              </a:spcBef>
              <a:spcAft>
                <a:spcPts val="0"/>
              </a:spcAft>
              <a:buClrTx/>
              <a:buSzTx/>
              <a:buFontTx/>
              <a:buNone/>
              <a:tabLst/>
              <a:defRPr/>
            </a:pPr>
            <a:fld id="{92982380-BDA6-4C90-AF88-AAE5CFA99A17}" type="slidenum">
              <a:rPr kumimoji="0" lang="en-US" sz="1200" b="0" i="0" u="none" strike="noStrike" kern="1200" cap="none" spc="0" normalizeH="0" baseline="0" noProof="0" smtClean="0">
                <a:ln>
                  <a:noFill/>
                </a:ln>
                <a:solidFill>
                  <a:prstClr val="black"/>
                </a:solidFill>
                <a:effectLst/>
                <a:uLnTx/>
                <a:uFillTx/>
                <a:latin typeface="Segoe UI Light" pitchFamily="34" charset="0"/>
                <a:ea typeface="+mn-ea"/>
                <a:cs typeface="+mn-cs"/>
              </a:rPr>
              <a:pPr marL="0" marR="0" lvl="0" indent="0" algn="r" defTabSz="913031"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Light" pitchFamily="34" charset="0"/>
              <a:ea typeface="+mn-ea"/>
              <a:cs typeface="+mn-cs"/>
            </a:endParaRPr>
          </a:p>
        </p:txBody>
      </p:sp>
    </p:spTree>
    <p:extLst>
      <p:ext uri="{BB962C8B-B14F-4D97-AF65-F5344CB8AC3E}">
        <p14:creationId xmlns:p14="http://schemas.microsoft.com/office/powerpoint/2010/main" val="3878246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pPr marL="0" indent="0">
              <a:spcBef>
                <a:spcPts val="1000"/>
              </a:spcBef>
              <a:buFont typeface="+mj-lt"/>
              <a:buNone/>
            </a:pPr>
            <a:endParaRPr lang="en-US" dirty="0"/>
          </a:p>
        </p:txBody>
      </p:sp>
      <p:sp>
        <p:nvSpPr>
          <p:cNvPr id="4" name="Slide Number Placeholder 3"/>
          <p:cNvSpPr>
            <a:spLocks noGrp="1"/>
          </p:cNvSpPr>
          <p:nvPr>
            <p:ph type="sldNum" sz="quarter" idx="10"/>
          </p:nvPr>
        </p:nvSpPr>
        <p:spPr/>
        <p:txBody>
          <a:bodyPr/>
          <a:lstStyle/>
          <a:p>
            <a:pPr marL="0" marR="0" lvl="0" indent="0" algn="r" defTabSz="913031" rtl="0" eaLnBrk="1" fontAlgn="auto" latinLnBrk="0" hangingPunct="1">
              <a:lnSpc>
                <a:spcPct val="100000"/>
              </a:lnSpc>
              <a:spcBef>
                <a:spcPts val="0"/>
              </a:spcBef>
              <a:spcAft>
                <a:spcPts val="0"/>
              </a:spcAft>
              <a:buClrTx/>
              <a:buSzTx/>
              <a:buFontTx/>
              <a:buNone/>
              <a:tabLst/>
              <a:defRPr/>
            </a:pPr>
            <a:fld id="{91900A6A-F631-4DE5-85CD-60A32C70D696}" type="slidenum">
              <a:rPr kumimoji="0" lang="en-US" sz="1200" b="0" i="0" u="none" strike="noStrike" kern="1200" cap="none" spc="0" normalizeH="0" baseline="0" noProof="0" smtClean="0">
                <a:ln>
                  <a:noFill/>
                </a:ln>
                <a:solidFill>
                  <a:prstClr val="black"/>
                </a:solidFill>
                <a:effectLst/>
                <a:uLnTx/>
                <a:uFillTx/>
                <a:latin typeface="Segoe UI Light" pitchFamily="34" charset="0"/>
                <a:ea typeface="+mn-ea"/>
                <a:cs typeface="+mn-cs"/>
              </a:rPr>
              <a:pPr marL="0" marR="0" lvl="0" indent="0" algn="r" defTabSz="913031"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Light" pitchFamily="34" charset="0"/>
              <a:ea typeface="+mn-ea"/>
              <a:cs typeface="+mn-cs"/>
            </a:endParaRPr>
          </a:p>
        </p:txBody>
      </p:sp>
    </p:spTree>
    <p:extLst>
      <p:ext uri="{BB962C8B-B14F-4D97-AF65-F5344CB8AC3E}">
        <p14:creationId xmlns:p14="http://schemas.microsoft.com/office/powerpoint/2010/main" val="305168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031" rtl="0" eaLnBrk="1" fontAlgn="auto" latinLnBrk="0" hangingPunct="1">
              <a:lnSpc>
                <a:spcPct val="100000"/>
              </a:lnSpc>
              <a:spcBef>
                <a:spcPts val="0"/>
              </a:spcBef>
              <a:spcAft>
                <a:spcPts val="0"/>
              </a:spcAft>
              <a:buClrTx/>
              <a:buSzTx/>
              <a:buFontTx/>
              <a:buNone/>
              <a:tabLst/>
              <a:defRPr/>
            </a:pPr>
            <a:fld id="{91900A6A-F631-4DE5-85CD-60A32C70D696}" type="slidenum">
              <a:rPr kumimoji="0" lang="en-US" sz="1200" b="0" i="0" u="none" strike="noStrike" kern="1200" cap="none" spc="0" normalizeH="0" baseline="0" noProof="0" smtClean="0">
                <a:ln>
                  <a:noFill/>
                </a:ln>
                <a:solidFill>
                  <a:prstClr val="black"/>
                </a:solidFill>
                <a:effectLst/>
                <a:uLnTx/>
                <a:uFillTx/>
                <a:latin typeface="Segoe UI Light" pitchFamily="34" charset="0"/>
                <a:ea typeface="+mn-ea"/>
                <a:cs typeface="+mn-cs"/>
              </a:rPr>
              <a:pPr marL="0" marR="0" lvl="0" indent="0" algn="r" defTabSz="913031"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Light" pitchFamily="34" charset="0"/>
              <a:ea typeface="+mn-ea"/>
              <a:cs typeface="+mn-cs"/>
            </a:endParaRPr>
          </a:p>
        </p:txBody>
      </p:sp>
    </p:spTree>
    <p:extLst>
      <p:ext uri="{BB962C8B-B14F-4D97-AF65-F5344CB8AC3E}">
        <p14:creationId xmlns:p14="http://schemas.microsoft.com/office/powerpoint/2010/main" val="2227545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031" rtl="0" eaLnBrk="1" fontAlgn="auto" latinLnBrk="0" hangingPunct="1">
              <a:lnSpc>
                <a:spcPct val="100000"/>
              </a:lnSpc>
              <a:spcBef>
                <a:spcPts val="0"/>
              </a:spcBef>
              <a:spcAft>
                <a:spcPts val="0"/>
              </a:spcAft>
              <a:buClrTx/>
              <a:buSzTx/>
              <a:buFontTx/>
              <a:buNone/>
              <a:tabLst/>
              <a:defRPr/>
            </a:pPr>
            <a:fld id="{91900A6A-F631-4DE5-85CD-60A32C70D696}" type="slidenum">
              <a:rPr kumimoji="0" lang="en-US" sz="1200" b="0" i="0" u="none" strike="noStrike" kern="1200" cap="none" spc="0" normalizeH="0" baseline="0" noProof="0" smtClean="0">
                <a:ln>
                  <a:noFill/>
                </a:ln>
                <a:solidFill>
                  <a:prstClr val="black"/>
                </a:solidFill>
                <a:effectLst/>
                <a:uLnTx/>
                <a:uFillTx/>
                <a:latin typeface="Segoe UI Light" pitchFamily="34" charset="0"/>
                <a:ea typeface="+mn-ea"/>
                <a:cs typeface="+mn-cs"/>
              </a:rPr>
              <a:pPr marL="0" marR="0" lvl="0" indent="0" algn="r" defTabSz="913031"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Light" pitchFamily="34" charset="0"/>
              <a:ea typeface="+mn-ea"/>
              <a:cs typeface="+mn-cs"/>
            </a:endParaRPr>
          </a:p>
        </p:txBody>
      </p:sp>
    </p:spTree>
    <p:extLst>
      <p:ext uri="{BB962C8B-B14F-4D97-AF65-F5344CB8AC3E}">
        <p14:creationId xmlns:p14="http://schemas.microsoft.com/office/powerpoint/2010/main" val="1301416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A83F3-2D4A-4366-9D68-F0F57E3386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05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10B6C-B777-4015-A9AB-A150FF4D452E}" type="slidenum">
              <a:rPr lang="en-US" smtClean="0"/>
              <a:t>5</a:t>
            </a:fld>
            <a:endParaRPr lang="en-US"/>
          </a:p>
        </p:txBody>
      </p:sp>
    </p:spTree>
    <p:extLst>
      <p:ext uri="{BB962C8B-B14F-4D97-AF65-F5344CB8AC3E}">
        <p14:creationId xmlns:p14="http://schemas.microsoft.com/office/powerpoint/2010/main" val="115622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10B6C-B777-4015-A9AB-A150FF4D452E}" type="slidenum">
              <a:rPr lang="en-US" smtClean="0"/>
              <a:t>6</a:t>
            </a:fld>
            <a:endParaRPr lang="en-US"/>
          </a:p>
        </p:txBody>
      </p:sp>
    </p:spTree>
    <p:extLst>
      <p:ext uri="{BB962C8B-B14F-4D97-AF65-F5344CB8AC3E}">
        <p14:creationId xmlns:p14="http://schemas.microsoft.com/office/powerpoint/2010/main" val="241620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10B6C-B777-4015-A9AB-A150FF4D452E}" type="slidenum">
              <a:rPr lang="en-US" smtClean="0"/>
              <a:t>13</a:t>
            </a:fld>
            <a:endParaRPr lang="en-US"/>
          </a:p>
        </p:txBody>
      </p:sp>
    </p:spTree>
    <p:extLst>
      <p:ext uri="{BB962C8B-B14F-4D97-AF65-F5344CB8AC3E}">
        <p14:creationId xmlns:p14="http://schemas.microsoft.com/office/powerpoint/2010/main" val="83094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10B6C-B777-4015-A9AB-A150FF4D452E}" type="slidenum">
              <a:rPr lang="en-US" smtClean="0"/>
              <a:t>16</a:t>
            </a:fld>
            <a:endParaRPr lang="en-US"/>
          </a:p>
        </p:txBody>
      </p:sp>
    </p:spTree>
    <p:extLst>
      <p:ext uri="{BB962C8B-B14F-4D97-AF65-F5344CB8AC3E}">
        <p14:creationId xmlns:p14="http://schemas.microsoft.com/office/powerpoint/2010/main" val="86638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031" rtl="0" eaLnBrk="1" fontAlgn="auto" latinLnBrk="0" hangingPunct="1">
              <a:lnSpc>
                <a:spcPct val="100000"/>
              </a:lnSpc>
              <a:spcBef>
                <a:spcPts val="0"/>
              </a:spcBef>
              <a:spcAft>
                <a:spcPts val="0"/>
              </a:spcAft>
              <a:buClrTx/>
              <a:buSzTx/>
              <a:buFontTx/>
              <a:buNone/>
              <a:tabLst/>
              <a:defRPr/>
            </a:pPr>
            <a:fld id="{ED229E56-BF90-4498-9A94-6EA918BD3642}" type="slidenum">
              <a:rPr kumimoji="0" lang="en-US" sz="1200" b="0" i="0" u="none" strike="noStrike" kern="1200" cap="none" spc="0" normalizeH="0" baseline="0" noProof="0" smtClean="0">
                <a:ln>
                  <a:noFill/>
                </a:ln>
                <a:solidFill>
                  <a:prstClr val="black"/>
                </a:solidFill>
                <a:effectLst/>
                <a:uLnTx/>
                <a:uFillTx/>
                <a:latin typeface="Segoe UI Light" pitchFamily="34" charset="0"/>
                <a:ea typeface="+mn-ea"/>
                <a:cs typeface="+mn-cs"/>
              </a:rPr>
              <a:pPr marL="0" marR="0" lvl="0" indent="0" algn="r" defTabSz="913031"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Light" pitchFamily="34" charset="0"/>
              <a:ea typeface="+mn-ea"/>
              <a:cs typeface="+mn-cs"/>
            </a:endParaRPr>
          </a:p>
        </p:txBody>
      </p:sp>
    </p:spTree>
    <p:extLst>
      <p:ext uri="{BB962C8B-B14F-4D97-AF65-F5344CB8AC3E}">
        <p14:creationId xmlns:p14="http://schemas.microsoft.com/office/powerpoint/2010/main" val="409417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717550" y="1162050"/>
            <a:ext cx="5575300" cy="3136900"/>
          </a:xfrm>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031" rtl="0" eaLnBrk="1" fontAlgn="auto" latinLnBrk="0" hangingPunct="1">
              <a:lnSpc>
                <a:spcPct val="100000"/>
              </a:lnSpc>
              <a:spcBef>
                <a:spcPts val="0"/>
              </a:spcBef>
              <a:spcAft>
                <a:spcPts val="0"/>
              </a:spcAft>
              <a:buClrTx/>
              <a:buSzTx/>
              <a:buFontTx/>
              <a:buNone/>
              <a:tabLst/>
              <a:defRPr/>
            </a:pPr>
            <a:fld id="{4E83CFC4-EF18-46EE-93C1-9027829A0EDF}" type="slidenum">
              <a:rPr kumimoji="0" lang="en-US" sz="1200" b="0" i="0" u="none" strike="noStrike" kern="1200" cap="none" spc="0" normalizeH="0" baseline="0" noProof="0" smtClean="0">
                <a:ln>
                  <a:noFill/>
                </a:ln>
                <a:solidFill>
                  <a:prstClr val="black"/>
                </a:solidFill>
                <a:effectLst/>
                <a:uLnTx/>
                <a:uFillTx/>
                <a:latin typeface="Segoe UI Light" pitchFamily="34" charset="0"/>
                <a:ea typeface="+mn-ea"/>
                <a:cs typeface="+mn-cs"/>
              </a:rPr>
              <a:pPr marL="0" marR="0" lvl="0" indent="0" algn="r" defTabSz="913031"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Light" pitchFamily="34" charset="0"/>
              <a:ea typeface="+mn-ea"/>
              <a:cs typeface="+mn-cs"/>
            </a:endParaRPr>
          </a:p>
        </p:txBody>
      </p:sp>
    </p:spTree>
    <p:extLst>
      <p:ext uri="{BB962C8B-B14F-4D97-AF65-F5344CB8AC3E}">
        <p14:creationId xmlns:p14="http://schemas.microsoft.com/office/powerpoint/2010/main" val="154683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031" rtl="0" eaLnBrk="1" fontAlgn="auto" latinLnBrk="0" hangingPunct="1">
              <a:lnSpc>
                <a:spcPct val="100000"/>
              </a:lnSpc>
              <a:spcBef>
                <a:spcPts val="0"/>
              </a:spcBef>
              <a:spcAft>
                <a:spcPts val="0"/>
              </a:spcAft>
              <a:buClrTx/>
              <a:buSzTx/>
              <a:buFontTx/>
              <a:buNone/>
              <a:tabLst/>
              <a:defRPr/>
            </a:pPr>
            <a:fld id="{91900A6A-F631-4DE5-85CD-60A32C70D696}" type="slidenum">
              <a:rPr kumimoji="0" lang="en-US" sz="1200" b="0" i="0" u="none" strike="noStrike" kern="1200" cap="none" spc="0" normalizeH="0" baseline="0" noProof="0" smtClean="0">
                <a:ln>
                  <a:noFill/>
                </a:ln>
                <a:solidFill>
                  <a:prstClr val="black"/>
                </a:solidFill>
                <a:effectLst/>
                <a:uLnTx/>
                <a:uFillTx/>
                <a:latin typeface="Segoe UI Light" pitchFamily="34" charset="0"/>
                <a:ea typeface="+mn-ea"/>
                <a:cs typeface="+mn-cs"/>
              </a:rPr>
              <a:pPr marL="0" marR="0" lvl="0" indent="0" algn="r" defTabSz="913031"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Light" pitchFamily="34" charset="0"/>
              <a:ea typeface="+mn-ea"/>
              <a:cs typeface="+mn-cs"/>
            </a:endParaRPr>
          </a:p>
        </p:txBody>
      </p:sp>
    </p:spTree>
    <p:extLst>
      <p:ext uri="{BB962C8B-B14F-4D97-AF65-F5344CB8AC3E}">
        <p14:creationId xmlns:p14="http://schemas.microsoft.com/office/powerpoint/2010/main" val="817129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031" rtl="0" eaLnBrk="1" fontAlgn="auto" latinLnBrk="0" hangingPunct="1">
              <a:lnSpc>
                <a:spcPct val="100000"/>
              </a:lnSpc>
              <a:spcBef>
                <a:spcPts val="0"/>
              </a:spcBef>
              <a:spcAft>
                <a:spcPts val="0"/>
              </a:spcAft>
              <a:buClrTx/>
              <a:buSzTx/>
              <a:buFontTx/>
              <a:buNone/>
              <a:tabLst/>
              <a:defRPr/>
            </a:pPr>
            <a:fld id="{92982380-BDA6-4C90-AF88-AAE5CFA99A17}" type="slidenum">
              <a:rPr kumimoji="0" lang="en-US" sz="1200" b="0" i="0" u="none" strike="noStrike" kern="1200" cap="none" spc="0" normalizeH="0" baseline="0" noProof="0" smtClean="0">
                <a:ln>
                  <a:noFill/>
                </a:ln>
                <a:solidFill>
                  <a:prstClr val="black"/>
                </a:solidFill>
                <a:effectLst/>
                <a:uLnTx/>
                <a:uFillTx/>
                <a:latin typeface="Segoe UI Light" pitchFamily="34" charset="0"/>
                <a:ea typeface="+mn-ea"/>
                <a:cs typeface="+mn-cs"/>
              </a:rPr>
              <a:pPr marL="0" marR="0" lvl="0" indent="0" algn="r" defTabSz="913031"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Light" pitchFamily="34" charset="0"/>
              <a:ea typeface="+mn-ea"/>
              <a:cs typeface="+mn-cs"/>
            </a:endParaRPr>
          </a:p>
        </p:txBody>
      </p:sp>
    </p:spTree>
    <p:extLst>
      <p:ext uri="{BB962C8B-B14F-4D97-AF65-F5344CB8AC3E}">
        <p14:creationId xmlns:p14="http://schemas.microsoft.com/office/powerpoint/2010/main" val="60287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1"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8"/>
            <a:ext cx="6400800" cy="1947333"/>
          </a:xfrm>
        </p:spPr>
        <p:txBody>
          <a:bodyPr anchor="t">
            <a:normAutofit/>
          </a:bodyPr>
          <a:lstStyle>
            <a:lvl1pPr marL="0" indent="0" algn="l">
              <a:buNone/>
              <a:defRPr sz="2100">
                <a:solidFill>
                  <a:schemeClr val="bg2">
                    <a:lumMod val="75000"/>
                  </a:schemeClr>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DCBF5D-021B-4BDB-AFB2-B1AB9FE17D25}"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D048-B5BA-411A-AC88-9B1C86F06CE0}" type="slidenum">
              <a:rPr lang="en-US" smtClean="0"/>
              <a:t>‹#›</a:t>
            </a:fld>
            <a:endParaRPr lang="en-US"/>
          </a:p>
        </p:txBody>
      </p:sp>
      <p:cxnSp>
        <p:nvCxnSpPr>
          <p:cNvPr id="16" name="Straight Connector 15"/>
          <p:cNvCxnSpPr/>
          <p:nvPr/>
        </p:nvCxnSpPr>
        <p:spPr>
          <a:xfrm flipH="1">
            <a:off x="8228013" y="846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1" y="91546"/>
            <a:ext cx="6080654"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1"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8" y="32279"/>
            <a:ext cx="4852988"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67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799"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6" indent="0">
              <a:buNone/>
              <a:defRPr sz="1600"/>
            </a:lvl2pPr>
            <a:lvl3pPr marL="914411" indent="0">
              <a:buNone/>
              <a:defRPr sz="1600"/>
            </a:lvl3pPr>
            <a:lvl4pPr marL="1371617" indent="0">
              <a:buNone/>
              <a:defRPr sz="1600"/>
            </a:lvl4pPr>
            <a:lvl5pPr marL="1828823" indent="0">
              <a:buNone/>
              <a:defRPr sz="1600"/>
            </a:lvl5pPr>
            <a:lvl6pPr marL="2286029" indent="0">
              <a:buNone/>
              <a:defRPr sz="1600"/>
            </a:lvl6pPr>
            <a:lvl7pPr marL="2743234" indent="0">
              <a:buNone/>
              <a:defRPr sz="1600"/>
            </a:lvl7pPr>
            <a:lvl8pPr marL="3200440" indent="0">
              <a:buNone/>
              <a:defRPr sz="1600"/>
            </a:lvl8pPr>
            <a:lvl9pPr marL="3657646"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6" indent="0">
              <a:buFontTx/>
              <a:buNone/>
              <a:defRPr/>
            </a:lvl2pPr>
            <a:lvl3pPr marL="914411" indent="0">
              <a:buFontTx/>
              <a:buNone/>
              <a:defRPr/>
            </a:lvl3pPr>
            <a:lvl4pPr marL="1371617" indent="0">
              <a:buFontTx/>
              <a:buNone/>
              <a:defRPr/>
            </a:lvl4pPr>
            <a:lvl5pPr marL="1828823"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74DCBF5D-021B-4BDB-AFB2-B1AB9FE17D25}"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294518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DCBF5D-021B-4BDB-AFB2-B1AB9FE17D25}"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366278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85800"/>
            <a:ext cx="9144002"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6" indent="0">
              <a:buFontTx/>
              <a:buNone/>
              <a:defRPr/>
            </a:lvl2pPr>
            <a:lvl3pPr marL="914411" indent="0">
              <a:buFontTx/>
              <a:buNone/>
              <a:defRPr/>
            </a:lvl3pPr>
            <a:lvl4pPr marL="1371617" indent="0">
              <a:buFontTx/>
              <a:buNone/>
              <a:defRPr/>
            </a:lvl4pPr>
            <a:lvl5pPr marL="1828823"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8"/>
            <a:ext cx="8534400" cy="1684865"/>
          </a:xfrm>
        </p:spPr>
        <p:txBody>
          <a:bodyPr anchor="ctr">
            <a:normAutofit/>
          </a:bodyPr>
          <a:lstStyle>
            <a:lvl1pPr marL="0" indent="0" algn="l">
              <a:buNone/>
              <a:defRPr sz="2000">
                <a:solidFill>
                  <a:schemeClr val="bg2">
                    <a:lumMod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DCBF5D-021B-4BDB-AFB2-B1AB9FE17D25}"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D048-B5BA-411A-AC88-9B1C86F06CE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1" rIns="91440" bIns="45721"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1" rIns="91440" bIns="45721"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4739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5132981"/>
            <a:ext cx="8535989" cy="860400"/>
          </a:xfrm>
        </p:spPr>
        <p:txBody>
          <a:bodyPr anchor="t">
            <a:normAutofit/>
          </a:bodyPr>
          <a:lstStyle>
            <a:lvl1pPr marL="0" indent="0" algn="l">
              <a:buNone/>
              <a:defRPr sz="2000">
                <a:solidFill>
                  <a:schemeClr val="bg2">
                    <a:lumMod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DCBF5D-021B-4BDB-AFB2-B1AB9FE17D25}"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628323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2"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2" y="4978400"/>
            <a:ext cx="8534402" cy="1016000"/>
          </a:xfrm>
        </p:spPr>
        <p:txBody>
          <a:bodyPr anchor="t">
            <a:normAutofit/>
          </a:bodyPr>
          <a:lstStyle>
            <a:lvl1pPr marL="0" indent="0" algn="l">
              <a:buNone/>
              <a:defRPr sz="1801">
                <a:solidFill>
                  <a:schemeClr val="bg2">
                    <a:lumMod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DCBF5D-021B-4BDB-AFB2-B1AB9FE17D25}"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D048-B5BA-411A-AC88-9B1C86F06CE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1" rIns="91440" bIns="45721"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1" rIns="91440" bIns="45721"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85496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5"/>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2" y="4766733"/>
            <a:ext cx="8534402" cy="1227667"/>
          </a:xfrm>
        </p:spPr>
        <p:txBody>
          <a:bodyPr anchor="t">
            <a:normAutofit/>
          </a:bodyPr>
          <a:lstStyle>
            <a:lvl1pPr marL="0" indent="0" algn="l">
              <a:buNone/>
              <a:defRPr sz="1801">
                <a:solidFill>
                  <a:schemeClr val="bg2">
                    <a:lumMod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DCBF5D-021B-4BDB-AFB2-B1AB9FE17D25}"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3880619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DCBF5D-021B-4BDB-AFB2-B1AB9FE17D25}"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2232176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1"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1"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DCBF5D-021B-4BDB-AFB2-B1AB9FE17D25}"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4021594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2286025"/>
            <a:ext cx="10363200" cy="1470025"/>
          </a:xfrm>
          <a:prstGeom prst="rect">
            <a:avLst/>
          </a:prstGeom>
        </p:spPr>
        <p:txBody>
          <a:bodyPr>
            <a:normAutofit/>
          </a:bodyPr>
          <a:lstStyle>
            <a:lvl1pPr>
              <a:defRPr sz="2800" b="1">
                <a:solidFill>
                  <a:schemeClr val="bg1"/>
                </a:solidFill>
                <a:latin typeface="+mj-lt"/>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422400" y="3581400"/>
            <a:ext cx="8534400" cy="1600200"/>
          </a:xfrm>
        </p:spPr>
        <p:txBody>
          <a:bodyPr/>
          <a:lstStyle>
            <a:lvl1pPr marL="0" indent="0" algn="l">
              <a:buNone/>
              <a:defRPr>
                <a:solidFill>
                  <a:schemeClr val="bg1">
                    <a:lumMod val="95000"/>
                  </a:schemeClr>
                </a:solidFill>
                <a:latin typeface="Arial" pitchFamily="34" charset="0"/>
                <a:cs typeface="Arial" pitchFamily="34" charset="0"/>
              </a:defRPr>
            </a:lvl1pPr>
            <a:lvl2pPr marL="456519" indent="0" algn="ctr">
              <a:buNone/>
              <a:defRPr>
                <a:solidFill>
                  <a:schemeClr val="tx1">
                    <a:tint val="75000"/>
                  </a:schemeClr>
                </a:solidFill>
              </a:defRPr>
            </a:lvl2pPr>
            <a:lvl3pPr marL="913043" indent="0" algn="ctr">
              <a:buNone/>
              <a:defRPr>
                <a:solidFill>
                  <a:schemeClr val="tx1">
                    <a:tint val="75000"/>
                  </a:schemeClr>
                </a:solidFill>
              </a:defRPr>
            </a:lvl3pPr>
            <a:lvl4pPr marL="1369562" indent="0" algn="ctr">
              <a:buNone/>
              <a:defRPr>
                <a:solidFill>
                  <a:schemeClr val="tx1">
                    <a:tint val="75000"/>
                  </a:schemeClr>
                </a:solidFill>
              </a:defRPr>
            </a:lvl4pPr>
            <a:lvl5pPr marL="1826083" indent="0" algn="ctr">
              <a:buNone/>
              <a:defRPr>
                <a:solidFill>
                  <a:schemeClr val="tx1">
                    <a:tint val="75000"/>
                  </a:schemeClr>
                </a:solidFill>
              </a:defRPr>
            </a:lvl5pPr>
            <a:lvl6pPr marL="2282608" indent="0" algn="ctr">
              <a:buNone/>
              <a:defRPr>
                <a:solidFill>
                  <a:schemeClr val="tx1">
                    <a:tint val="75000"/>
                  </a:schemeClr>
                </a:solidFill>
              </a:defRPr>
            </a:lvl6pPr>
            <a:lvl7pPr marL="2739122" indent="0" algn="ctr">
              <a:buNone/>
              <a:defRPr>
                <a:solidFill>
                  <a:schemeClr val="tx1">
                    <a:tint val="75000"/>
                  </a:schemeClr>
                </a:solidFill>
              </a:defRPr>
            </a:lvl7pPr>
            <a:lvl8pPr marL="3195644" indent="0" algn="ctr">
              <a:buNone/>
              <a:defRPr>
                <a:solidFill>
                  <a:schemeClr val="tx1">
                    <a:tint val="75000"/>
                  </a:schemeClr>
                </a:solidFill>
              </a:defRPr>
            </a:lvl8pPr>
            <a:lvl9pPr marL="365216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40958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972800" cy="762000"/>
          </a:xfrm>
          <a:prstGeom prst="rect">
            <a:avLst/>
          </a:prstGeom>
        </p:spPr>
        <p:txBody>
          <a:bodyPr>
            <a:normAutofit/>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371600"/>
            <a:ext cx="10972800" cy="4419600"/>
          </a:xfrm>
        </p:spPr>
        <p:txBody>
          <a:bodyPr/>
          <a:lstStyle>
            <a:lvl2pPr>
              <a:defRPr/>
            </a:lvl2pPr>
            <a:lvl3pPr marL="635009" indent="-292103">
              <a:buFont typeface="Arial" pitchFamily="34" charset="0"/>
              <a:buChar char="−"/>
              <a:defRPr baseline="0"/>
            </a:lvl3pPr>
            <a:lvl4pPr marL="914411" indent="-228604">
              <a:buFont typeface="Arial" pitchFamily="34" charset="0"/>
              <a:buChar char="•"/>
              <a:defRPr/>
            </a:lvl4pPr>
            <a:lvl5pPr marL="1257315" indent="-279404">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68025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DCBF5D-021B-4BDB-AFB2-B1AB9FE17D25}"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3396115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7"/>
            <a:ext cx="10515600" cy="1325563"/>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913043"/>
            <a:fld id="{9B406B19-B8F2-4781-8DA3-9AB728C3FB2F}" type="slidenum">
              <a:rPr lang="en-US" smtClean="0">
                <a:solidFill>
                  <a:prstClr val="black">
                    <a:tint val="75000"/>
                  </a:prstClr>
                </a:solidFill>
              </a:rPr>
              <a:pPr defTabSz="913043"/>
              <a:t>‹#›</a:t>
            </a:fld>
            <a:endParaRPr lang="en-US" dirty="0">
              <a:solidFill>
                <a:prstClr val="black">
                  <a:tint val="75000"/>
                </a:prstClr>
              </a:solidFill>
            </a:endParaRPr>
          </a:p>
        </p:txBody>
      </p:sp>
    </p:spTree>
    <p:extLst>
      <p:ext uri="{BB962C8B-B14F-4D97-AF65-F5344CB8AC3E}">
        <p14:creationId xmlns:p14="http://schemas.microsoft.com/office/powerpoint/2010/main" val="406315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972800" cy="762000"/>
          </a:xfrm>
          <a:prstGeom prst="rect">
            <a:avLst/>
          </a:prstGeom>
        </p:spPr>
        <p:txBody>
          <a:bodyPr>
            <a:normAutofit/>
          </a:bodyPr>
          <a:lstStyle>
            <a:lvl1pPr>
              <a:defRPr sz="2800" b="1"/>
            </a:lvl1pPr>
          </a:lstStyle>
          <a:p>
            <a:r>
              <a:rPr lang="en-US" dirty="0"/>
              <a:t>Click to edit Master title style</a:t>
            </a:r>
          </a:p>
        </p:txBody>
      </p:sp>
      <p:sp>
        <p:nvSpPr>
          <p:cNvPr id="3" name="Text Placeholder 2"/>
          <p:cNvSpPr>
            <a:spLocks noGrp="1"/>
          </p:cNvSpPr>
          <p:nvPr>
            <p:ph type="body" idx="1"/>
          </p:nvPr>
        </p:nvSpPr>
        <p:spPr>
          <a:xfrm>
            <a:off x="609601" y="1295402"/>
            <a:ext cx="5386917" cy="639762"/>
          </a:xfrm>
        </p:spPr>
        <p:txBody>
          <a:bodyPr anchor="b">
            <a:normAutofit/>
          </a:bodyPr>
          <a:lstStyle>
            <a:lvl1pPr marL="0" indent="0">
              <a:buNone/>
              <a:defRPr sz="2201" b="0">
                <a:latin typeface="Arial" pitchFamily="34" charset="0"/>
                <a:cs typeface="Arial" pitchFamily="34" charset="0"/>
              </a:defRPr>
            </a:lvl1pPr>
            <a:lvl2pPr marL="456519" indent="0">
              <a:buNone/>
              <a:defRPr sz="2000" b="1"/>
            </a:lvl2pPr>
            <a:lvl3pPr marL="913043" indent="0">
              <a:buNone/>
              <a:defRPr sz="1801" b="1"/>
            </a:lvl3pPr>
            <a:lvl4pPr marL="1369562" indent="0">
              <a:buNone/>
              <a:defRPr sz="1600" b="1"/>
            </a:lvl4pPr>
            <a:lvl5pPr marL="1826083" indent="0">
              <a:buNone/>
              <a:defRPr sz="1600" b="1"/>
            </a:lvl5pPr>
            <a:lvl6pPr marL="2282608" indent="0">
              <a:buNone/>
              <a:defRPr sz="1600" b="1"/>
            </a:lvl6pPr>
            <a:lvl7pPr marL="2739122" indent="0">
              <a:buNone/>
              <a:defRPr sz="1600" b="1"/>
            </a:lvl7pPr>
            <a:lvl8pPr marL="3195644" indent="0">
              <a:buNone/>
              <a:defRPr sz="1600" b="1"/>
            </a:lvl8pPr>
            <a:lvl9pPr marL="3652165"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1935187"/>
            <a:ext cx="5386917" cy="3844925"/>
          </a:xfrm>
        </p:spPr>
        <p:txBody>
          <a:bodyPr>
            <a:normAutofit/>
          </a:bodyPr>
          <a:lstStyle>
            <a:lvl1pPr>
              <a:defRPr sz="2201">
                <a:latin typeface="Arial" pitchFamily="34" charset="0"/>
                <a:cs typeface="Arial" pitchFamily="34" charset="0"/>
              </a:defRPr>
            </a:lvl1pPr>
            <a:lvl2pPr>
              <a:defRPr sz="2201">
                <a:latin typeface="Arial" pitchFamily="34" charset="0"/>
                <a:cs typeface="Arial" pitchFamily="34" charset="0"/>
              </a:defRPr>
            </a:lvl2pPr>
            <a:lvl3pPr>
              <a:defRPr sz="2201">
                <a:latin typeface="Arial" pitchFamily="34" charset="0"/>
                <a:cs typeface="Arial" pitchFamily="34" charset="0"/>
              </a:defRPr>
            </a:lvl3pPr>
            <a:lvl4pPr>
              <a:defRPr sz="2201">
                <a:latin typeface="Arial" pitchFamily="34" charset="0"/>
                <a:cs typeface="Arial" pitchFamily="34" charset="0"/>
              </a:defRPr>
            </a:lvl4pPr>
            <a:lvl5pPr>
              <a:defRPr sz="2201">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402" y="1295402"/>
            <a:ext cx="5389033" cy="639762"/>
          </a:xfrm>
        </p:spPr>
        <p:txBody>
          <a:bodyPr anchor="b">
            <a:normAutofit/>
          </a:bodyPr>
          <a:lstStyle>
            <a:lvl1pPr marL="0" indent="0">
              <a:buNone/>
              <a:defRPr sz="2201" b="0">
                <a:latin typeface="Arial" pitchFamily="34" charset="0"/>
                <a:cs typeface="Arial" pitchFamily="34" charset="0"/>
              </a:defRPr>
            </a:lvl1pPr>
            <a:lvl2pPr marL="456519" indent="0">
              <a:buNone/>
              <a:defRPr sz="2000" b="1"/>
            </a:lvl2pPr>
            <a:lvl3pPr marL="913043" indent="0">
              <a:buNone/>
              <a:defRPr sz="1801" b="1"/>
            </a:lvl3pPr>
            <a:lvl4pPr marL="1369562" indent="0">
              <a:buNone/>
              <a:defRPr sz="1600" b="1"/>
            </a:lvl4pPr>
            <a:lvl5pPr marL="1826083" indent="0">
              <a:buNone/>
              <a:defRPr sz="1600" b="1"/>
            </a:lvl5pPr>
            <a:lvl6pPr marL="2282608" indent="0">
              <a:buNone/>
              <a:defRPr sz="1600" b="1"/>
            </a:lvl6pPr>
            <a:lvl7pPr marL="2739122" indent="0">
              <a:buNone/>
              <a:defRPr sz="1600" b="1"/>
            </a:lvl7pPr>
            <a:lvl8pPr marL="3195644" indent="0">
              <a:buNone/>
              <a:defRPr sz="1600" b="1"/>
            </a:lvl8pPr>
            <a:lvl9pPr marL="3652165"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402" y="1935187"/>
            <a:ext cx="5389033" cy="3844925"/>
          </a:xfrm>
        </p:spPr>
        <p:txBody>
          <a:bodyPr>
            <a:normAutofit/>
          </a:bodyPr>
          <a:lstStyle>
            <a:lvl1pPr>
              <a:defRPr sz="2201">
                <a:latin typeface="Arial" pitchFamily="34" charset="0"/>
                <a:cs typeface="Arial" pitchFamily="34" charset="0"/>
              </a:defRPr>
            </a:lvl1pPr>
            <a:lvl2pPr>
              <a:defRPr sz="2201">
                <a:latin typeface="Arial" pitchFamily="34" charset="0"/>
                <a:cs typeface="Arial" pitchFamily="34" charset="0"/>
              </a:defRPr>
            </a:lvl2pPr>
            <a:lvl3pPr>
              <a:defRPr sz="2201">
                <a:latin typeface="Arial" pitchFamily="34" charset="0"/>
                <a:cs typeface="Arial" pitchFamily="34" charset="0"/>
              </a:defRPr>
            </a:lvl3pPr>
            <a:lvl4pPr>
              <a:defRPr sz="2201">
                <a:latin typeface="Arial" pitchFamily="34" charset="0"/>
                <a:cs typeface="Arial" pitchFamily="34" charset="0"/>
              </a:defRPr>
            </a:lvl4pPr>
            <a:lvl5pPr>
              <a:defRPr sz="2201">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8935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143135"/>
            <a:ext cx="10363200" cy="1362075"/>
          </a:xfrm>
          <a:prstGeom prst="rect">
            <a:avLst/>
          </a:prstGeom>
        </p:spPr>
        <p:txBody>
          <a:bodyPr anchor="t">
            <a:normAutofit/>
          </a:bodyPr>
          <a:lstStyle>
            <a:lvl1pPr algn="l">
              <a:defRPr sz="2800" b="1" cap="none">
                <a:solidFill>
                  <a:schemeClr val="tx1"/>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429875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972800" cy="762000"/>
          </a:xfrm>
          <a:prstGeom prst="rect">
            <a:avLst/>
          </a:prstGeom>
        </p:spPr>
        <p:txBody>
          <a:bodyPr>
            <a:normAutofit/>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371600"/>
            <a:ext cx="109728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0560" y="6019801"/>
            <a:ext cx="955040" cy="716280"/>
          </a:xfrm>
          <a:prstGeom prst="rect">
            <a:avLst/>
          </a:prstGeom>
        </p:spPr>
      </p:pic>
    </p:spTree>
    <p:extLst>
      <p:ext uri="{BB962C8B-B14F-4D97-AF65-F5344CB8AC3E}">
        <p14:creationId xmlns:p14="http://schemas.microsoft.com/office/powerpoint/2010/main" val="3958435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5_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972800" cy="762000"/>
          </a:xfrm>
          <a:prstGeom prst="rect">
            <a:avLst/>
          </a:prstGeom>
        </p:spPr>
        <p:txBody>
          <a:bodyPr>
            <a:normAutofit/>
          </a:bodyPr>
          <a:lstStyle>
            <a:lvl1pPr>
              <a:defRPr sz="2800" b="1"/>
            </a:lvl1pPr>
          </a:lstStyle>
          <a:p>
            <a:r>
              <a:rPr lang="en-US" dirty="0"/>
              <a:t>Click to edit Master title style</a:t>
            </a:r>
          </a:p>
        </p:txBody>
      </p:sp>
      <p:sp>
        <p:nvSpPr>
          <p:cNvPr id="3" name="Text Placeholder 2"/>
          <p:cNvSpPr>
            <a:spLocks noGrp="1"/>
          </p:cNvSpPr>
          <p:nvPr>
            <p:ph type="body" idx="1"/>
          </p:nvPr>
        </p:nvSpPr>
        <p:spPr>
          <a:xfrm>
            <a:off x="609601" y="1295402"/>
            <a:ext cx="5386917" cy="639762"/>
          </a:xfrm>
        </p:spPr>
        <p:txBody>
          <a:bodyPr anchor="b">
            <a:normAutofit/>
          </a:bodyPr>
          <a:lstStyle>
            <a:lvl1pPr marL="0" indent="0">
              <a:buNone/>
              <a:defRPr sz="2201" b="0">
                <a:latin typeface="Arial" pitchFamily="34" charset="0"/>
                <a:cs typeface="Arial" pitchFamily="34" charset="0"/>
              </a:defRPr>
            </a:lvl1pPr>
            <a:lvl2pPr marL="456519" indent="0">
              <a:buNone/>
              <a:defRPr sz="2000" b="1"/>
            </a:lvl2pPr>
            <a:lvl3pPr marL="913043" indent="0">
              <a:buNone/>
              <a:defRPr sz="1801" b="1"/>
            </a:lvl3pPr>
            <a:lvl4pPr marL="1369562" indent="0">
              <a:buNone/>
              <a:defRPr sz="1600" b="1"/>
            </a:lvl4pPr>
            <a:lvl5pPr marL="1826083" indent="0">
              <a:buNone/>
              <a:defRPr sz="1600" b="1"/>
            </a:lvl5pPr>
            <a:lvl6pPr marL="2282608" indent="0">
              <a:buNone/>
              <a:defRPr sz="1600" b="1"/>
            </a:lvl6pPr>
            <a:lvl7pPr marL="2739122" indent="0">
              <a:buNone/>
              <a:defRPr sz="1600" b="1"/>
            </a:lvl7pPr>
            <a:lvl8pPr marL="3195644" indent="0">
              <a:buNone/>
              <a:defRPr sz="1600" b="1"/>
            </a:lvl8pPr>
            <a:lvl9pPr marL="3652165"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1935187"/>
            <a:ext cx="5386917" cy="3844925"/>
          </a:xfrm>
        </p:spPr>
        <p:txBody>
          <a:bodyPr>
            <a:normAutofit/>
          </a:bodyPr>
          <a:lstStyle>
            <a:lvl1pPr>
              <a:defRPr sz="2201">
                <a:latin typeface="Arial" pitchFamily="34" charset="0"/>
                <a:cs typeface="Arial" pitchFamily="34" charset="0"/>
              </a:defRPr>
            </a:lvl1pPr>
            <a:lvl2pPr>
              <a:defRPr sz="2201">
                <a:latin typeface="Arial" pitchFamily="34" charset="0"/>
                <a:cs typeface="Arial" pitchFamily="34" charset="0"/>
              </a:defRPr>
            </a:lvl2pPr>
            <a:lvl3pPr>
              <a:defRPr sz="2201">
                <a:latin typeface="Arial" pitchFamily="34" charset="0"/>
                <a:cs typeface="Arial" pitchFamily="34" charset="0"/>
              </a:defRPr>
            </a:lvl3pPr>
            <a:lvl4pPr>
              <a:defRPr sz="2201">
                <a:latin typeface="Arial" pitchFamily="34" charset="0"/>
                <a:cs typeface="Arial" pitchFamily="34" charset="0"/>
              </a:defRPr>
            </a:lvl4pPr>
            <a:lvl5pPr>
              <a:defRPr sz="2201">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402" y="1295402"/>
            <a:ext cx="5389033" cy="639762"/>
          </a:xfrm>
        </p:spPr>
        <p:txBody>
          <a:bodyPr anchor="b">
            <a:normAutofit/>
          </a:bodyPr>
          <a:lstStyle>
            <a:lvl1pPr marL="0" indent="0">
              <a:buNone/>
              <a:defRPr sz="2201" b="0">
                <a:latin typeface="Arial" pitchFamily="34" charset="0"/>
                <a:cs typeface="Arial" pitchFamily="34" charset="0"/>
              </a:defRPr>
            </a:lvl1pPr>
            <a:lvl2pPr marL="456519" indent="0">
              <a:buNone/>
              <a:defRPr sz="2000" b="1"/>
            </a:lvl2pPr>
            <a:lvl3pPr marL="913043" indent="0">
              <a:buNone/>
              <a:defRPr sz="1801" b="1"/>
            </a:lvl3pPr>
            <a:lvl4pPr marL="1369562" indent="0">
              <a:buNone/>
              <a:defRPr sz="1600" b="1"/>
            </a:lvl4pPr>
            <a:lvl5pPr marL="1826083" indent="0">
              <a:buNone/>
              <a:defRPr sz="1600" b="1"/>
            </a:lvl5pPr>
            <a:lvl6pPr marL="2282608" indent="0">
              <a:buNone/>
              <a:defRPr sz="1600" b="1"/>
            </a:lvl6pPr>
            <a:lvl7pPr marL="2739122" indent="0">
              <a:buNone/>
              <a:defRPr sz="1600" b="1"/>
            </a:lvl7pPr>
            <a:lvl8pPr marL="3195644" indent="0">
              <a:buNone/>
              <a:defRPr sz="1600" b="1"/>
            </a:lvl8pPr>
            <a:lvl9pPr marL="3652165"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402" y="1935187"/>
            <a:ext cx="5389033" cy="3844925"/>
          </a:xfrm>
        </p:spPr>
        <p:txBody>
          <a:bodyPr>
            <a:normAutofit/>
          </a:bodyPr>
          <a:lstStyle>
            <a:lvl1pPr>
              <a:defRPr sz="2201">
                <a:latin typeface="Arial" pitchFamily="34" charset="0"/>
                <a:cs typeface="Arial" pitchFamily="34" charset="0"/>
              </a:defRPr>
            </a:lvl1pPr>
            <a:lvl2pPr>
              <a:defRPr sz="2201">
                <a:latin typeface="Arial" pitchFamily="34" charset="0"/>
                <a:cs typeface="Arial" pitchFamily="34" charset="0"/>
              </a:defRPr>
            </a:lvl2pPr>
            <a:lvl3pPr>
              <a:defRPr sz="2201">
                <a:latin typeface="Arial" pitchFamily="34" charset="0"/>
                <a:cs typeface="Arial" pitchFamily="34" charset="0"/>
              </a:defRPr>
            </a:lvl3pPr>
            <a:lvl4pPr>
              <a:defRPr sz="2201">
                <a:latin typeface="Arial" pitchFamily="34" charset="0"/>
                <a:cs typeface="Arial" pitchFamily="34" charset="0"/>
              </a:defRPr>
            </a:lvl4pPr>
            <a:lvl5pPr>
              <a:defRPr sz="2201">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0560" y="6019801"/>
            <a:ext cx="955040" cy="716280"/>
          </a:xfrm>
          <a:prstGeom prst="rect">
            <a:avLst/>
          </a:prstGeom>
        </p:spPr>
      </p:pic>
    </p:spTree>
    <p:extLst>
      <p:ext uri="{BB962C8B-B14F-4D97-AF65-F5344CB8AC3E}">
        <p14:creationId xmlns:p14="http://schemas.microsoft.com/office/powerpoint/2010/main" val="2087412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143135"/>
            <a:ext cx="10363200" cy="1362075"/>
          </a:xfrm>
          <a:prstGeom prst="rect">
            <a:avLst/>
          </a:prstGeom>
        </p:spPr>
        <p:txBody>
          <a:bodyPr anchor="t">
            <a:normAutofit/>
          </a:bodyPr>
          <a:lstStyle>
            <a:lvl1pPr algn="l">
              <a:defRPr sz="2800" b="1" cap="none">
                <a:solidFill>
                  <a:schemeClr val="tx1"/>
                </a:solidFill>
                <a:latin typeface="+mj-lt"/>
                <a:cs typeface="Arial" pitchFamily="34" charset="0"/>
              </a:defRPr>
            </a:lvl1p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0560" y="6019801"/>
            <a:ext cx="955040" cy="716280"/>
          </a:xfrm>
          <a:prstGeom prst="rect">
            <a:avLst/>
          </a:prstGeom>
        </p:spPr>
      </p:pic>
    </p:spTree>
    <p:extLst>
      <p:ext uri="{BB962C8B-B14F-4D97-AF65-F5344CB8AC3E}">
        <p14:creationId xmlns:p14="http://schemas.microsoft.com/office/powerpoint/2010/main" val="2637489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09600" y="304801"/>
            <a:ext cx="10972800" cy="762000"/>
          </a:xfrm>
          <a:prstGeom prst="rect">
            <a:avLst/>
          </a:prstGeom>
        </p:spPr>
        <p:txBody>
          <a:bodyPr/>
          <a:lstStyle>
            <a:lvl1pPr>
              <a:defRPr b="1"/>
            </a:lvl1pPr>
          </a:lstStyle>
          <a:p>
            <a:endParaRPr lang="en-US" dirty="0"/>
          </a:p>
        </p:txBody>
      </p:sp>
    </p:spTree>
    <p:extLst>
      <p:ext uri="{BB962C8B-B14F-4D97-AF65-F5344CB8AC3E}">
        <p14:creationId xmlns:p14="http://schemas.microsoft.com/office/powerpoint/2010/main" val="2478561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2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2" y="2006600"/>
            <a:ext cx="8534402"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1">
                <a:solidFill>
                  <a:schemeClr val="bg2">
                    <a:lumMod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DCBF5D-021B-4BDB-AFB2-B1AB9FE17D25}"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277600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3" y="685801"/>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8"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DCBF5D-021B-4BDB-AFB2-B1AB9FE17D25}"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378298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1" y="685800"/>
            <a:ext cx="4649787" cy="576262"/>
          </a:xfrm>
        </p:spPr>
        <p:txBody>
          <a:bodyPr anchor="b">
            <a:noAutofit/>
          </a:bodyPr>
          <a:lstStyle>
            <a:lvl1pPr marL="0" indent="0">
              <a:buNone/>
              <a:defRPr sz="2800" b="0">
                <a:solidFill>
                  <a:schemeClr val="tx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3"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7" y="685800"/>
            <a:ext cx="4665134" cy="576262"/>
          </a:xfrm>
        </p:spPr>
        <p:txBody>
          <a:bodyPr anchor="b">
            <a:noAutofit/>
          </a:bodyPr>
          <a:lstStyle>
            <a:lvl1pPr marL="0" indent="0">
              <a:buNone/>
              <a:defRPr sz="2800" b="0">
                <a:solidFill>
                  <a:schemeClr val="tx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6"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DCBF5D-021B-4BDB-AFB2-B1AB9FE17D25}"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126329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DCBF5D-021B-4BDB-AFB2-B1AB9FE17D25}"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315237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CBF5D-021B-4BDB-AFB2-B1AB9FE17D25}"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105590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1" y="685800"/>
            <a:ext cx="5943602"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4DCBF5D-021B-4BDB-AFB2-B1AB9FE17D25}"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68106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1"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6" indent="0">
              <a:buNone/>
              <a:defRPr sz="1600"/>
            </a:lvl2pPr>
            <a:lvl3pPr marL="914411" indent="0">
              <a:buNone/>
              <a:defRPr sz="1600"/>
            </a:lvl3pPr>
            <a:lvl4pPr marL="1371617" indent="0">
              <a:buNone/>
              <a:defRPr sz="1600"/>
            </a:lvl4pPr>
            <a:lvl5pPr marL="1828823" indent="0">
              <a:buNone/>
              <a:defRPr sz="1600"/>
            </a:lvl5pPr>
            <a:lvl6pPr marL="2286029" indent="0">
              <a:buNone/>
              <a:defRPr sz="1600"/>
            </a:lvl6pPr>
            <a:lvl7pPr marL="2743234" indent="0">
              <a:buNone/>
              <a:defRPr sz="1600"/>
            </a:lvl7pPr>
            <a:lvl8pPr marL="3200440" indent="0">
              <a:buNone/>
              <a:defRPr sz="1600"/>
            </a:lvl8pPr>
            <a:lvl9pPr marL="3657646"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4" y="2777067"/>
            <a:ext cx="6021388" cy="2048933"/>
          </a:xfrm>
        </p:spPr>
        <p:txBody>
          <a:bodyPr anchor="t">
            <a:normAutofit/>
          </a:bodyPr>
          <a:lstStyle>
            <a:lvl1pPr marL="0" indent="0">
              <a:buNone/>
              <a:defRPr sz="18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4DCBF5D-021B-4BDB-AFB2-B1AB9FE17D25}"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2D048-B5BA-411A-AC88-9B1C86F06CE0}" type="slidenum">
              <a:rPr lang="en-US" smtClean="0"/>
              <a:t>‹#›</a:t>
            </a:fld>
            <a:endParaRPr lang="en-US"/>
          </a:p>
        </p:txBody>
      </p:sp>
    </p:spTree>
    <p:extLst>
      <p:ext uri="{BB962C8B-B14F-4D97-AF65-F5344CB8AC3E}">
        <p14:creationId xmlns:p14="http://schemas.microsoft.com/office/powerpoint/2010/main" val="20449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70" y="2963334"/>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1"/>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3" y="6172201"/>
            <a:ext cx="1600201" cy="365125"/>
          </a:xfrm>
          <a:prstGeom prst="rect">
            <a:avLst/>
          </a:prstGeom>
        </p:spPr>
        <p:txBody>
          <a:bodyPr vert="horz" lIns="91440" tIns="45720" rIns="91440" bIns="45720" rtlCol="0" anchor="t"/>
          <a:lstStyle>
            <a:lvl1pPr algn="r">
              <a:defRPr sz="1001" b="0" i="0">
                <a:solidFill>
                  <a:schemeClr val="bg2">
                    <a:lumMod val="50000"/>
                  </a:schemeClr>
                </a:solidFill>
                <a:effectLst/>
                <a:latin typeface="+mn-lt"/>
              </a:defRPr>
            </a:lvl1pPr>
          </a:lstStyle>
          <a:p>
            <a:fld id="{74DCBF5D-021B-4BDB-AFB2-B1AB9FE17D25}" type="datetimeFigureOut">
              <a:rPr lang="en-US" smtClean="0"/>
              <a:t>10/26/2017</a:t>
            </a:fld>
            <a:endParaRPr lang="en-US"/>
          </a:p>
        </p:txBody>
      </p:sp>
      <p:sp>
        <p:nvSpPr>
          <p:cNvPr id="5" name="Footer Placeholder 4"/>
          <p:cNvSpPr>
            <a:spLocks noGrp="1"/>
          </p:cNvSpPr>
          <p:nvPr>
            <p:ph type="ftr" sz="quarter" idx="3"/>
          </p:nvPr>
        </p:nvSpPr>
        <p:spPr>
          <a:xfrm>
            <a:off x="684212" y="6172201"/>
            <a:ext cx="7543801" cy="365125"/>
          </a:xfrm>
          <a:prstGeom prst="rect">
            <a:avLst/>
          </a:prstGeom>
        </p:spPr>
        <p:txBody>
          <a:bodyPr vert="horz" lIns="91440" tIns="45720" rIns="91440" bIns="45720" rtlCol="0" anchor="t"/>
          <a:lstStyle>
            <a:lvl1pPr algn="l">
              <a:defRPr sz="1001"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1" y="5578476"/>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872D048-B5BA-411A-AC88-9B1C86F06CE0}" type="slidenum">
              <a:rPr lang="en-US" smtClean="0"/>
              <a:t>‹#›</a:t>
            </a:fld>
            <a:endParaRPr lang="en-US"/>
          </a:p>
        </p:txBody>
      </p:sp>
    </p:spTree>
    <p:extLst>
      <p:ext uri="{BB962C8B-B14F-4D97-AF65-F5344CB8AC3E}">
        <p14:creationId xmlns:p14="http://schemas.microsoft.com/office/powerpoint/2010/main" val="23085800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6"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3" indent="-285753" algn="l" defTabSz="457206" rtl="0" eaLnBrk="1" latinLnBrk="0" hangingPunct="1">
        <a:spcBef>
          <a:spcPct val="20000"/>
        </a:spcBef>
        <a:spcAft>
          <a:spcPts val="601"/>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9" indent="-285753" algn="l" defTabSz="457206" rtl="0" eaLnBrk="1" latinLnBrk="0" hangingPunct="1">
        <a:spcBef>
          <a:spcPct val="20000"/>
        </a:spcBef>
        <a:spcAft>
          <a:spcPts val="601"/>
        </a:spcAft>
        <a:buClr>
          <a:schemeClr val="tx1"/>
        </a:buClr>
        <a:buSzPct val="80000"/>
        <a:buFont typeface="Wingdings 3" panose="05040102010807070707" pitchFamily="18" charset="2"/>
        <a:buChar char=""/>
        <a:defRPr sz="1801" kern="1200" cap="none">
          <a:solidFill>
            <a:schemeClr val="bg2">
              <a:lumMod val="75000"/>
            </a:schemeClr>
          </a:solidFill>
          <a:effectLst/>
          <a:latin typeface="+mn-lt"/>
          <a:ea typeface="+mn-ea"/>
          <a:cs typeface="+mn-cs"/>
        </a:defRPr>
      </a:lvl2pPr>
      <a:lvl3pPr marL="1200164" indent="-285753" algn="l" defTabSz="457206" rtl="0" eaLnBrk="1" latinLnBrk="0" hangingPunct="1">
        <a:spcBef>
          <a:spcPct val="20000"/>
        </a:spcBef>
        <a:spcAft>
          <a:spcPts val="601"/>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70" indent="-171453" algn="l" defTabSz="457206"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4pPr>
      <a:lvl5pPr marL="2000276" indent="-171453" algn="l" defTabSz="457206"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5pPr>
      <a:lvl6pPr marL="2514632" indent="-228604" algn="l" defTabSz="457206"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6pPr>
      <a:lvl7pPr marL="2971838" indent="-228604" algn="l" defTabSz="457206"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7pPr>
      <a:lvl8pPr marL="3429044" indent="-228604" algn="l" defTabSz="457206"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8pPr>
      <a:lvl9pPr marL="3886249" indent="-228604" algn="l" defTabSz="457206"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9pPr>
    </p:bodyStyle>
    <p:otherStyle>
      <a:defPPr>
        <a:defRPr lang="en-US"/>
      </a:defPPr>
      <a:lvl1pPr marL="0" algn="l" defTabSz="457206" rtl="0" eaLnBrk="1" latinLnBrk="0" hangingPunct="1">
        <a:defRPr sz="1801" kern="1200">
          <a:solidFill>
            <a:schemeClr val="tx1"/>
          </a:solidFill>
          <a:latin typeface="+mn-lt"/>
          <a:ea typeface="+mn-ea"/>
          <a:cs typeface="+mn-cs"/>
        </a:defRPr>
      </a:lvl1pPr>
      <a:lvl2pPr marL="457206" algn="l" defTabSz="457206" rtl="0" eaLnBrk="1" latinLnBrk="0" hangingPunct="1">
        <a:defRPr sz="1801" kern="1200">
          <a:solidFill>
            <a:schemeClr val="tx1"/>
          </a:solidFill>
          <a:latin typeface="+mn-lt"/>
          <a:ea typeface="+mn-ea"/>
          <a:cs typeface="+mn-cs"/>
        </a:defRPr>
      </a:lvl2pPr>
      <a:lvl3pPr marL="914411" algn="l" defTabSz="457206" rtl="0" eaLnBrk="1" latinLnBrk="0" hangingPunct="1">
        <a:defRPr sz="1801" kern="1200">
          <a:solidFill>
            <a:schemeClr val="tx1"/>
          </a:solidFill>
          <a:latin typeface="+mn-lt"/>
          <a:ea typeface="+mn-ea"/>
          <a:cs typeface="+mn-cs"/>
        </a:defRPr>
      </a:lvl3pPr>
      <a:lvl4pPr marL="1371617" algn="l" defTabSz="457206" rtl="0" eaLnBrk="1" latinLnBrk="0" hangingPunct="1">
        <a:defRPr sz="1801" kern="1200">
          <a:solidFill>
            <a:schemeClr val="tx1"/>
          </a:solidFill>
          <a:latin typeface="+mn-lt"/>
          <a:ea typeface="+mn-ea"/>
          <a:cs typeface="+mn-cs"/>
        </a:defRPr>
      </a:lvl4pPr>
      <a:lvl5pPr marL="1828823" algn="l" defTabSz="457206" rtl="0" eaLnBrk="1" latinLnBrk="0" hangingPunct="1">
        <a:defRPr sz="1801" kern="1200">
          <a:solidFill>
            <a:schemeClr val="tx1"/>
          </a:solidFill>
          <a:latin typeface="+mn-lt"/>
          <a:ea typeface="+mn-ea"/>
          <a:cs typeface="+mn-cs"/>
        </a:defRPr>
      </a:lvl5pPr>
      <a:lvl6pPr marL="2286029" algn="l" defTabSz="457206" rtl="0" eaLnBrk="1" latinLnBrk="0" hangingPunct="1">
        <a:defRPr sz="1801" kern="1200">
          <a:solidFill>
            <a:schemeClr val="tx1"/>
          </a:solidFill>
          <a:latin typeface="+mn-lt"/>
          <a:ea typeface="+mn-ea"/>
          <a:cs typeface="+mn-cs"/>
        </a:defRPr>
      </a:lvl6pPr>
      <a:lvl7pPr marL="2743234" algn="l" defTabSz="457206" rtl="0" eaLnBrk="1" latinLnBrk="0" hangingPunct="1">
        <a:defRPr sz="1801" kern="1200">
          <a:solidFill>
            <a:schemeClr val="tx1"/>
          </a:solidFill>
          <a:latin typeface="+mn-lt"/>
          <a:ea typeface="+mn-ea"/>
          <a:cs typeface="+mn-cs"/>
        </a:defRPr>
      </a:lvl7pPr>
      <a:lvl8pPr marL="3200440" algn="l" defTabSz="457206" rtl="0" eaLnBrk="1" latinLnBrk="0" hangingPunct="1">
        <a:defRPr sz="1801" kern="1200">
          <a:solidFill>
            <a:schemeClr val="tx1"/>
          </a:solidFill>
          <a:latin typeface="+mn-lt"/>
          <a:ea typeface="+mn-ea"/>
          <a:cs typeface="+mn-cs"/>
        </a:defRPr>
      </a:lvl8pPr>
      <a:lvl9pPr marL="3657646" algn="l" defTabSz="457206"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10972800" cy="4419600"/>
          </a:xfrm>
          <a:prstGeom prst="rect">
            <a:avLst/>
          </a:prstGeom>
        </p:spPr>
        <p:txBody>
          <a:bodyPr vert="horz" lIns="91305" tIns="45650" rIns="91305" bIns="4565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4" name="Slide Number Placeholder 3"/>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3043"/>
            <a:fld id="{9B406B19-B8F2-4781-8DA3-9AB728C3FB2F}" type="slidenum">
              <a:rPr lang="en-US" smtClean="0">
                <a:solidFill>
                  <a:prstClr val="black">
                    <a:tint val="75000"/>
                  </a:prstClr>
                </a:solidFill>
              </a:rPr>
              <a:pPr defTabSz="913043"/>
              <a:t>‹#›</a:t>
            </a:fld>
            <a:endParaRPr lang="en-US" dirty="0">
              <a:solidFill>
                <a:prstClr val="black">
                  <a:tint val="75000"/>
                </a:prstClr>
              </a:solidFill>
            </a:endParaRPr>
          </a:p>
        </p:txBody>
      </p:sp>
    </p:spTree>
    <p:extLst>
      <p:ext uri="{BB962C8B-B14F-4D97-AF65-F5344CB8AC3E}">
        <p14:creationId xmlns:p14="http://schemas.microsoft.com/office/powerpoint/2010/main" val="5220305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hf hdr="0" ftr="0" dt="0"/>
  <p:txStyles>
    <p:titleStyle>
      <a:lvl1pPr algn="l" defTabSz="913043" rtl="0" eaLnBrk="1" latinLnBrk="0" hangingPunct="1">
        <a:spcBef>
          <a:spcPct val="0"/>
        </a:spcBef>
        <a:buNone/>
        <a:defRPr sz="2800" kern="1200">
          <a:solidFill>
            <a:schemeClr val="tx1"/>
          </a:solidFill>
          <a:latin typeface="+mj-lt"/>
          <a:ea typeface="+mj-ea"/>
          <a:cs typeface="Arial" pitchFamily="34" charset="0"/>
        </a:defRPr>
      </a:lvl1pPr>
    </p:titleStyle>
    <p:bodyStyle>
      <a:lvl1pPr marL="342390" indent="-342390" algn="l" defTabSz="913043" rtl="0" eaLnBrk="1" latinLnBrk="0" hangingPunct="1">
        <a:spcBef>
          <a:spcPct val="20000"/>
        </a:spcBef>
        <a:buClr>
          <a:srgbClr val="719500"/>
        </a:buClr>
        <a:buFont typeface="Arial" pitchFamily="34" charset="0"/>
        <a:buChar char="•"/>
        <a:defRPr sz="2201" kern="1200">
          <a:solidFill>
            <a:schemeClr val="tx1"/>
          </a:solidFill>
          <a:latin typeface="Arial" pitchFamily="34" charset="0"/>
          <a:ea typeface="+mn-ea"/>
          <a:cs typeface="Arial" pitchFamily="34" charset="0"/>
        </a:defRPr>
      </a:lvl1pPr>
      <a:lvl2pPr marL="342390" indent="291666" algn="l" defTabSz="913043" rtl="0" eaLnBrk="1" latinLnBrk="0" hangingPunct="1">
        <a:spcBef>
          <a:spcPct val="20000"/>
        </a:spcBef>
        <a:buFont typeface="Arial" pitchFamily="34" charset="0"/>
        <a:buChar char="–"/>
        <a:defRPr sz="2201" kern="1200">
          <a:solidFill>
            <a:schemeClr val="tx1"/>
          </a:solidFill>
          <a:latin typeface="Arial" pitchFamily="34" charset="0"/>
          <a:ea typeface="+mn-ea"/>
          <a:cs typeface="Arial" pitchFamily="34" charset="0"/>
        </a:defRPr>
      </a:lvl2pPr>
      <a:lvl3pPr marL="749309" indent="-342904" algn="l" defTabSz="913043" rtl="0" eaLnBrk="1" latinLnBrk="0" hangingPunct="1">
        <a:spcBef>
          <a:spcPct val="20000"/>
        </a:spcBef>
        <a:buFont typeface="Arial" pitchFamily="34" charset="0"/>
        <a:buChar char="−"/>
        <a:tabLst>
          <a:tab pos="976448" algn="l"/>
        </a:tabLst>
        <a:defRPr sz="2201" kern="1200">
          <a:solidFill>
            <a:schemeClr val="tx1"/>
          </a:solidFill>
          <a:latin typeface="Arial" pitchFamily="34" charset="0"/>
          <a:ea typeface="+mn-ea"/>
          <a:cs typeface="Arial" pitchFamily="34" charset="0"/>
        </a:defRPr>
      </a:lvl3pPr>
      <a:lvl4pPr marL="1092215" indent="-292103" algn="l" defTabSz="913043" rtl="0" eaLnBrk="1" latinLnBrk="0" hangingPunct="1">
        <a:spcBef>
          <a:spcPct val="20000"/>
        </a:spcBef>
        <a:buFont typeface="Arial" pitchFamily="34" charset="0"/>
        <a:buChar char="•"/>
        <a:defRPr sz="2201" kern="1200">
          <a:solidFill>
            <a:schemeClr val="tx1"/>
          </a:solidFill>
          <a:latin typeface="Arial" pitchFamily="34" charset="0"/>
          <a:ea typeface="+mn-ea"/>
          <a:cs typeface="Arial" pitchFamily="34" charset="0"/>
        </a:defRPr>
      </a:lvl4pPr>
      <a:lvl5pPr marL="1485919" indent="-342904" algn="l" defTabSz="913043" rtl="0" eaLnBrk="1" latinLnBrk="0" hangingPunct="1">
        <a:spcBef>
          <a:spcPct val="20000"/>
        </a:spcBef>
        <a:buFont typeface="Arial" pitchFamily="34" charset="0"/>
        <a:buChar char="»"/>
        <a:defRPr sz="2201" kern="1200">
          <a:solidFill>
            <a:schemeClr val="tx1"/>
          </a:solidFill>
          <a:latin typeface="Arial" pitchFamily="34" charset="0"/>
          <a:ea typeface="+mn-ea"/>
          <a:cs typeface="Arial" pitchFamily="34" charset="0"/>
        </a:defRPr>
      </a:lvl5pPr>
      <a:lvl6pPr marL="2510860" indent="-228252" algn="l" defTabSz="913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83" indent="-228252" algn="l" defTabSz="913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04" indent="-228252" algn="l" defTabSz="913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25" indent="-228252" algn="l" defTabSz="913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43" rtl="0" eaLnBrk="1" latinLnBrk="0" hangingPunct="1">
        <a:defRPr sz="1801" kern="1200">
          <a:solidFill>
            <a:schemeClr val="tx1"/>
          </a:solidFill>
          <a:latin typeface="+mn-lt"/>
          <a:ea typeface="+mn-ea"/>
          <a:cs typeface="+mn-cs"/>
        </a:defRPr>
      </a:lvl1pPr>
      <a:lvl2pPr marL="456519" algn="l" defTabSz="913043" rtl="0" eaLnBrk="1" latinLnBrk="0" hangingPunct="1">
        <a:defRPr sz="1801" kern="1200">
          <a:solidFill>
            <a:schemeClr val="tx1"/>
          </a:solidFill>
          <a:latin typeface="+mn-lt"/>
          <a:ea typeface="+mn-ea"/>
          <a:cs typeface="+mn-cs"/>
        </a:defRPr>
      </a:lvl2pPr>
      <a:lvl3pPr marL="913043" algn="l" defTabSz="913043" rtl="0" eaLnBrk="1" latinLnBrk="0" hangingPunct="1">
        <a:defRPr sz="1801" kern="1200">
          <a:solidFill>
            <a:schemeClr val="tx1"/>
          </a:solidFill>
          <a:latin typeface="+mn-lt"/>
          <a:ea typeface="+mn-ea"/>
          <a:cs typeface="+mn-cs"/>
        </a:defRPr>
      </a:lvl3pPr>
      <a:lvl4pPr marL="1369562" algn="l" defTabSz="913043" rtl="0" eaLnBrk="1" latinLnBrk="0" hangingPunct="1">
        <a:defRPr sz="1801" kern="1200">
          <a:solidFill>
            <a:schemeClr val="tx1"/>
          </a:solidFill>
          <a:latin typeface="+mn-lt"/>
          <a:ea typeface="+mn-ea"/>
          <a:cs typeface="+mn-cs"/>
        </a:defRPr>
      </a:lvl4pPr>
      <a:lvl5pPr marL="1826083" algn="l" defTabSz="913043" rtl="0" eaLnBrk="1" latinLnBrk="0" hangingPunct="1">
        <a:defRPr sz="1801" kern="1200">
          <a:solidFill>
            <a:schemeClr val="tx1"/>
          </a:solidFill>
          <a:latin typeface="+mn-lt"/>
          <a:ea typeface="+mn-ea"/>
          <a:cs typeface="+mn-cs"/>
        </a:defRPr>
      </a:lvl5pPr>
      <a:lvl6pPr marL="2282608" algn="l" defTabSz="913043" rtl="0" eaLnBrk="1" latinLnBrk="0" hangingPunct="1">
        <a:defRPr sz="1801" kern="1200">
          <a:solidFill>
            <a:schemeClr val="tx1"/>
          </a:solidFill>
          <a:latin typeface="+mn-lt"/>
          <a:ea typeface="+mn-ea"/>
          <a:cs typeface="+mn-cs"/>
        </a:defRPr>
      </a:lvl6pPr>
      <a:lvl7pPr marL="2739122" algn="l" defTabSz="913043" rtl="0" eaLnBrk="1" latinLnBrk="0" hangingPunct="1">
        <a:defRPr sz="1801" kern="1200">
          <a:solidFill>
            <a:schemeClr val="tx1"/>
          </a:solidFill>
          <a:latin typeface="+mn-lt"/>
          <a:ea typeface="+mn-ea"/>
          <a:cs typeface="+mn-cs"/>
        </a:defRPr>
      </a:lvl7pPr>
      <a:lvl8pPr marL="3195644" algn="l" defTabSz="913043" rtl="0" eaLnBrk="1" latinLnBrk="0" hangingPunct="1">
        <a:defRPr sz="1801" kern="1200">
          <a:solidFill>
            <a:schemeClr val="tx1"/>
          </a:solidFill>
          <a:latin typeface="+mn-lt"/>
          <a:ea typeface="+mn-ea"/>
          <a:cs typeface="+mn-cs"/>
        </a:defRPr>
      </a:lvl8pPr>
      <a:lvl9pPr marL="3652165" algn="l" defTabSz="91304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ites.google.com/a/case.edu/new-at-nih_10-25-17/"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grants.nih.gov/grants/peer/guidelines_general/SABV_Decision_Tree_for_Reviewer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uab.edu/ccts/images/R2T_Appendix_Documents/Pollock_Authentication_Appendix.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guide/notice-files/NOT-OD-17-068.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nia.nih.gov/research/dgcg/clinical-research-study-investigators-toolbox/data-and-safety-monitoring" TargetMode="External"/><Relationship Id="rId4" Type="http://schemas.openxmlformats.org/officeDocument/2006/relationships/hyperlink" Target="https://www.nidcr.nih.gov/Research/ToolsforResearchers/Toolkit/DSMBGuidelines.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grants/peer/r_awards/R34_guide_for_reviewers.pdf" TargetMode="External"/><Relationship Id="rId2" Type="http://schemas.openxmlformats.org/officeDocument/2006/relationships/hyperlink" Target="https://grants.nih.gov/grants/guide/pa-files/PAR-17-133.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hlbi.nih.gov/" TargetMode="External"/><Relationship Id="rId2" Type="http://schemas.openxmlformats.org/officeDocument/2006/relationships/hyperlink" Target="https://grants.nih.gov/grants/guide/pa-files/PAR-16-405.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hyperlink" Target="https://grants.nih.gov/grants/ElectronicReceipt/files/Annotated_Forms_General_FORMS-E.pdf" TargetMode="External"/><Relationship Id="rId3" Type="http://schemas.openxmlformats.org/officeDocument/2006/relationships/hyperlink" Target="https://grants.nih.gov/policy/clinical-trials/CT-decision-tree.pdf" TargetMode="External"/><Relationship Id="rId7" Type="http://schemas.openxmlformats.org/officeDocument/2006/relationships/hyperlink" Target="https://grants.nih.gov/policy/clinical-trials/new-human-subject-clinical-trial-info-form.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grants.nih.gov/grants/guide/notice-files/NOT-OD-17-118.html" TargetMode="External"/><Relationship Id="rId5" Type="http://schemas.openxmlformats.org/officeDocument/2006/relationships/hyperlink" Target="https://clinicaltrials.gov/ct2/manage-recs/how-register" TargetMode="External"/><Relationship Id="rId4" Type="http://schemas.openxmlformats.org/officeDocument/2006/relationships/hyperlink" Target="https://grants.nih.gov/grants/guide/notice-files/NOT-OD-17-043.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7.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linicaltrials.gov/ct2/home" TargetMode="External"/><Relationship Id="rId2" Type="http://schemas.openxmlformats.org/officeDocument/2006/relationships/hyperlink" Target="https://grants.nih.gov/grants/guide/notice-files/NOT-OD-17-098.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guide/notice-files/NOT-OD-17-066.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grants.nih.gov/grants/guide/notice-files/NOT-OD-17-035.html" TargetMode="External"/><Relationship Id="rId4" Type="http://schemas.openxmlformats.org/officeDocument/2006/relationships/hyperlink" Target="https://grants.nih.gov/grants/guide/notice-files/NOT-OD-17-109.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guide/notice-files/NOT-OD-16-148.html" TargetMode="External"/><Relationship Id="rId7" Type="http://schemas.openxmlformats.org/officeDocument/2006/relationships/hyperlink" Target="https://grants.nih.gov/grants/peer/guidelines_general/SABV_Decision_Tree_for_Reviewers.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grants.nih.gov/grants/guide/notice-files/NOT-OD-15-102.html" TargetMode="External"/><Relationship Id="rId5" Type="http://schemas.openxmlformats.org/officeDocument/2006/relationships/hyperlink" Target="https://grants.nih.gov/grants/peer/guidelines_general/Reviewer_Guidance_on_Rigor_and_Transparency.pdf" TargetMode="External"/><Relationship Id="rId4" Type="http://schemas.openxmlformats.org/officeDocument/2006/relationships/hyperlink" Target="http://www.sbm.org/training/good-clinical-practice-for-social-and-behavioral-research-elearning-course"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1" cy="1991300"/>
          </a:xfrm>
        </p:spPr>
        <p:txBody>
          <a:bodyPr/>
          <a:lstStyle/>
          <a:p>
            <a:pPr algn="ctr"/>
            <a:r>
              <a:rPr lang="en-US" b="1" dirty="0" smtClean="0">
                <a:effectLst>
                  <a:outerShdw blurRad="38100" dist="38100" dir="2700000" algn="tl">
                    <a:srgbClr val="000000">
                      <a:alpha val="43137"/>
                    </a:srgbClr>
                  </a:outerShdw>
                </a:effectLst>
              </a:rPr>
              <a:t>WHAT IS NEW AT NIH &amp; OTHER UPDATES</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b="1" dirty="0" smtClean="0"/>
              <a:t>October 25, 2017</a:t>
            </a:r>
          </a:p>
          <a:p>
            <a:r>
              <a:rPr lang="en-US" b="1" dirty="0" smtClean="0"/>
              <a:t>Frances Payne Bolton School of Nursing</a:t>
            </a:r>
          </a:p>
          <a:p>
            <a:r>
              <a:rPr lang="en-US" b="1" dirty="0" smtClean="0"/>
              <a:t>Center for Research &amp; Scholarship</a:t>
            </a:r>
            <a:endParaRPr lang="en-US" b="1" dirty="0"/>
          </a:p>
        </p:txBody>
      </p:sp>
      <p:pic>
        <p:nvPicPr>
          <p:cNvPr id="1026" name="Picture 2" descr="https://lh6.googleusercontent.com/-K5522MreKIk/AAAAAAAAAAI/AAAAAAAAAOw/lU07TLdDwuI/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2484" y="381001"/>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89822" y="5791201"/>
            <a:ext cx="7832661" cy="646587"/>
          </a:xfrm>
          <a:prstGeom prst="rect">
            <a:avLst/>
          </a:prstGeom>
        </p:spPr>
        <p:txBody>
          <a:bodyPr wrap="square">
            <a:spAutoFit/>
          </a:bodyPr>
          <a:lstStyle/>
          <a:p>
            <a:r>
              <a:rPr lang="en-US" sz="1801" b="1" dirty="0">
                <a:hlinkClick r:id="rId3"/>
              </a:rPr>
              <a:t>https://sites.google.com/a/case.edu/new-at-nih_10-25-17/</a:t>
            </a:r>
            <a:endParaRPr lang="en-US" sz="1801" b="1" dirty="0"/>
          </a:p>
          <a:p>
            <a:endParaRPr lang="en-US" sz="1801" b="1" dirty="0"/>
          </a:p>
        </p:txBody>
      </p:sp>
    </p:spTree>
    <p:extLst>
      <p:ext uri="{BB962C8B-B14F-4D97-AF65-F5344CB8AC3E}">
        <p14:creationId xmlns:p14="http://schemas.microsoft.com/office/powerpoint/2010/main" val="56652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75062482"/>
              </p:ext>
            </p:extLst>
          </p:nvPr>
        </p:nvGraphicFramePr>
        <p:xfrm>
          <a:off x="144381" y="96252"/>
          <a:ext cx="11790945" cy="6376736"/>
        </p:xfrm>
        <a:graphic>
          <a:graphicData uri="http://schemas.openxmlformats.org/drawingml/2006/table">
            <a:tbl>
              <a:tblPr firstRow="1" bandRow="1">
                <a:tableStyleId>{5C22544A-7EE6-4342-B048-85BDC9FD1C3A}</a:tableStyleId>
              </a:tblPr>
              <a:tblGrid>
                <a:gridCol w="1347536">
                  <a:extLst>
                    <a:ext uri="{9D8B030D-6E8A-4147-A177-3AD203B41FA5}">
                      <a16:colId xmlns:a16="http://schemas.microsoft.com/office/drawing/2014/main" val="1552434645"/>
                    </a:ext>
                  </a:extLst>
                </a:gridCol>
                <a:gridCol w="7411452">
                  <a:extLst>
                    <a:ext uri="{9D8B030D-6E8A-4147-A177-3AD203B41FA5}">
                      <a16:colId xmlns:a16="http://schemas.microsoft.com/office/drawing/2014/main" val="3354492119"/>
                    </a:ext>
                  </a:extLst>
                </a:gridCol>
                <a:gridCol w="3031957">
                  <a:extLst>
                    <a:ext uri="{9D8B030D-6E8A-4147-A177-3AD203B41FA5}">
                      <a16:colId xmlns:a16="http://schemas.microsoft.com/office/drawing/2014/main" val="3586693572"/>
                    </a:ext>
                  </a:extLst>
                </a:gridCol>
              </a:tblGrid>
              <a:tr h="1328487">
                <a:tc>
                  <a:txBody>
                    <a:bodyPr/>
                    <a:lstStyle/>
                    <a:p>
                      <a:pPr algn="ctr"/>
                      <a:r>
                        <a:rPr lang="en-US" sz="1800" dirty="0" smtClean="0"/>
                        <a:t>4 AREAS OF FOCUS</a:t>
                      </a:r>
                      <a:endParaRPr lang="en-US" sz="1800" dirty="0"/>
                    </a:p>
                  </a:txBody>
                  <a:tcPr marT="45721" marB="45721"/>
                </a:tc>
                <a:tc>
                  <a:txBody>
                    <a:bodyPr/>
                    <a:lstStyle/>
                    <a:p>
                      <a:pPr algn="ctr"/>
                      <a:r>
                        <a:rPr lang="en-US" sz="1800" dirty="0" smtClean="0"/>
                        <a:t>WHAT DOES “SCIENTIFIC RIGOR” MEAN?</a:t>
                      </a:r>
                      <a:endParaRPr lang="en-US" sz="1800" dirty="0"/>
                    </a:p>
                  </a:txBody>
                  <a:tcPr marT="45721" marB="45721"/>
                </a:tc>
                <a:tc>
                  <a:txBody>
                    <a:bodyPr/>
                    <a:lstStyle/>
                    <a:p>
                      <a:pPr algn="ctr"/>
                      <a:r>
                        <a:rPr lang="en-US" sz="1800" dirty="0" smtClean="0"/>
                        <a:t>WHERE SHOULD IT BE INCLUDED IN THE APPLICATION?</a:t>
                      </a:r>
                      <a:endParaRPr lang="en-US" sz="1800" dirty="0"/>
                    </a:p>
                  </a:txBody>
                  <a:tcPr marT="45721" marB="45721"/>
                </a:tc>
                <a:extLst>
                  <a:ext uri="{0D108BD9-81ED-4DB2-BD59-A6C34878D82A}">
                    <a16:rowId xmlns:a16="http://schemas.microsoft.com/office/drawing/2014/main" val="145400700"/>
                  </a:ext>
                </a:extLst>
              </a:tr>
              <a:tr h="2922670">
                <a:tc>
                  <a:txBody>
                    <a:bodyPr/>
                    <a:lstStyle/>
                    <a:p>
                      <a:pPr algn="ctr"/>
                      <a:r>
                        <a:rPr lang="en-US" sz="1800" b="1" dirty="0" smtClean="0">
                          <a:latin typeface="Calibri" panose="020F0502020204030204" pitchFamily="34" charset="0"/>
                          <a:cs typeface="Calibri" panose="020F0502020204030204" pitchFamily="34" charset="0"/>
                        </a:rPr>
                        <a:t>Scientific Premise</a:t>
                      </a:r>
                      <a:endParaRPr lang="en-US" sz="1800" b="1" dirty="0">
                        <a:latin typeface="Calibri" panose="020F0502020204030204" pitchFamily="34" charset="0"/>
                        <a:cs typeface="Calibri" panose="020F0502020204030204" pitchFamily="34" charset="0"/>
                      </a:endParaRPr>
                    </a:p>
                  </a:txBody>
                  <a:tcPr marT="45721" marB="45721" anchor="ctr"/>
                </a:tc>
                <a:tc>
                  <a:txBody>
                    <a:bodyPr/>
                    <a:lstStyle/>
                    <a:p>
                      <a:r>
                        <a:rPr lang="en-US" sz="1800" dirty="0" smtClean="0">
                          <a:latin typeface="Calibri" panose="020F0502020204030204" pitchFamily="34" charset="0"/>
                          <a:cs typeface="Calibri" panose="020F0502020204030204" pitchFamily="34" charset="0"/>
                        </a:rPr>
                        <a:t>The scientific premise for an application is the research that is used to form the basis for the proposed research question(s).  Describe the general strengths and weaknesses of the prior research being cited as crucial to support the application. Consider discussing the rigor of previous experimental designs, as well as the incorporation of relevant biological variables and authentication of key resources.</a:t>
                      </a:r>
                    </a:p>
                  </a:txBody>
                  <a:tcPr marT="45721" marB="45721" anchor="ctr"/>
                </a:tc>
                <a:tc>
                  <a:txBody>
                    <a:bodyPr/>
                    <a:lstStyle/>
                    <a:p>
                      <a:pPr algn="ctr"/>
                      <a:r>
                        <a:rPr lang="en-US" sz="1800" dirty="0" smtClean="0">
                          <a:latin typeface="Calibri" panose="020F0502020204030204" pitchFamily="34" charset="0"/>
                          <a:cs typeface="Calibri" panose="020F0502020204030204" pitchFamily="34" charset="0"/>
                        </a:rPr>
                        <a:t>Research Strategy</a:t>
                      </a:r>
                    </a:p>
                    <a:p>
                      <a:pPr marL="285750" indent="-285750" algn="ctr">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Significance</a:t>
                      </a:r>
                      <a:endParaRPr lang="en-US" sz="1800" dirty="0">
                        <a:latin typeface="Calibri" panose="020F0502020204030204" pitchFamily="34" charset="0"/>
                        <a:cs typeface="Calibri" panose="020F0502020204030204" pitchFamily="34" charset="0"/>
                      </a:endParaRPr>
                    </a:p>
                  </a:txBody>
                  <a:tcPr marT="45721" marB="45721" anchor="ctr"/>
                </a:tc>
                <a:extLst>
                  <a:ext uri="{0D108BD9-81ED-4DB2-BD59-A6C34878D82A}">
                    <a16:rowId xmlns:a16="http://schemas.microsoft.com/office/drawing/2014/main" val="2740659904"/>
                  </a:ext>
                </a:extLst>
              </a:tr>
              <a:tr h="2125579">
                <a:tc>
                  <a:txBody>
                    <a:bodyPr/>
                    <a:lstStyle/>
                    <a:p>
                      <a:pPr algn="ctr"/>
                      <a:r>
                        <a:rPr lang="en-US" sz="1800" b="1" dirty="0" smtClean="0">
                          <a:latin typeface="Calibri" panose="020F0502020204030204" pitchFamily="34" charset="0"/>
                          <a:cs typeface="Calibri" panose="020F0502020204030204" pitchFamily="34" charset="0"/>
                        </a:rPr>
                        <a:t>Scientific Rigor</a:t>
                      </a:r>
                    </a:p>
                    <a:p>
                      <a:pPr algn="ctr"/>
                      <a:r>
                        <a:rPr lang="en-US" sz="1800" b="1" dirty="0" smtClean="0">
                          <a:latin typeface="Calibri" panose="020F0502020204030204" pitchFamily="34" charset="0"/>
                          <a:cs typeface="Calibri" panose="020F0502020204030204" pitchFamily="34" charset="0"/>
                        </a:rPr>
                        <a:t>(Design)</a:t>
                      </a:r>
                      <a:endParaRPr lang="en-US" sz="1800" b="1" dirty="0">
                        <a:latin typeface="Calibri" panose="020F0502020204030204" pitchFamily="34" charset="0"/>
                        <a:cs typeface="Calibri" panose="020F0502020204030204" pitchFamily="34" charset="0"/>
                      </a:endParaRPr>
                    </a:p>
                  </a:txBody>
                  <a:tcPr marT="45721" marB="45721" anchor="ctr"/>
                </a:tc>
                <a:tc>
                  <a:txBody>
                    <a:bodyPr/>
                    <a:lstStyle/>
                    <a:p>
                      <a:pPr algn="l"/>
                      <a:r>
                        <a:rPr lang="en-US" sz="1800" dirty="0" smtClean="0">
                          <a:latin typeface="Calibri" panose="020F0502020204030204" pitchFamily="34" charset="0"/>
                          <a:cs typeface="Calibri" panose="020F0502020204030204" pitchFamily="34" charset="0"/>
                        </a:rPr>
                        <a:t>Scientific rigor is the strict application of the scientific method to ensure robust and unbiased experimental design, methodology, analysis, interpretation and reporting of results. Emphasize how the experimental design and methods proposed will achieve</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robust and unbiased results.</a:t>
                      </a:r>
                    </a:p>
                  </a:txBody>
                  <a:tcPr marT="45721" marB="45721" anchor="ctr"/>
                </a:tc>
                <a:tc>
                  <a:txBody>
                    <a:bodyPr/>
                    <a:lstStyle/>
                    <a:p>
                      <a:endParaRPr lang="en-US" sz="1800" dirty="0" smtClean="0">
                        <a:latin typeface="Calibri" panose="020F0502020204030204" pitchFamily="34" charset="0"/>
                        <a:cs typeface="Calibri" panose="020F0502020204030204" pitchFamily="34" charset="0"/>
                      </a:endParaRPr>
                    </a:p>
                    <a:p>
                      <a:pPr algn="ctr"/>
                      <a:r>
                        <a:rPr lang="en-US" sz="1800" dirty="0" smtClean="0">
                          <a:latin typeface="Calibri" panose="020F0502020204030204" pitchFamily="34" charset="0"/>
                          <a:cs typeface="Calibri" panose="020F0502020204030204" pitchFamily="34" charset="0"/>
                        </a:rPr>
                        <a:t>Research Strategy</a:t>
                      </a:r>
                    </a:p>
                    <a:p>
                      <a:pPr marL="285750" indent="-285750" algn="ctr">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Approach</a:t>
                      </a:r>
                      <a:endParaRPr lang="en-US" sz="1800" dirty="0">
                        <a:latin typeface="Calibri" panose="020F0502020204030204" pitchFamily="34" charset="0"/>
                        <a:cs typeface="Calibri" panose="020F0502020204030204" pitchFamily="34" charset="0"/>
                      </a:endParaRPr>
                    </a:p>
                  </a:txBody>
                  <a:tcPr marT="45721" marB="45721" anchor="ctr"/>
                </a:tc>
                <a:extLst>
                  <a:ext uri="{0D108BD9-81ED-4DB2-BD59-A6C34878D82A}">
                    <a16:rowId xmlns:a16="http://schemas.microsoft.com/office/drawing/2014/main" val="1830390980"/>
                  </a:ext>
                </a:extLst>
              </a:tr>
            </a:tbl>
          </a:graphicData>
        </a:graphic>
      </p:graphicFrame>
    </p:spTree>
    <p:extLst>
      <p:ext uri="{BB962C8B-B14F-4D97-AF65-F5344CB8AC3E}">
        <p14:creationId xmlns:p14="http://schemas.microsoft.com/office/powerpoint/2010/main" val="2119682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330359195"/>
              </p:ext>
            </p:extLst>
          </p:nvPr>
        </p:nvGraphicFramePr>
        <p:xfrm>
          <a:off x="144381" y="96253"/>
          <a:ext cx="11790945" cy="6292516"/>
        </p:xfrm>
        <a:graphic>
          <a:graphicData uri="http://schemas.openxmlformats.org/drawingml/2006/table">
            <a:tbl>
              <a:tblPr firstRow="1" bandRow="1">
                <a:tableStyleId>{5C22544A-7EE6-4342-B048-85BDC9FD1C3A}</a:tableStyleId>
              </a:tblPr>
              <a:tblGrid>
                <a:gridCol w="1347536">
                  <a:extLst>
                    <a:ext uri="{9D8B030D-6E8A-4147-A177-3AD203B41FA5}">
                      <a16:colId xmlns:a16="http://schemas.microsoft.com/office/drawing/2014/main" val="1552434645"/>
                    </a:ext>
                  </a:extLst>
                </a:gridCol>
                <a:gridCol w="7411452">
                  <a:extLst>
                    <a:ext uri="{9D8B030D-6E8A-4147-A177-3AD203B41FA5}">
                      <a16:colId xmlns:a16="http://schemas.microsoft.com/office/drawing/2014/main" val="3354492119"/>
                    </a:ext>
                  </a:extLst>
                </a:gridCol>
                <a:gridCol w="3031957">
                  <a:extLst>
                    <a:ext uri="{9D8B030D-6E8A-4147-A177-3AD203B41FA5}">
                      <a16:colId xmlns:a16="http://schemas.microsoft.com/office/drawing/2014/main" val="3586693572"/>
                    </a:ext>
                  </a:extLst>
                </a:gridCol>
              </a:tblGrid>
              <a:tr h="1008951">
                <a:tc>
                  <a:txBody>
                    <a:bodyPr/>
                    <a:lstStyle/>
                    <a:p>
                      <a:pPr algn="ctr"/>
                      <a:r>
                        <a:rPr lang="en-US" sz="1800" dirty="0" smtClean="0"/>
                        <a:t>4 AREAS OF FOCUS</a:t>
                      </a:r>
                      <a:endParaRPr lang="en-US" sz="1800" dirty="0"/>
                    </a:p>
                  </a:txBody>
                  <a:tcPr marT="45721" marB="45721"/>
                </a:tc>
                <a:tc>
                  <a:txBody>
                    <a:bodyPr/>
                    <a:lstStyle/>
                    <a:p>
                      <a:pPr algn="ctr"/>
                      <a:r>
                        <a:rPr lang="en-US" sz="1800" dirty="0" smtClean="0"/>
                        <a:t>WHAT DOES IT MEAN?</a:t>
                      </a:r>
                      <a:endParaRPr lang="en-US" sz="1800" dirty="0"/>
                    </a:p>
                  </a:txBody>
                  <a:tcPr marT="45721" marB="45721"/>
                </a:tc>
                <a:tc>
                  <a:txBody>
                    <a:bodyPr/>
                    <a:lstStyle/>
                    <a:p>
                      <a:pPr algn="ctr"/>
                      <a:r>
                        <a:rPr lang="en-US" sz="1800" dirty="0" smtClean="0"/>
                        <a:t>WHERE SHOULD IT BE INCLUDED IN THE APPLICATION?</a:t>
                      </a:r>
                      <a:endParaRPr lang="en-US" sz="1800" dirty="0"/>
                    </a:p>
                  </a:txBody>
                  <a:tcPr marT="45721" marB="45721"/>
                </a:tc>
                <a:extLst>
                  <a:ext uri="{0D108BD9-81ED-4DB2-BD59-A6C34878D82A}">
                    <a16:rowId xmlns:a16="http://schemas.microsoft.com/office/drawing/2014/main" val="145400700"/>
                  </a:ext>
                </a:extLst>
              </a:tr>
              <a:tr h="3669243">
                <a:tc>
                  <a:txBody>
                    <a:bodyPr/>
                    <a:lstStyle/>
                    <a:p>
                      <a:pPr algn="ctr"/>
                      <a:r>
                        <a:rPr lang="en-US" sz="1800" b="1" dirty="0" smtClean="0">
                          <a:latin typeface="Calibri" panose="020F0502020204030204" pitchFamily="34" charset="0"/>
                          <a:cs typeface="Calibri" panose="020F0502020204030204" pitchFamily="34" charset="0"/>
                        </a:rPr>
                        <a:t>Biological Variables</a:t>
                      </a:r>
                      <a:endParaRPr lang="en-US" sz="1800" b="1" dirty="0">
                        <a:latin typeface="Calibri" panose="020F0502020204030204" pitchFamily="34" charset="0"/>
                        <a:cs typeface="Calibri" panose="020F0502020204030204" pitchFamily="34" charset="0"/>
                      </a:endParaRPr>
                    </a:p>
                  </a:txBody>
                  <a:tcPr marT="45721" marB="45721" anchor="ctr"/>
                </a:tc>
                <a:tc>
                  <a:txBody>
                    <a:bodyPr/>
                    <a:lstStyle/>
                    <a:p>
                      <a:r>
                        <a:rPr lang="en-US" sz="1800" dirty="0" smtClean="0">
                          <a:latin typeface="Calibri" panose="020F0502020204030204" pitchFamily="34" charset="0"/>
                          <a:cs typeface="Calibri" panose="020F0502020204030204" pitchFamily="34" charset="0"/>
                        </a:rPr>
                        <a:t>Biological variables, such as sex, age, weight, and underlying health conditions, are often critical factors affecting health or disease. In particular, sex is a biological variable that is frequently ignored in animal study designs and analyses, leading to an incomplete understanding of potential sex-based differences in basic biological function, disease processes and treatment</a:t>
                      </a:r>
                    </a:p>
                    <a:p>
                      <a:r>
                        <a:rPr lang="en-US" sz="1800" dirty="0" smtClean="0">
                          <a:latin typeface="Calibri" panose="020F0502020204030204" pitchFamily="34" charset="0"/>
                          <a:cs typeface="Calibri" panose="020F0502020204030204" pitchFamily="34" charset="0"/>
                        </a:rPr>
                        <a:t>response. </a:t>
                      </a:r>
                    </a:p>
                    <a:p>
                      <a:endParaRPr lang="en-US" sz="18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Explain how relevant biological variables, such as the ones noted above, are factored into research designs, analyses, and reporting in vertebrate animal and human studies. Strong justification from the scientific literature, preliminary data or other relevant considerations must be provided for applications proposing to study only one sex.</a:t>
                      </a:r>
                    </a:p>
                  </a:txBody>
                  <a:tcPr marT="45721" marB="45721" anchor="ctr"/>
                </a:tc>
                <a:tc>
                  <a:txBody>
                    <a:bodyPr/>
                    <a:lstStyle/>
                    <a:p>
                      <a:pPr algn="ctr"/>
                      <a:r>
                        <a:rPr lang="en-US" sz="1800" dirty="0" smtClean="0">
                          <a:latin typeface="Calibri" panose="020F0502020204030204" pitchFamily="34" charset="0"/>
                          <a:cs typeface="Calibri" panose="020F0502020204030204" pitchFamily="34" charset="0"/>
                        </a:rPr>
                        <a:t>Research Strategy</a:t>
                      </a:r>
                    </a:p>
                    <a:p>
                      <a:pPr marL="285750" indent="-285750" algn="ctr">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Approach</a:t>
                      </a:r>
                      <a:endParaRPr lang="en-US" sz="1800" dirty="0">
                        <a:latin typeface="Calibri" panose="020F0502020204030204" pitchFamily="34" charset="0"/>
                        <a:cs typeface="Calibri" panose="020F0502020204030204" pitchFamily="34" charset="0"/>
                      </a:endParaRPr>
                    </a:p>
                  </a:txBody>
                  <a:tcPr marT="45721" marB="45721" anchor="ctr"/>
                </a:tc>
                <a:extLst>
                  <a:ext uri="{0D108BD9-81ED-4DB2-BD59-A6C34878D82A}">
                    <a16:rowId xmlns:a16="http://schemas.microsoft.com/office/drawing/2014/main" val="2740659904"/>
                  </a:ext>
                </a:extLst>
              </a:tr>
              <a:tr h="1614322">
                <a:tc>
                  <a:txBody>
                    <a:bodyPr/>
                    <a:lstStyle/>
                    <a:p>
                      <a:pPr algn="ctr"/>
                      <a:r>
                        <a:rPr lang="en-US" sz="1800" b="0" dirty="0" smtClean="0">
                          <a:latin typeface="Calibri" panose="020F0502020204030204" pitchFamily="34" charset="0"/>
                          <a:cs typeface="Calibri" panose="020F0502020204030204" pitchFamily="34" charset="0"/>
                        </a:rPr>
                        <a:t>Sex as a Biologic Variable</a:t>
                      </a:r>
                      <a:endParaRPr lang="en-US" sz="1800" b="0" dirty="0">
                        <a:latin typeface="Calibri" panose="020F0502020204030204" pitchFamily="34" charset="0"/>
                        <a:cs typeface="Calibri" panose="020F0502020204030204" pitchFamily="34" charset="0"/>
                      </a:endParaRPr>
                    </a:p>
                  </a:txBody>
                  <a:tcPr marT="45721" marB="45721" anchor="ctr"/>
                </a:tc>
                <a:tc>
                  <a:txBody>
                    <a:bodyPr/>
                    <a:lstStyle/>
                    <a:p>
                      <a:pPr algn="l"/>
                      <a:r>
                        <a:rPr lang="en-US" sz="1800" dirty="0" smtClean="0">
                          <a:latin typeface="Calibri" panose="020F0502020204030204" pitchFamily="34" charset="0"/>
                          <a:cs typeface="Calibri" panose="020F0502020204030204" pitchFamily="34" charset="0"/>
                          <a:hlinkClick r:id="rId2"/>
                        </a:rPr>
                        <a:t>https://grants.nih.gov/grants/peer/guidelines_general/SABV_Decision_Tree_for_Reviewers.pdf</a:t>
                      </a:r>
                      <a:endParaRPr lang="en-US" sz="1800" dirty="0" smtClean="0">
                        <a:latin typeface="Calibri" panose="020F0502020204030204" pitchFamily="34" charset="0"/>
                        <a:cs typeface="Calibri" panose="020F0502020204030204" pitchFamily="34" charset="0"/>
                      </a:endParaRPr>
                    </a:p>
                  </a:txBody>
                  <a:tcPr marT="45721" marB="45721" anchor="ctr"/>
                </a:tc>
                <a:tc>
                  <a:txBody>
                    <a:bodyPr/>
                    <a:lstStyle/>
                    <a:p>
                      <a:r>
                        <a:rPr lang="en-US" sz="1800" dirty="0" smtClean="0">
                          <a:latin typeface="Calibri" panose="020F0502020204030204" pitchFamily="34" charset="0"/>
                          <a:cs typeface="Calibri" panose="020F0502020204030204" pitchFamily="34" charset="0"/>
                        </a:rPr>
                        <a:t>NIH Review Criteria:  Evaluate adequacy of research plan with regarding to SABV</a:t>
                      </a:r>
                      <a:endParaRPr lang="en-US" sz="1800" dirty="0">
                        <a:latin typeface="Calibri" panose="020F0502020204030204" pitchFamily="34" charset="0"/>
                        <a:cs typeface="Calibri" panose="020F0502020204030204" pitchFamily="34" charset="0"/>
                      </a:endParaRPr>
                    </a:p>
                  </a:txBody>
                  <a:tcPr marT="45721" marB="45721" anchor="ctr"/>
                </a:tc>
                <a:extLst>
                  <a:ext uri="{0D108BD9-81ED-4DB2-BD59-A6C34878D82A}">
                    <a16:rowId xmlns:a16="http://schemas.microsoft.com/office/drawing/2014/main" val="1830390980"/>
                  </a:ext>
                </a:extLst>
              </a:tr>
            </a:tbl>
          </a:graphicData>
        </a:graphic>
      </p:graphicFrame>
    </p:spTree>
    <p:extLst>
      <p:ext uri="{BB962C8B-B14F-4D97-AF65-F5344CB8AC3E}">
        <p14:creationId xmlns:p14="http://schemas.microsoft.com/office/powerpoint/2010/main" val="2833154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69174818"/>
              </p:ext>
            </p:extLst>
          </p:nvPr>
        </p:nvGraphicFramePr>
        <p:xfrm>
          <a:off x="120317" y="1"/>
          <a:ext cx="11935326" cy="6435422"/>
        </p:xfrm>
        <a:graphic>
          <a:graphicData uri="http://schemas.openxmlformats.org/drawingml/2006/table">
            <a:tbl>
              <a:tblPr firstRow="1" bandRow="1">
                <a:tableStyleId>{5C22544A-7EE6-4342-B048-85BDC9FD1C3A}</a:tableStyleId>
              </a:tblPr>
              <a:tblGrid>
                <a:gridCol w="1839013">
                  <a:extLst>
                    <a:ext uri="{9D8B030D-6E8A-4147-A177-3AD203B41FA5}">
                      <a16:colId xmlns:a16="http://schemas.microsoft.com/office/drawing/2014/main" val="1552434645"/>
                    </a:ext>
                  </a:extLst>
                </a:gridCol>
                <a:gridCol w="7317019">
                  <a:extLst>
                    <a:ext uri="{9D8B030D-6E8A-4147-A177-3AD203B41FA5}">
                      <a16:colId xmlns:a16="http://schemas.microsoft.com/office/drawing/2014/main" val="3354492119"/>
                    </a:ext>
                  </a:extLst>
                </a:gridCol>
                <a:gridCol w="2779294">
                  <a:extLst>
                    <a:ext uri="{9D8B030D-6E8A-4147-A177-3AD203B41FA5}">
                      <a16:colId xmlns:a16="http://schemas.microsoft.com/office/drawing/2014/main" val="3586693572"/>
                    </a:ext>
                  </a:extLst>
                </a:gridCol>
              </a:tblGrid>
              <a:tr h="914402">
                <a:tc>
                  <a:txBody>
                    <a:bodyPr/>
                    <a:lstStyle/>
                    <a:p>
                      <a:pPr algn="ctr"/>
                      <a:r>
                        <a:rPr lang="en-US" sz="1800" dirty="0" smtClean="0"/>
                        <a:t>4 AREAS OF FOCUS</a:t>
                      </a:r>
                      <a:endParaRPr lang="en-US" sz="1800" dirty="0"/>
                    </a:p>
                  </a:txBody>
                  <a:tcPr marT="45721" marB="45721"/>
                </a:tc>
                <a:tc>
                  <a:txBody>
                    <a:bodyPr/>
                    <a:lstStyle/>
                    <a:p>
                      <a:pPr algn="ctr"/>
                      <a:r>
                        <a:rPr lang="en-US" sz="1800" dirty="0" smtClean="0"/>
                        <a:t>WHAT DOES IT MEAN?</a:t>
                      </a:r>
                      <a:endParaRPr lang="en-US" sz="1800" dirty="0"/>
                    </a:p>
                  </a:txBody>
                  <a:tcPr marT="45721" marB="45721"/>
                </a:tc>
                <a:tc>
                  <a:txBody>
                    <a:bodyPr/>
                    <a:lstStyle/>
                    <a:p>
                      <a:pPr algn="ctr"/>
                      <a:r>
                        <a:rPr lang="en-US" sz="1800" dirty="0" smtClean="0"/>
                        <a:t>WHERE SHOULD IT BE INCLUDED IN THE APPLICATION?</a:t>
                      </a:r>
                      <a:endParaRPr lang="en-US" sz="1800" dirty="0"/>
                    </a:p>
                  </a:txBody>
                  <a:tcPr marT="45721" marB="45721"/>
                </a:tc>
                <a:extLst>
                  <a:ext uri="{0D108BD9-81ED-4DB2-BD59-A6C34878D82A}">
                    <a16:rowId xmlns:a16="http://schemas.microsoft.com/office/drawing/2014/main" val="145400700"/>
                  </a:ext>
                </a:extLst>
              </a:tr>
              <a:tr h="5521020">
                <a:tc>
                  <a:txBody>
                    <a:bodyPr/>
                    <a:lstStyle/>
                    <a:p>
                      <a:pPr algn="ctr"/>
                      <a:r>
                        <a:rPr lang="en-US" sz="1800" b="1" dirty="0" smtClean="0">
                          <a:latin typeface="Calibri" panose="020F0502020204030204" pitchFamily="34" charset="0"/>
                          <a:cs typeface="Calibri" panose="020F0502020204030204" pitchFamily="34" charset="0"/>
                        </a:rPr>
                        <a:t>Authentication</a:t>
                      </a:r>
                      <a:endParaRPr lang="en-US" sz="1800" b="1" dirty="0">
                        <a:latin typeface="Calibri" panose="020F0502020204030204" pitchFamily="34" charset="0"/>
                        <a:cs typeface="Calibri" panose="020F0502020204030204" pitchFamily="34" charset="0"/>
                      </a:endParaRPr>
                    </a:p>
                  </a:txBody>
                  <a:tcPr marT="45721" marB="45721" anchor="ctr"/>
                </a:tc>
                <a:tc>
                  <a:txBody>
                    <a:bodyPr/>
                    <a:lstStyle/>
                    <a:p>
                      <a:r>
                        <a:rPr lang="en-US" sz="1800" dirty="0" smtClean="0">
                          <a:latin typeface="Calibri" panose="020F0502020204030204" pitchFamily="34" charset="0"/>
                          <a:cs typeface="Calibri" panose="020F0502020204030204" pitchFamily="34" charset="0"/>
                        </a:rPr>
                        <a:t>Key biological and/or chemical resources include (but are not limited to) cell lines, specialty chemicals, antibodies, and other biologics.</a:t>
                      </a:r>
                    </a:p>
                    <a:p>
                      <a:endParaRPr lang="en-US" sz="18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Briefly describe methods to ensure the identity and validity of key biological and/or chemical resources used</a:t>
                      </a:r>
                      <a:r>
                        <a:rPr lang="en-US" sz="1800" baseline="0" dirty="0" smtClean="0">
                          <a:latin typeface="Calibri" panose="020F0502020204030204" pitchFamily="34" charset="0"/>
                          <a:cs typeface="Calibri" panose="020F0502020204030204" pitchFamily="34" charset="0"/>
                        </a:rPr>
                        <a:t> in the studies.  These resources may or may not be generated with NIH funds and:</a:t>
                      </a:r>
                    </a:p>
                    <a:p>
                      <a:pPr marL="285750" indent="-285750">
                        <a:buFont typeface="Arial" panose="020B0604020202020204" pitchFamily="34" charset="0"/>
                        <a:buChar char="•"/>
                      </a:pPr>
                      <a:r>
                        <a:rPr lang="en-US" sz="1800" baseline="0" dirty="0" smtClean="0">
                          <a:latin typeface="Calibri" panose="020F0502020204030204" pitchFamily="34" charset="0"/>
                          <a:cs typeface="Calibri" panose="020F0502020204030204" pitchFamily="34" charset="0"/>
                        </a:rPr>
                        <a:t>May differ from lab to lab over time</a:t>
                      </a:r>
                    </a:p>
                    <a:p>
                      <a:pPr marL="285750" indent="-285750">
                        <a:buFont typeface="Arial" panose="020B0604020202020204" pitchFamily="34" charset="0"/>
                        <a:buChar char="•"/>
                      </a:pPr>
                      <a:r>
                        <a:rPr lang="en-US" sz="1800" baseline="0" dirty="0" smtClean="0">
                          <a:latin typeface="Calibri" panose="020F0502020204030204" pitchFamily="34" charset="0"/>
                          <a:cs typeface="Calibri" panose="020F0502020204030204" pitchFamily="34" charset="0"/>
                        </a:rPr>
                        <a:t>May have qualities and/or qualifications that could influence the research data</a:t>
                      </a:r>
                    </a:p>
                    <a:p>
                      <a:pPr marL="285750" indent="-285750">
                        <a:buFont typeface="Arial" panose="020B0604020202020204" pitchFamily="34" charset="0"/>
                        <a:buChar char="•"/>
                      </a:pPr>
                      <a:r>
                        <a:rPr lang="en-US" sz="1800" baseline="0" dirty="0" smtClean="0">
                          <a:latin typeface="Calibri" panose="020F0502020204030204" pitchFamily="34" charset="0"/>
                          <a:cs typeface="Calibri" panose="020F0502020204030204" pitchFamily="34" charset="0"/>
                        </a:rPr>
                        <a:t>Are integral to the proposed research</a:t>
                      </a:r>
                    </a:p>
                    <a:p>
                      <a:pPr marL="285750" indent="-285750">
                        <a:buFont typeface="Arial" panose="020B0604020202020204" pitchFamily="34" charset="0"/>
                        <a:buChar char="•"/>
                      </a:pPr>
                      <a:endParaRPr lang="en-US" sz="1800" baseline="0" dirty="0" smtClean="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800" baseline="0" dirty="0" smtClean="0">
                          <a:latin typeface="Calibri" panose="020F0502020204030204" pitchFamily="34" charset="0"/>
                          <a:cs typeface="Calibri" panose="020F0502020204030204" pitchFamily="34" charset="0"/>
                        </a:rPr>
                        <a:t>The authentication plan should state in one page or less how you will authenticate key resources, including the frequency, as needed for your research.  </a:t>
                      </a:r>
                    </a:p>
                    <a:p>
                      <a:pPr marL="0" indent="0">
                        <a:buFont typeface="Arial" panose="020B0604020202020204" pitchFamily="34" charset="0"/>
                        <a:buNone/>
                      </a:pPr>
                      <a:endParaRPr lang="en-US" sz="1800" baseline="0" dirty="0" smtClean="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800" baseline="0" dirty="0" smtClean="0">
                          <a:latin typeface="Calibri" panose="020F0502020204030204" pitchFamily="34" charset="0"/>
                          <a:cs typeface="Calibri" panose="020F0502020204030204" pitchFamily="34" charset="0"/>
                        </a:rPr>
                        <a:t>Examples:  </a:t>
                      </a:r>
                      <a:r>
                        <a:rPr lang="en-US" sz="1800" baseline="0" dirty="0" smtClean="0">
                          <a:latin typeface="Calibri" panose="020F0502020204030204" pitchFamily="34" charset="0"/>
                          <a:cs typeface="Calibri" panose="020F0502020204030204" pitchFamily="34" charset="0"/>
                          <a:hlinkClick r:id="rId2"/>
                        </a:rPr>
                        <a:t>https://www.uab.edu/ccts/images/R2T_Appendix_Documents/Pollock_Authentication_Appendix.pdf</a:t>
                      </a:r>
                      <a:endParaRPr lang="en-US" sz="1800" baseline="0" dirty="0" smtClean="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1800" baseline="0" dirty="0" smtClean="0">
                        <a:latin typeface="Calibri" panose="020F0502020204030204" pitchFamily="34" charset="0"/>
                        <a:cs typeface="Calibri" panose="020F0502020204030204" pitchFamily="34" charset="0"/>
                      </a:endParaRPr>
                    </a:p>
                  </a:txBody>
                  <a:tcPr marT="45721" marB="45721" anchor="ctr"/>
                </a:tc>
                <a:tc>
                  <a:txBody>
                    <a:bodyPr/>
                    <a:lstStyle/>
                    <a:p>
                      <a:pPr algn="l"/>
                      <a:r>
                        <a:rPr lang="en-US" sz="1800" dirty="0" smtClean="0">
                          <a:latin typeface="Calibri" panose="020F0502020204030204" pitchFamily="34" charset="0"/>
                          <a:cs typeface="Calibri" panose="020F0502020204030204" pitchFamily="34" charset="0"/>
                        </a:rPr>
                        <a:t>Other</a:t>
                      </a:r>
                      <a:r>
                        <a:rPr lang="en-US" sz="1800" baseline="0" dirty="0" smtClean="0">
                          <a:latin typeface="Calibri" panose="020F0502020204030204" pitchFamily="34" charset="0"/>
                          <a:cs typeface="Calibri" panose="020F0502020204030204" pitchFamily="34" charset="0"/>
                        </a:rPr>
                        <a:t> Research Plan Section:</a:t>
                      </a:r>
                      <a:endParaRPr lang="en-US" sz="18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Include</a:t>
                      </a:r>
                      <a:r>
                        <a:rPr lang="en-US" sz="1800" baseline="0" dirty="0" smtClean="0">
                          <a:latin typeface="Calibri" panose="020F0502020204030204" pitchFamily="34" charset="0"/>
                          <a:cs typeface="Calibri" panose="020F0502020204030204" pitchFamily="34" charset="0"/>
                        </a:rPr>
                        <a:t> as an attachment</a:t>
                      </a:r>
                    </a:p>
                    <a:p>
                      <a:pPr marL="285750" indent="-285750" algn="l">
                        <a:buFont typeface="Arial" panose="020B0604020202020204" pitchFamily="34" charset="0"/>
                        <a:buChar char="•"/>
                      </a:pPr>
                      <a:r>
                        <a:rPr lang="en-US" sz="1800" u="sng" baseline="0" dirty="0" smtClean="0">
                          <a:latin typeface="Calibri" panose="020F0502020204030204" pitchFamily="34" charset="0"/>
                          <a:cs typeface="Calibri" panose="020F0502020204030204" pitchFamily="34" charset="0"/>
                        </a:rPr>
                        <a:t>Do not </a:t>
                      </a:r>
                      <a:r>
                        <a:rPr lang="en-US" sz="1800" baseline="0" dirty="0" smtClean="0">
                          <a:latin typeface="Calibri" panose="020F0502020204030204" pitchFamily="34" charset="0"/>
                          <a:cs typeface="Calibri" panose="020F0502020204030204" pitchFamily="34" charset="0"/>
                        </a:rPr>
                        <a:t>include in the Research Strategy</a:t>
                      </a:r>
                      <a:endParaRPr lang="en-US" sz="1800" dirty="0">
                        <a:latin typeface="Calibri" panose="020F0502020204030204" pitchFamily="34" charset="0"/>
                        <a:cs typeface="Calibri" panose="020F0502020204030204" pitchFamily="34" charset="0"/>
                      </a:endParaRPr>
                    </a:p>
                  </a:txBody>
                  <a:tcPr marT="45721" marB="45721" anchor="ctr"/>
                </a:tc>
                <a:extLst>
                  <a:ext uri="{0D108BD9-81ED-4DB2-BD59-A6C34878D82A}">
                    <a16:rowId xmlns:a16="http://schemas.microsoft.com/office/drawing/2014/main" val="2740659904"/>
                  </a:ext>
                </a:extLst>
              </a:tr>
            </a:tbl>
          </a:graphicData>
        </a:graphic>
      </p:graphicFrame>
    </p:spTree>
    <p:extLst>
      <p:ext uri="{BB962C8B-B14F-4D97-AF65-F5344CB8AC3E}">
        <p14:creationId xmlns:p14="http://schemas.microsoft.com/office/powerpoint/2010/main" val="365110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02205893"/>
              </p:ext>
            </p:extLst>
          </p:nvPr>
        </p:nvGraphicFramePr>
        <p:xfrm>
          <a:off x="132348" y="-135678"/>
          <a:ext cx="11963402" cy="6889750"/>
        </p:xfrm>
        <a:graphic>
          <a:graphicData uri="http://schemas.openxmlformats.org/drawingml/2006/table">
            <a:tbl>
              <a:tblPr firstRow="1" bandRow="1">
                <a:tableStyleId>{5C22544A-7EE6-4342-B048-85BDC9FD1C3A}</a:tableStyleId>
              </a:tblPr>
              <a:tblGrid>
                <a:gridCol w="2676955">
                  <a:extLst>
                    <a:ext uri="{9D8B030D-6E8A-4147-A177-3AD203B41FA5}">
                      <a16:colId xmlns:a16="http://schemas.microsoft.com/office/drawing/2014/main" val="638516650"/>
                    </a:ext>
                  </a:extLst>
                </a:gridCol>
                <a:gridCol w="1100962">
                  <a:extLst>
                    <a:ext uri="{9D8B030D-6E8A-4147-A177-3AD203B41FA5}">
                      <a16:colId xmlns:a16="http://schemas.microsoft.com/office/drawing/2014/main" val="1577501769"/>
                    </a:ext>
                  </a:extLst>
                </a:gridCol>
                <a:gridCol w="2875547">
                  <a:extLst>
                    <a:ext uri="{9D8B030D-6E8A-4147-A177-3AD203B41FA5}">
                      <a16:colId xmlns:a16="http://schemas.microsoft.com/office/drawing/2014/main" val="774149903"/>
                    </a:ext>
                  </a:extLst>
                </a:gridCol>
                <a:gridCol w="5309938">
                  <a:extLst>
                    <a:ext uri="{9D8B030D-6E8A-4147-A177-3AD203B41FA5}">
                      <a16:colId xmlns:a16="http://schemas.microsoft.com/office/drawing/2014/main" val="1174136558"/>
                    </a:ext>
                  </a:extLst>
                </a:gridCol>
              </a:tblGrid>
              <a:tr h="274796">
                <a:tc gridSpan="4">
                  <a:txBody>
                    <a:bodyPr/>
                    <a:lstStyle/>
                    <a:p>
                      <a:pPr algn="ctr" fontAlgn="b"/>
                      <a:r>
                        <a:rPr lang="en-US" sz="1800" b="1" i="0" u="none" strike="noStrike" dirty="0">
                          <a:solidFill>
                            <a:schemeClr val="tx1"/>
                          </a:solidFill>
                          <a:effectLst/>
                          <a:latin typeface="Calibri" panose="020F0502020204030204" pitchFamily="34" charset="0"/>
                        </a:rPr>
                        <a:t>Summary of NIH Changes:  12.7.16 - </a:t>
                      </a:r>
                      <a:r>
                        <a:rPr lang="en-US" sz="1800" b="1" i="0" u="none" strike="noStrike" dirty="0" smtClean="0">
                          <a:solidFill>
                            <a:schemeClr val="tx1"/>
                          </a:solidFill>
                          <a:effectLst/>
                          <a:latin typeface="Calibri" panose="020F0502020204030204" pitchFamily="34" charset="0"/>
                        </a:rPr>
                        <a:t>1.25.18</a:t>
                      </a:r>
                      <a:r>
                        <a:rPr lang="en-US" sz="1800" b="0" i="0" u="none" strike="noStrike" dirty="0">
                          <a:solidFill>
                            <a:schemeClr val="tx1"/>
                          </a:solidFill>
                          <a:effectLst/>
                          <a:latin typeface="Calibri" panose="020F0502020204030204" pitchFamily="34" charset="0"/>
                        </a:rPr>
                        <a:t> </a:t>
                      </a:r>
                    </a:p>
                  </a:txBody>
                  <a:tcPr marL="6350" marR="6350" marT="6350" marB="0" anchor="b"/>
                </a:tc>
                <a:tc hMerge="1">
                  <a:txBody>
                    <a:bodyPr/>
                    <a:lstStyle/>
                    <a:p>
                      <a:endParaRPr lang="en-US"/>
                    </a:p>
                  </a:txBody>
                  <a:tcPr/>
                </a:tc>
                <a:tc hMerge="1">
                  <a:txBody>
                    <a:bodyPr/>
                    <a:lstStyle/>
                    <a:p>
                      <a:endParaRPr lang="en-US"/>
                    </a:p>
                  </a:txBody>
                  <a:tcPr/>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62853721"/>
                  </a:ext>
                </a:extLst>
              </a:tr>
              <a:tr h="543375">
                <a:tc>
                  <a:txBody>
                    <a:bodyPr/>
                    <a:lstStyle/>
                    <a:p>
                      <a:pPr algn="ctr" fontAlgn="b"/>
                      <a:r>
                        <a:rPr lang="en-US" sz="1800" b="1" i="0" u="none" strike="noStrike" dirty="0">
                          <a:solidFill>
                            <a:srgbClr val="000000"/>
                          </a:solidFill>
                          <a:effectLst/>
                          <a:latin typeface="Calibri" panose="020F0502020204030204" pitchFamily="34" charset="0"/>
                        </a:rPr>
                        <a:t>Topic</a:t>
                      </a:r>
                    </a:p>
                  </a:txBody>
                  <a:tcPr marL="6350" marR="6350" marT="6350" marB="0" anchor="b"/>
                </a:tc>
                <a:tc>
                  <a:txBody>
                    <a:bodyPr/>
                    <a:lstStyle/>
                    <a:p>
                      <a:pPr algn="l" fontAlgn="b"/>
                      <a:r>
                        <a:rPr lang="en-US" sz="1800" b="1" i="0" u="none" strike="noStrike" dirty="0">
                          <a:solidFill>
                            <a:srgbClr val="000000"/>
                          </a:solidFill>
                          <a:effectLst/>
                          <a:latin typeface="Calibri" panose="020F0502020204030204" pitchFamily="34" charset="0"/>
                        </a:rPr>
                        <a:t>Effective Date</a:t>
                      </a:r>
                    </a:p>
                  </a:txBody>
                  <a:tcPr marL="6350" marR="6350" marT="6350" marB="0" anchor="b"/>
                </a:tc>
                <a:tc>
                  <a:txBody>
                    <a:bodyPr/>
                    <a:lstStyle/>
                    <a:p>
                      <a:pPr algn="l" fontAlgn="b"/>
                      <a:r>
                        <a:rPr lang="en-US" sz="1800" b="1" i="0" u="none" strike="noStrike">
                          <a:solidFill>
                            <a:srgbClr val="000000"/>
                          </a:solidFill>
                          <a:effectLst/>
                          <a:latin typeface="Calibri" panose="020F0502020204030204" pitchFamily="34" charset="0"/>
                        </a:rPr>
                        <a:t>Summary of Change</a:t>
                      </a:r>
                    </a:p>
                  </a:txBody>
                  <a:tcPr marL="6350" marR="6350" marT="6350" marB="0" anchor="b"/>
                </a:tc>
                <a:tc>
                  <a:txBody>
                    <a:bodyPr/>
                    <a:lstStyle/>
                    <a:p>
                      <a:pPr algn="l" fontAlgn="t"/>
                      <a:r>
                        <a:rPr lang="en-US" sz="1800" b="1" i="0" u="none" strike="noStrike" dirty="0">
                          <a:solidFill>
                            <a:srgbClr val="000000"/>
                          </a:solidFill>
                          <a:effectLst/>
                          <a:latin typeface="Calibri" panose="020F0502020204030204" pitchFamily="34" charset="0"/>
                        </a:rPr>
                        <a:t>Website</a:t>
                      </a:r>
                    </a:p>
                  </a:txBody>
                  <a:tcPr marL="6350" marR="6350" marT="6350" marB="0" anchor="b"/>
                </a:tc>
                <a:extLst>
                  <a:ext uri="{0D108BD9-81ED-4DB2-BD59-A6C34878D82A}">
                    <a16:rowId xmlns:a16="http://schemas.microsoft.com/office/drawing/2014/main" val="3172467872"/>
                  </a:ext>
                </a:extLst>
              </a:tr>
              <a:tr h="1357630">
                <a:tc>
                  <a:txBody>
                    <a:bodyPr/>
                    <a:lstStyle/>
                    <a:p>
                      <a:pPr algn="ctr" fontAlgn="ctr"/>
                      <a:r>
                        <a:rPr lang="en-US" sz="1800" b="0" i="0" u="none" strike="noStrike" dirty="0">
                          <a:solidFill>
                            <a:srgbClr val="000000"/>
                          </a:solidFill>
                          <a:effectLst/>
                          <a:latin typeface="Calibri" panose="020F0502020204030204" pitchFamily="34" charset="0"/>
                        </a:rPr>
                        <a:t>Authentication of Key Biological and/or Chemical </a:t>
                      </a:r>
                      <a:r>
                        <a:rPr lang="en-US" sz="1800" b="0" i="0" u="none" strike="noStrike" dirty="0" smtClean="0">
                          <a:solidFill>
                            <a:srgbClr val="000000"/>
                          </a:solidFill>
                          <a:effectLst/>
                          <a:latin typeface="Calibri" panose="020F0502020204030204" pitchFamily="34" charset="0"/>
                        </a:rPr>
                        <a:t>Resources</a:t>
                      </a:r>
                    </a:p>
                    <a:p>
                      <a:pPr algn="ctr" fontAlgn="ctr"/>
                      <a:r>
                        <a:rPr lang="en-US" sz="1800" b="0" i="0" u="none" strike="noStrike" dirty="0" smtClean="0">
                          <a:solidFill>
                            <a:srgbClr val="000000"/>
                          </a:solidFill>
                          <a:effectLst/>
                          <a:latin typeface="Calibri" panose="020F0502020204030204" pitchFamily="34" charset="0"/>
                        </a:rPr>
                        <a:t>(NOT-OD-17-068)</a:t>
                      </a: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25-May-17</a:t>
                      </a:r>
                    </a:p>
                  </a:txBody>
                  <a:tcPr marL="6350" marR="6350" marT="6350" marB="0" anchor="ctr"/>
                </a:tc>
                <a:tc>
                  <a:txBody>
                    <a:bodyPr/>
                    <a:lstStyle/>
                    <a:p>
                      <a:pPr algn="l" fontAlgn="b"/>
                      <a:r>
                        <a:rPr lang="en-US" sz="1800" b="0" i="0" u="none" strike="noStrike" dirty="0">
                          <a:solidFill>
                            <a:srgbClr val="000000"/>
                          </a:solidFill>
                          <a:effectLst/>
                          <a:latin typeface="Calibri" panose="020F0502020204030204" pitchFamily="34" charset="0"/>
                        </a:rPr>
                        <a:t>For research grants, use of a new "Authentication of Key Biological and/or Chemical Resources" </a:t>
                      </a:r>
                      <a:r>
                        <a:rPr lang="en-US" sz="1800" b="0" i="0" u="none" strike="noStrike" dirty="0" smtClean="0">
                          <a:solidFill>
                            <a:srgbClr val="000000"/>
                          </a:solidFill>
                          <a:effectLst/>
                          <a:latin typeface="Calibri" panose="020F0502020204030204" pitchFamily="34" charset="0"/>
                        </a:rPr>
                        <a:t>attachment</a:t>
                      </a:r>
                      <a:endParaRPr lang="en-US" sz="18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endParaRPr lang="en-US" sz="1800" b="0" i="0" u="sng" strike="noStrike" dirty="0" smtClean="0">
                        <a:solidFill>
                          <a:srgbClr val="0563C1"/>
                        </a:solidFill>
                        <a:effectLst/>
                        <a:latin typeface="Calibri" panose="020F0502020204030204" pitchFamily="34" charset="0"/>
                        <a:hlinkClick r:id="rId3"/>
                      </a:endParaRPr>
                    </a:p>
                    <a:p>
                      <a:pPr algn="l" fontAlgn="t"/>
                      <a:r>
                        <a:rPr lang="en-US" sz="1800" b="0" i="0" u="sng" strike="noStrike" dirty="0" smtClean="0">
                          <a:solidFill>
                            <a:srgbClr val="0563C1"/>
                          </a:solidFill>
                          <a:effectLst/>
                          <a:latin typeface="Calibri" panose="020F0502020204030204" pitchFamily="34" charset="0"/>
                          <a:hlinkClick r:id="rId3"/>
                        </a:rPr>
                        <a:t>https</a:t>
                      </a:r>
                      <a:r>
                        <a:rPr lang="en-US" sz="1800" b="0" i="0" u="sng" strike="noStrike" dirty="0">
                          <a:solidFill>
                            <a:srgbClr val="0563C1"/>
                          </a:solidFill>
                          <a:effectLst/>
                          <a:latin typeface="Calibri" panose="020F0502020204030204" pitchFamily="34" charset="0"/>
                          <a:hlinkClick r:id="rId3"/>
                        </a:rPr>
                        <a:t>://</a:t>
                      </a:r>
                      <a:r>
                        <a:rPr lang="en-US" sz="1800" b="0" i="0" u="sng" strike="noStrike" dirty="0" smtClean="0">
                          <a:solidFill>
                            <a:srgbClr val="0563C1"/>
                          </a:solidFill>
                          <a:effectLst/>
                          <a:latin typeface="Calibri" panose="020F0502020204030204" pitchFamily="34" charset="0"/>
                          <a:hlinkClick r:id="rId3"/>
                        </a:rPr>
                        <a:t>grants.nih.gov/grants/guide/notice-files/NOT-OD-17-068.html</a:t>
                      </a:r>
                      <a:endParaRPr lang="en-US" sz="1800" b="0" i="0" u="sng" strike="noStrike" dirty="0" smtClean="0">
                        <a:solidFill>
                          <a:srgbClr val="0563C1"/>
                        </a:solidFill>
                        <a:effectLst/>
                        <a:latin typeface="Calibri" panose="020F0502020204030204" pitchFamily="34" charset="0"/>
                      </a:endParaRPr>
                    </a:p>
                    <a:p>
                      <a:pPr algn="l" fontAlgn="t"/>
                      <a:endParaRPr lang="en-US" sz="1800" b="0" i="0" u="sng" strike="noStrike" dirty="0" smtClean="0">
                        <a:solidFill>
                          <a:srgbClr val="0563C1"/>
                        </a:solidFill>
                        <a:effectLst/>
                        <a:latin typeface="Calibri" panose="020F0502020204030204" pitchFamily="34" charset="0"/>
                      </a:endParaRPr>
                    </a:p>
                    <a:p>
                      <a:pPr algn="l" fontAlgn="t"/>
                      <a:endParaRPr lang="en-US" sz="1800" b="0" i="0" u="sng" strike="noStrike" dirty="0" smtClean="0">
                        <a:solidFill>
                          <a:srgbClr val="0563C1"/>
                        </a:solidFill>
                        <a:effectLst/>
                        <a:latin typeface="Calibri" panose="020F0502020204030204" pitchFamily="34" charset="0"/>
                      </a:endParaRPr>
                    </a:p>
                  </a:txBody>
                  <a:tcPr marL="6350" marR="6350" marT="6350" marB="0"/>
                </a:tc>
                <a:extLst>
                  <a:ext uri="{0D108BD9-81ED-4DB2-BD59-A6C34878D82A}">
                    <a16:rowId xmlns:a16="http://schemas.microsoft.com/office/drawing/2014/main" val="2552996486"/>
                  </a:ext>
                </a:extLst>
              </a:tr>
              <a:tr h="2960583">
                <a:tc>
                  <a:txBody>
                    <a:bodyPr/>
                    <a:lstStyle/>
                    <a:p>
                      <a:pPr algn="ctr" fontAlgn="ctr"/>
                      <a:r>
                        <a:rPr lang="en-US" sz="1800" b="0" i="0" u="none" strike="noStrike" dirty="0" smtClean="0">
                          <a:solidFill>
                            <a:srgbClr val="000000"/>
                          </a:solidFill>
                          <a:effectLst/>
                          <a:latin typeface="Calibri" panose="020F0502020204030204" pitchFamily="34" charset="0"/>
                        </a:rPr>
                        <a:t>NIH Public Access Policy</a:t>
                      </a:r>
                    </a:p>
                    <a:p>
                      <a:pPr algn="ctr" fontAlgn="ctr"/>
                      <a:r>
                        <a:rPr lang="en-US" sz="1800" b="0" i="0" u="none" strike="noStrike" dirty="0" smtClean="0">
                          <a:solidFill>
                            <a:srgbClr val="000000"/>
                          </a:solidFill>
                          <a:effectLst/>
                          <a:latin typeface="Calibri" panose="020F0502020204030204" pitchFamily="34" charset="0"/>
                        </a:rPr>
                        <a:t>(NOT-OD-15-091)</a:t>
                      </a:r>
                    </a:p>
                    <a:p>
                      <a:pPr algn="ctr" fontAlgn="ctr"/>
                      <a:r>
                        <a:rPr lang="en-US" sz="1800" b="0" i="0" u="none" strike="noStrike" dirty="0" smtClean="0">
                          <a:solidFill>
                            <a:srgbClr val="000000"/>
                          </a:solidFill>
                          <a:effectLst/>
                          <a:latin typeface="Calibri" panose="020F0502020204030204" pitchFamily="34" charset="0"/>
                        </a:rPr>
                        <a:t/>
                      </a:r>
                      <a:br>
                        <a:rPr lang="en-US" sz="1800" b="0" i="0" u="none" strike="noStrike" dirty="0" smtClean="0">
                          <a:solidFill>
                            <a:srgbClr val="000000"/>
                          </a:solidFill>
                          <a:effectLst/>
                          <a:latin typeface="Calibri" panose="020F0502020204030204" pitchFamily="34" charset="0"/>
                        </a:rPr>
                      </a:br>
                      <a:r>
                        <a:rPr lang="en-US" sz="1800" b="0" i="0" u="none" strike="noStrike" dirty="0" smtClean="0">
                          <a:solidFill>
                            <a:srgbClr val="000000"/>
                          </a:solidFill>
                          <a:effectLst/>
                          <a:latin typeface="Calibri" panose="020F0502020204030204" pitchFamily="34" charset="0"/>
                        </a:rPr>
                        <a:t>-Public Access Policy Progress Reports</a:t>
                      </a:r>
                      <a:br>
                        <a:rPr lang="en-US" sz="1800" b="0" i="0" u="none" strike="noStrike" dirty="0" smtClean="0">
                          <a:solidFill>
                            <a:srgbClr val="000000"/>
                          </a:solidFill>
                          <a:effectLst/>
                          <a:latin typeface="Calibri" panose="020F0502020204030204" pitchFamily="34" charset="0"/>
                        </a:rPr>
                      </a:br>
                      <a:r>
                        <a:rPr lang="en-US" sz="1800" b="0" i="0" u="none" strike="noStrike" dirty="0" smtClean="0">
                          <a:solidFill>
                            <a:srgbClr val="000000"/>
                          </a:solidFill>
                          <a:effectLst/>
                          <a:latin typeface="Calibri" panose="020F0502020204030204" pitchFamily="34" charset="0"/>
                        </a:rPr>
                        <a:t>-How Papers Get into PMC</a:t>
                      </a: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800" b="0" i="0" u="none" strike="noStrike" dirty="0">
                          <a:solidFill>
                            <a:srgbClr val="000000"/>
                          </a:solidFill>
                          <a:effectLst/>
                          <a:latin typeface="Calibri" panose="020F0502020204030204" pitchFamily="34" charset="0"/>
                        </a:rPr>
                        <a:t>18-Mar-14</a:t>
                      </a:r>
                    </a:p>
                  </a:txBody>
                  <a:tcPr marL="6350" marR="6350" marT="6350" marB="0" anchor="ctr"/>
                </a:tc>
                <a:tc>
                  <a:txBody>
                    <a:bodyPr/>
                    <a:lstStyle/>
                    <a:p>
                      <a:pPr algn="l" fontAlgn="ctr"/>
                      <a:r>
                        <a:rPr lang="en-US" sz="1800" b="0" i="0" u="none" strike="noStrike" dirty="0">
                          <a:solidFill>
                            <a:srgbClr val="000000"/>
                          </a:solidFill>
                          <a:effectLst/>
                          <a:latin typeface="Calibri" panose="020F0502020204030204" pitchFamily="34" charset="0"/>
                        </a:rPr>
                        <a:t>All investigators funded by </a:t>
                      </a:r>
                      <a:r>
                        <a:rPr lang="en-US" sz="1800" b="0" i="0" u="none" strike="noStrike" dirty="0" smtClean="0">
                          <a:solidFill>
                            <a:srgbClr val="000000"/>
                          </a:solidFill>
                          <a:effectLst/>
                          <a:latin typeface="Calibri" panose="020F0502020204030204" pitchFamily="34" charset="0"/>
                        </a:rPr>
                        <a:t>NIH </a:t>
                      </a:r>
                      <a:r>
                        <a:rPr lang="en-US" sz="1800" b="0" i="0" u="none" strike="noStrike" dirty="0">
                          <a:solidFill>
                            <a:srgbClr val="000000"/>
                          </a:solidFill>
                          <a:effectLst/>
                          <a:latin typeface="Calibri" panose="020F0502020204030204" pitchFamily="34" charset="0"/>
                        </a:rPr>
                        <a:t>submit or have submitted </a:t>
                      </a:r>
                      <a:r>
                        <a:rPr lang="en-US" sz="1800" b="0" i="0" u="none" strike="noStrike" dirty="0" smtClean="0">
                          <a:solidFill>
                            <a:srgbClr val="000000"/>
                          </a:solidFill>
                          <a:effectLst/>
                          <a:latin typeface="Calibri" panose="020F0502020204030204" pitchFamily="34" charset="0"/>
                        </a:rPr>
                        <a:t>to </a:t>
                      </a:r>
                      <a:r>
                        <a:rPr lang="en-US" sz="1800" b="0" i="0" u="none" strike="noStrike" dirty="0">
                          <a:solidFill>
                            <a:srgbClr val="000000"/>
                          </a:solidFill>
                          <a:effectLst/>
                          <a:latin typeface="Calibri" panose="020F0502020204030204" pitchFamily="34" charset="0"/>
                        </a:rPr>
                        <a:t>the National Library of Medicine's PubMed </a:t>
                      </a:r>
                      <a:r>
                        <a:rPr lang="en-US" sz="1800" b="0" i="0" u="none" strike="noStrike" dirty="0" smtClean="0">
                          <a:solidFill>
                            <a:srgbClr val="000000"/>
                          </a:solidFill>
                          <a:effectLst/>
                          <a:latin typeface="Calibri" panose="020F0502020204030204" pitchFamily="34" charset="0"/>
                        </a:rPr>
                        <a:t>Central, </a:t>
                      </a:r>
                      <a:r>
                        <a:rPr lang="en-US" sz="1800" b="0" i="0" u="none" strike="noStrike" dirty="0">
                          <a:solidFill>
                            <a:srgbClr val="000000"/>
                          </a:solidFill>
                          <a:effectLst/>
                          <a:latin typeface="Calibri" panose="020F0502020204030204" pitchFamily="34" charset="0"/>
                        </a:rPr>
                        <a:t>an electronic version of their final, peer-reviewed manuscripts upon acceptance for publication, to be made publicly available no later than 12 months after the official date of publication.</a:t>
                      </a:r>
                    </a:p>
                  </a:txBody>
                  <a:tcPr marL="6350" marR="6350" marT="6350" marB="0"/>
                </a:tc>
                <a:tc>
                  <a:txBody>
                    <a:bodyPr/>
                    <a:lstStyle/>
                    <a:p>
                      <a:pPr algn="l" fontAlgn="ctr"/>
                      <a:r>
                        <a:rPr lang="en-US" sz="1800" b="0" i="0" u="sng" strike="noStrike" dirty="0">
                          <a:solidFill>
                            <a:srgbClr val="0563C1"/>
                          </a:solidFill>
                          <a:effectLst/>
                          <a:latin typeface="Calibri" panose="020F0502020204030204" pitchFamily="34" charset="0"/>
                        </a:rPr>
                        <a:t/>
                      </a:r>
                      <a:br>
                        <a:rPr lang="en-US" sz="1800" b="0" i="0" u="sng" strike="noStrike" dirty="0">
                          <a:solidFill>
                            <a:srgbClr val="0563C1"/>
                          </a:solidFill>
                          <a:effectLst/>
                          <a:latin typeface="Calibri" panose="020F0502020204030204" pitchFamily="34" charset="0"/>
                        </a:rPr>
                      </a:br>
                      <a:r>
                        <a:rPr lang="en-US" sz="1800" b="0" i="0" u="sng" strike="noStrike" dirty="0">
                          <a:solidFill>
                            <a:srgbClr val="0563C1"/>
                          </a:solidFill>
                          <a:effectLst/>
                          <a:latin typeface="Calibri" panose="020F0502020204030204" pitchFamily="34" charset="0"/>
                        </a:rPr>
                        <a:t>https://</a:t>
                      </a:r>
                      <a:r>
                        <a:rPr lang="en-US" sz="1800" b="0" i="0" u="sng" strike="noStrike" dirty="0" smtClean="0">
                          <a:solidFill>
                            <a:srgbClr val="0563C1"/>
                          </a:solidFill>
                          <a:effectLst/>
                          <a:latin typeface="Calibri" panose="020F0502020204030204" pitchFamily="34" charset="0"/>
                        </a:rPr>
                        <a:t>publicaccess.nih.gov/policy.htm</a:t>
                      </a:r>
                    </a:p>
                    <a:p>
                      <a:pPr algn="l" fontAlgn="ctr"/>
                      <a:r>
                        <a:rPr lang="en-US" sz="1800" b="0" i="0" u="sng" strike="noStrike" dirty="0">
                          <a:solidFill>
                            <a:srgbClr val="0563C1"/>
                          </a:solidFill>
                          <a:effectLst/>
                          <a:latin typeface="Calibri" panose="020F0502020204030204" pitchFamily="34" charset="0"/>
                        </a:rPr>
                        <a:t/>
                      </a:r>
                      <a:br>
                        <a:rPr lang="en-US" sz="1800" b="0" i="0" u="sng" strike="noStrike" dirty="0">
                          <a:solidFill>
                            <a:srgbClr val="0563C1"/>
                          </a:solidFill>
                          <a:effectLst/>
                          <a:latin typeface="Calibri" panose="020F0502020204030204" pitchFamily="34" charset="0"/>
                        </a:rPr>
                      </a:br>
                      <a:r>
                        <a:rPr lang="en-US" sz="1800" b="0" i="0" u="sng" strike="noStrike" dirty="0">
                          <a:solidFill>
                            <a:srgbClr val="0563C1"/>
                          </a:solidFill>
                          <a:effectLst/>
                          <a:latin typeface="Calibri" panose="020F0502020204030204" pitchFamily="34" charset="0"/>
                        </a:rPr>
                        <a:t>https://</a:t>
                      </a:r>
                      <a:r>
                        <a:rPr lang="en-US" sz="1800" b="0" i="0" u="sng" strike="noStrike" dirty="0" smtClean="0">
                          <a:solidFill>
                            <a:srgbClr val="0563C1"/>
                          </a:solidFill>
                          <a:effectLst/>
                          <a:latin typeface="Calibri" panose="020F0502020204030204" pitchFamily="34" charset="0"/>
                        </a:rPr>
                        <a:t>grants.nih.gov/grants/guide/notice-files/NOT-OD-15-091.html</a:t>
                      </a:r>
                    </a:p>
                    <a:p>
                      <a:pPr algn="l" fontAlgn="ctr"/>
                      <a:r>
                        <a:rPr lang="en-US" sz="1800" b="0" i="0" u="sng" strike="noStrike" dirty="0">
                          <a:solidFill>
                            <a:srgbClr val="0563C1"/>
                          </a:solidFill>
                          <a:effectLst/>
                          <a:latin typeface="Calibri" panose="020F0502020204030204" pitchFamily="34" charset="0"/>
                        </a:rPr>
                        <a:t/>
                      </a:r>
                      <a:br>
                        <a:rPr lang="en-US" sz="1800" b="0" i="0" u="sng" strike="noStrike" dirty="0">
                          <a:solidFill>
                            <a:srgbClr val="0563C1"/>
                          </a:solidFill>
                          <a:effectLst/>
                          <a:latin typeface="Calibri" panose="020F0502020204030204" pitchFamily="34" charset="0"/>
                        </a:rPr>
                      </a:br>
                      <a:r>
                        <a:rPr lang="en-US" sz="1800" b="0" i="0" u="sng" strike="noStrike" dirty="0">
                          <a:solidFill>
                            <a:srgbClr val="0563C1"/>
                          </a:solidFill>
                          <a:effectLst/>
                          <a:latin typeface="Calibri" panose="020F0502020204030204" pitchFamily="34" charset="0"/>
                        </a:rPr>
                        <a:t>https://www.ncbi.nlm.nih.gov/pmc/about/submission-methods</a:t>
                      </a:r>
                      <a:r>
                        <a:rPr lang="en-US" sz="1800" b="0" i="0" u="sng" strike="noStrike" dirty="0" smtClean="0">
                          <a:solidFill>
                            <a:srgbClr val="0563C1"/>
                          </a:solidFill>
                          <a:effectLst/>
                          <a:latin typeface="Calibri" panose="020F0502020204030204" pitchFamily="34" charset="0"/>
                        </a:rPr>
                        <a:t>/</a:t>
                      </a:r>
                    </a:p>
                    <a:p>
                      <a:pPr algn="l" fontAlgn="ctr"/>
                      <a:r>
                        <a:rPr lang="en-US" sz="1800" b="0" i="0" u="sng" strike="noStrike" dirty="0">
                          <a:solidFill>
                            <a:srgbClr val="0563C1"/>
                          </a:solidFill>
                          <a:effectLst/>
                          <a:latin typeface="Calibri" panose="020F0502020204030204" pitchFamily="34" charset="0"/>
                        </a:rPr>
                        <a:t/>
                      </a:r>
                      <a:br>
                        <a:rPr lang="en-US" sz="1800" b="0" i="0" u="sng" strike="noStrike" dirty="0">
                          <a:solidFill>
                            <a:srgbClr val="0563C1"/>
                          </a:solidFill>
                          <a:effectLst/>
                          <a:latin typeface="Calibri" panose="020F0502020204030204" pitchFamily="34" charset="0"/>
                        </a:rPr>
                      </a:br>
                      <a:r>
                        <a:rPr lang="en-US" sz="1800" b="0" i="0" u="sng" strike="noStrike" dirty="0">
                          <a:solidFill>
                            <a:srgbClr val="0563C1"/>
                          </a:solidFill>
                          <a:effectLst/>
                          <a:latin typeface="Calibri" panose="020F0502020204030204" pitchFamily="34" charset="0"/>
                        </a:rPr>
                        <a:t>https://</a:t>
                      </a:r>
                      <a:r>
                        <a:rPr lang="en-US" sz="1800" b="0" i="0" u="sng" strike="noStrike" dirty="0" smtClean="0">
                          <a:solidFill>
                            <a:srgbClr val="0563C1"/>
                          </a:solidFill>
                          <a:effectLst/>
                          <a:latin typeface="Calibri" panose="020F0502020204030204" pitchFamily="34" charset="0"/>
                        </a:rPr>
                        <a:t>www.nihms.nih.gov/db/sub.cgi?process_auth=1&amp;login=myNCBI</a:t>
                      </a:r>
                      <a:endParaRPr lang="en-US" sz="1800" b="0" i="0" u="sng" strike="noStrike" dirty="0">
                        <a:solidFill>
                          <a:srgbClr val="0563C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91676213"/>
                  </a:ext>
                </a:extLst>
              </a:tr>
              <a:tr h="1617689">
                <a:tc>
                  <a:txBody>
                    <a:bodyPr/>
                    <a:lstStyle/>
                    <a:p>
                      <a:pPr algn="ctr" fontAlgn="ctr"/>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Data </a:t>
                      </a:r>
                      <a:r>
                        <a:rPr lang="en-US" sz="1800" b="0" i="0" u="none" strike="noStrike" dirty="0" smtClean="0">
                          <a:solidFill>
                            <a:srgbClr val="000000"/>
                          </a:solidFill>
                          <a:effectLst/>
                          <a:latin typeface="Calibri" panose="020F0502020204030204" pitchFamily="34" charset="0"/>
                        </a:rPr>
                        <a:t>and Safety </a:t>
                      </a:r>
                    </a:p>
                    <a:p>
                      <a:pPr algn="ctr" fontAlgn="ctr"/>
                      <a:r>
                        <a:rPr lang="en-US" sz="1800" b="0" i="0" u="none" strike="noStrike" dirty="0" smtClean="0">
                          <a:solidFill>
                            <a:srgbClr val="000000"/>
                          </a:solidFill>
                          <a:effectLst/>
                          <a:latin typeface="Calibri" panose="020F0502020204030204" pitchFamily="34" charset="0"/>
                        </a:rPr>
                        <a:t>Monitoring </a:t>
                      </a:r>
                      <a:r>
                        <a:rPr lang="en-US" sz="1800" b="0" i="0" u="none" strike="noStrike" dirty="0">
                          <a:solidFill>
                            <a:srgbClr val="000000"/>
                          </a:solidFill>
                          <a:effectLst/>
                          <a:latin typeface="Calibri" panose="020F0502020204030204" pitchFamily="34" charset="0"/>
                        </a:rPr>
                        <a:t>Plans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-Definitions, Guidelines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-Templates for DSMB/C</a:t>
                      </a:r>
                      <a:br>
                        <a:rPr lang="en-US" sz="1800" b="0" i="0" u="none" strike="noStrike" dirty="0">
                          <a:solidFill>
                            <a:srgbClr val="000000"/>
                          </a:solidFill>
                          <a:effectLst/>
                          <a:latin typeface="Calibri" panose="020F0502020204030204" pitchFamily="34" charset="0"/>
                        </a:rPr>
                      </a:b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800" b="0" i="0" u="none" strike="noStrike">
                          <a:solidFill>
                            <a:srgbClr val="000000"/>
                          </a:solidFill>
                          <a:effectLst/>
                          <a:latin typeface="Calibri" panose="020F0502020204030204" pitchFamily="34" charset="0"/>
                        </a:rPr>
                        <a:t>25-May-16</a:t>
                      </a:r>
                    </a:p>
                  </a:txBody>
                  <a:tcPr marL="6350" marR="6350" marT="6350" marB="0" anchor="ctr"/>
                </a:tc>
                <a:tc>
                  <a:txBody>
                    <a:bodyPr/>
                    <a:lstStyle/>
                    <a:p>
                      <a:pPr algn="l" fontAlgn="b"/>
                      <a:r>
                        <a:rPr lang="en-US" sz="1800" b="0" i="0" u="none" strike="noStrike" dirty="0">
                          <a:solidFill>
                            <a:srgbClr val="000000"/>
                          </a:solidFill>
                          <a:effectLst/>
                          <a:latin typeface="Calibri" panose="020F0502020204030204" pitchFamily="34" charset="0"/>
                        </a:rPr>
                        <a:t>A separate attachment to emphasize the importance and facilitate systematic enforcement of the Data </a:t>
                      </a:r>
                      <a:r>
                        <a:rPr lang="en-US" sz="1800" b="0" i="0" u="none" strike="noStrike" dirty="0" smtClean="0">
                          <a:solidFill>
                            <a:srgbClr val="000000"/>
                          </a:solidFill>
                          <a:effectLst/>
                          <a:latin typeface="Calibri" panose="020F0502020204030204" pitchFamily="34" charset="0"/>
                        </a:rPr>
                        <a:t>and Safety Monitoring </a:t>
                      </a:r>
                      <a:r>
                        <a:rPr lang="en-US" sz="1800" b="0" i="0" u="none" strike="noStrike" dirty="0">
                          <a:solidFill>
                            <a:srgbClr val="000000"/>
                          </a:solidFill>
                          <a:effectLst/>
                          <a:latin typeface="Calibri" panose="020F0502020204030204" pitchFamily="34" charset="0"/>
                        </a:rPr>
                        <a:t>Plan.</a:t>
                      </a:r>
                    </a:p>
                  </a:txBody>
                  <a:tcPr marL="6350" marR="6350" marT="6350" marB="0"/>
                </a:tc>
                <a:tc>
                  <a:txBody>
                    <a:bodyPr/>
                    <a:lstStyle/>
                    <a:p>
                      <a:pPr algn="l" fontAlgn="t"/>
                      <a:r>
                        <a:rPr lang="en-US" sz="1800" b="0" i="0" u="sng" strike="noStrike" dirty="0">
                          <a:solidFill>
                            <a:srgbClr val="0563C1"/>
                          </a:solidFill>
                          <a:effectLst/>
                          <a:latin typeface="Calibri" panose="020F0502020204030204" pitchFamily="34" charset="0"/>
                          <a:hlinkClick r:id="rId4"/>
                        </a:rPr>
                        <a:t/>
                      </a:r>
                      <a:br>
                        <a:rPr lang="en-US" sz="1800" b="0" i="0" u="sng" strike="noStrike" dirty="0">
                          <a:solidFill>
                            <a:srgbClr val="0563C1"/>
                          </a:solidFill>
                          <a:effectLst/>
                          <a:latin typeface="Calibri" panose="020F0502020204030204" pitchFamily="34" charset="0"/>
                          <a:hlinkClick r:id="rId4"/>
                        </a:rPr>
                      </a:br>
                      <a:r>
                        <a:rPr lang="en-US" sz="1800" b="0" i="0" u="sng" strike="noStrike" dirty="0" smtClean="0">
                          <a:solidFill>
                            <a:srgbClr val="0563C1"/>
                          </a:solidFill>
                          <a:effectLst/>
                          <a:latin typeface="Calibri" panose="020F0502020204030204" pitchFamily="34" charset="0"/>
                          <a:hlinkClick r:id="rId5"/>
                        </a:rPr>
                        <a:t>https</a:t>
                      </a:r>
                      <a:r>
                        <a:rPr lang="en-US" sz="1800" b="0" i="0" u="sng" strike="noStrike" dirty="0">
                          <a:solidFill>
                            <a:srgbClr val="0563C1"/>
                          </a:solidFill>
                          <a:effectLst/>
                          <a:latin typeface="Calibri" panose="020F0502020204030204" pitchFamily="34" charset="0"/>
                          <a:hlinkClick r:id="rId5"/>
                        </a:rPr>
                        <a:t>://</a:t>
                      </a:r>
                      <a:r>
                        <a:rPr lang="en-US" sz="1800" b="0" i="0" u="sng" strike="noStrike" dirty="0" smtClean="0">
                          <a:solidFill>
                            <a:srgbClr val="0563C1"/>
                          </a:solidFill>
                          <a:effectLst/>
                          <a:latin typeface="Calibri" panose="020F0502020204030204" pitchFamily="34" charset="0"/>
                          <a:hlinkClick r:id="rId5"/>
                        </a:rPr>
                        <a:t>www.nia.nih.gov/research/dgcg/clinical-research-study-investigators-toolbox/data-and-safety-monitoring</a:t>
                      </a:r>
                      <a:endParaRPr lang="en-US" sz="1800" b="0" i="0" u="sng" strike="noStrike" dirty="0" smtClean="0">
                        <a:solidFill>
                          <a:srgbClr val="0563C1"/>
                        </a:solidFill>
                        <a:effectLst/>
                        <a:latin typeface="Calibri" panose="020F0502020204030204" pitchFamily="34" charset="0"/>
                      </a:endParaRPr>
                    </a:p>
                    <a:p>
                      <a:pPr algn="l" fontAlgn="t"/>
                      <a:r>
                        <a:rPr lang="en-US" sz="1800" b="0" i="0" u="sng" strike="noStrike" dirty="0">
                          <a:solidFill>
                            <a:srgbClr val="0563C1"/>
                          </a:solidFill>
                          <a:effectLst/>
                          <a:latin typeface="Calibri" panose="020F0502020204030204" pitchFamily="34" charset="0"/>
                          <a:hlinkClick r:id="rId4"/>
                        </a:rPr>
                        <a:t/>
                      </a:r>
                      <a:br>
                        <a:rPr lang="en-US" sz="1800" b="0" i="0" u="sng" strike="noStrike" dirty="0">
                          <a:solidFill>
                            <a:srgbClr val="0563C1"/>
                          </a:solidFill>
                          <a:effectLst/>
                          <a:latin typeface="Calibri" panose="020F0502020204030204" pitchFamily="34" charset="0"/>
                          <a:hlinkClick r:id="rId4"/>
                        </a:rPr>
                      </a:br>
                      <a:endParaRPr lang="en-US" sz="1800" b="0" i="0" u="sng" strike="noStrike" dirty="0">
                        <a:solidFill>
                          <a:srgbClr val="0563C1"/>
                        </a:solidFill>
                        <a:effectLst/>
                        <a:latin typeface="Calibri" panose="020F0502020204030204" pitchFamily="34" charset="0"/>
                      </a:endParaRPr>
                    </a:p>
                  </a:txBody>
                  <a:tcPr marL="6350" marR="6350" marT="6350" marB="0"/>
                </a:tc>
                <a:extLst>
                  <a:ext uri="{0D108BD9-81ED-4DB2-BD59-A6C34878D82A}">
                    <a16:rowId xmlns:a16="http://schemas.microsoft.com/office/drawing/2014/main" val="2302390701"/>
                  </a:ext>
                </a:extLst>
              </a:tr>
            </a:tbl>
          </a:graphicData>
        </a:graphic>
      </p:graphicFrame>
    </p:spTree>
    <p:extLst>
      <p:ext uri="{BB962C8B-B14F-4D97-AF65-F5344CB8AC3E}">
        <p14:creationId xmlns:p14="http://schemas.microsoft.com/office/powerpoint/2010/main" val="3632208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49" y="2"/>
            <a:ext cx="8534400" cy="1507067"/>
          </a:xfrm>
        </p:spPr>
        <p:txBody>
          <a:bodyPr/>
          <a:lstStyle/>
          <a:p>
            <a:r>
              <a:rPr lang="en-US" b="1" dirty="0" smtClean="0">
                <a:effectLst>
                  <a:outerShdw blurRad="38100" dist="38100" dir="2700000" algn="tl">
                    <a:srgbClr val="000000">
                      <a:alpha val="43137"/>
                    </a:srgbClr>
                  </a:outerShdw>
                </a:effectLst>
              </a:rPr>
              <a:t>NEW NIH MECHANISMS</a:t>
            </a:r>
            <a:endParaRPr lang="en-US"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8015662"/>
              </p:ext>
            </p:extLst>
          </p:nvPr>
        </p:nvGraphicFramePr>
        <p:xfrm>
          <a:off x="267855" y="1063773"/>
          <a:ext cx="11573166" cy="5697247"/>
        </p:xfrm>
        <a:graphic>
          <a:graphicData uri="http://schemas.openxmlformats.org/drawingml/2006/table">
            <a:tbl>
              <a:tblPr firstRow="1" bandRow="1">
                <a:tableStyleId>{5C22544A-7EE6-4342-B048-85BDC9FD1C3A}</a:tableStyleId>
              </a:tblPr>
              <a:tblGrid>
                <a:gridCol w="1881118">
                  <a:extLst>
                    <a:ext uri="{9D8B030D-6E8A-4147-A177-3AD203B41FA5}">
                      <a16:colId xmlns:a16="http://schemas.microsoft.com/office/drawing/2014/main" val="2170904473"/>
                    </a:ext>
                  </a:extLst>
                </a:gridCol>
                <a:gridCol w="5265381">
                  <a:extLst>
                    <a:ext uri="{9D8B030D-6E8A-4147-A177-3AD203B41FA5}">
                      <a16:colId xmlns:a16="http://schemas.microsoft.com/office/drawing/2014/main" val="1955780012"/>
                    </a:ext>
                  </a:extLst>
                </a:gridCol>
                <a:gridCol w="4426667">
                  <a:extLst>
                    <a:ext uri="{9D8B030D-6E8A-4147-A177-3AD203B41FA5}">
                      <a16:colId xmlns:a16="http://schemas.microsoft.com/office/drawing/2014/main" val="3349922506"/>
                    </a:ext>
                  </a:extLst>
                </a:gridCol>
              </a:tblGrid>
              <a:tr h="770804">
                <a:tc>
                  <a:txBody>
                    <a:bodyPr/>
                    <a:lstStyle/>
                    <a:p>
                      <a:r>
                        <a:rPr lang="en-US" sz="2000" dirty="0" smtClean="0"/>
                        <a:t>New Mechanism</a:t>
                      </a:r>
                      <a:endParaRPr lang="en-US" sz="2000" dirty="0"/>
                    </a:p>
                  </a:txBody>
                  <a:tcPr marT="45721" marB="45721"/>
                </a:tc>
                <a:tc>
                  <a:txBody>
                    <a:bodyPr/>
                    <a:lstStyle/>
                    <a:p>
                      <a:r>
                        <a:rPr lang="en-US" sz="2000" dirty="0" smtClean="0"/>
                        <a:t>Description</a:t>
                      </a:r>
                      <a:endParaRPr lang="en-US" sz="2000" dirty="0"/>
                    </a:p>
                  </a:txBody>
                  <a:tcPr marT="45721" marB="45721"/>
                </a:tc>
                <a:tc>
                  <a:txBody>
                    <a:bodyPr/>
                    <a:lstStyle/>
                    <a:p>
                      <a:r>
                        <a:rPr lang="en-US" sz="2000" dirty="0" smtClean="0"/>
                        <a:t>Websites</a:t>
                      </a:r>
                      <a:endParaRPr lang="en-US" sz="2000" dirty="0"/>
                    </a:p>
                  </a:txBody>
                  <a:tcPr marT="45721" marB="45721"/>
                </a:tc>
                <a:extLst>
                  <a:ext uri="{0D108BD9-81ED-4DB2-BD59-A6C34878D82A}">
                    <a16:rowId xmlns:a16="http://schemas.microsoft.com/office/drawing/2014/main" val="2217343674"/>
                  </a:ext>
                </a:extLst>
              </a:tr>
              <a:tr h="4926443">
                <a:tc>
                  <a:txBody>
                    <a:bodyPr/>
                    <a:lstStyle/>
                    <a:p>
                      <a:r>
                        <a:rPr lang="en-US" sz="1800" b="1" dirty="0" smtClean="0">
                          <a:latin typeface="Calibri" panose="020F0502020204030204" pitchFamily="34" charset="0"/>
                          <a:cs typeface="Calibri" panose="020F0502020204030204" pitchFamily="34" charset="0"/>
                        </a:rPr>
                        <a:t>R34 (PAR-17-133)</a:t>
                      </a:r>
                      <a:endParaRPr lang="en-US" sz="1800" b="1" dirty="0">
                        <a:latin typeface="Calibri" panose="020F0502020204030204" pitchFamily="34" charset="0"/>
                        <a:cs typeface="Calibri" panose="020F0502020204030204" pitchFamily="34" charset="0"/>
                      </a:endParaRPr>
                    </a:p>
                  </a:txBody>
                  <a:tcPr marT="45721" marB="45721"/>
                </a:tc>
                <a:tc>
                  <a:txBody>
                    <a:bodyPr/>
                    <a:lstStyle/>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Applications that propose the complete planning, design, and preparation of the documentation necessary for implementation of investigator-initiated clinical trials. </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The application should propose the developmental work to be performed that would enhance the probability of reaching definitive outcomes in a clinical trial.</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Supports planning for clinical trials that address high-priority research questions related to the mission and goals of the funding agency.   </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Sufficient pre-clinical data to support the planning of the clinical trial should be available prior to submission of the R34 grant application.  </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The proposed trials should be hypothesis-driven and milestone-defined.</a:t>
                      </a:r>
                      <a:endParaRPr lang="en-US" sz="1800" dirty="0">
                        <a:latin typeface="Calibri" panose="020F0502020204030204" pitchFamily="34" charset="0"/>
                        <a:cs typeface="Calibri" panose="020F0502020204030204" pitchFamily="34" charset="0"/>
                      </a:endParaRPr>
                    </a:p>
                  </a:txBody>
                  <a:tcPr marT="45721" marB="45721"/>
                </a:tc>
                <a:tc>
                  <a:txBody>
                    <a:bodyPr/>
                    <a:lstStyle/>
                    <a:p>
                      <a:r>
                        <a:rPr lang="en-US" sz="1800" dirty="0" smtClean="0">
                          <a:latin typeface="Calibri" panose="020F0502020204030204" pitchFamily="34" charset="0"/>
                          <a:cs typeface="Calibri" panose="020F0502020204030204" pitchFamily="34" charset="0"/>
                          <a:hlinkClick r:id="rId2"/>
                        </a:rPr>
                        <a:t>https://grants.nih.gov/grants/guide/pa-files/PAR-17-133.html</a:t>
                      </a:r>
                      <a:endParaRPr lang="en-US" sz="1800" dirty="0" smtClean="0">
                        <a:latin typeface="Calibri" panose="020F0502020204030204" pitchFamily="34" charset="0"/>
                        <a:cs typeface="Calibri" panose="020F0502020204030204" pitchFamily="34" charset="0"/>
                      </a:endParaRPr>
                    </a:p>
                    <a:p>
                      <a:endParaRPr lang="en-US" sz="1800" dirty="0" smtClean="0">
                        <a:latin typeface="Calibri" panose="020F0502020204030204" pitchFamily="34" charset="0"/>
                        <a:cs typeface="Calibri" panose="020F0502020204030204" pitchFamily="34" charset="0"/>
                      </a:endParaRPr>
                    </a:p>
                    <a:p>
                      <a:endParaRPr lang="en-US" sz="18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hlinkClick r:id="rId3"/>
                        </a:rPr>
                        <a:t>https://grants.nih.gov/grants/peer/r_awards/R34_guide_for_reviewers.pdf</a:t>
                      </a:r>
                      <a:endParaRPr lang="en-US" sz="1800" dirty="0" smtClean="0">
                        <a:latin typeface="Calibri" panose="020F0502020204030204" pitchFamily="34" charset="0"/>
                        <a:cs typeface="Calibri" panose="020F0502020204030204" pitchFamily="34" charset="0"/>
                      </a:endParaRPr>
                    </a:p>
                    <a:p>
                      <a:endParaRPr lang="en-US" sz="1800" dirty="0" smtClean="0">
                        <a:latin typeface="Calibri" panose="020F0502020204030204" pitchFamily="34" charset="0"/>
                        <a:cs typeface="Calibri" panose="020F0502020204030204" pitchFamily="34" charset="0"/>
                      </a:endParaRPr>
                    </a:p>
                    <a:p>
                      <a:endParaRPr lang="en-US" sz="1800" dirty="0" smtClean="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txBody>
                  <a:tcPr marT="45721" marB="45721"/>
                </a:tc>
                <a:extLst>
                  <a:ext uri="{0D108BD9-81ED-4DB2-BD59-A6C34878D82A}">
                    <a16:rowId xmlns:a16="http://schemas.microsoft.com/office/drawing/2014/main" val="2475076489"/>
                  </a:ext>
                </a:extLst>
              </a:tr>
            </a:tbl>
          </a:graphicData>
        </a:graphic>
      </p:graphicFrame>
    </p:spTree>
    <p:extLst>
      <p:ext uri="{BB962C8B-B14F-4D97-AF65-F5344CB8AC3E}">
        <p14:creationId xmlns:p14="http://schemas.microsoft.com/office/powerpoint/2010/main" val="2543567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49" y="2"/>
            <a:ext cx="8534400" cy="1507067"/>
          </a:xfrm>
        </p:spPr>
        <p:txBody>
          <a:bodyPr/>
          <a:lstStyle/>
          <a:p>
            <a:r>
              <a:rPr lang="en-US" b="1" dirty="0" smtClean="0">
                <a:effectLst>
                  <a:outerShdw blurRad="38100" dist="38100" dir="2700000" algn="tl">
                    <a:srgbClr val="000000">
                      <a:alpha val="43137"/>
                    </a:srgbClr>
                  </a:outerShdw>
                </a:effectLst>
              </a:rPr>
              <a:t>NEW NIH MECHANISMS</a:t>
            </a:r>
            <a:endParaRPr lang="en-US"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1311289"/>
              </p:ext>
            </p:extLst>
          </p:nvPr>
        </p:nvGraphicFramePr>
        <p:xfrm>
          <a:off x="267855" y="1063773"/>
          <a:ext cx="11573164" cy="5697247"/>
        </p:xfrm>
        <a:graphic>
          <a:graphicData uri="http://schemas.openxmlformats.org/drawingml/2006/table">
            <a:tbl>
              <a:tblPr firstRow="1" bandRow="1">
                <a:tableStyleId>{5C22544A-7EE6-4342-B048-85BDC9FD1C3A}</a:tableStyleId>
              </a:tblPr>
              <a:tblGrid>
                <a:gridCol w="1881118">
                  <a:extLst>
                    <a:ext uri="{9D8B030D-6E8A-4147-A177-3AD203B41FA5}">
                      <a16:colId xmlns:a16="http://schemas.microsoft.com/office/drawing/2014/main" val="2170904473"/>
                    </a:ext>
                  </a:extLst>
                </a:gridCol>
                <a:gridCol w="6117573">
                  <a:extLst>
                    <a:ext uri="{9D8B030D-6E8A-4147-A177-3AD203B41FA5}">
                      <a16:colId xmlns:a16="http://schemas.microsoft.com/office/drawing/2014/main" val="1955780012"/>
                    </a:ext>
                  </a:extLst>
                </a:gridCol>
                <a:gridCol w="3574473">
                  <a:extLst>
                    <a:ext uri="{9D8B030D-6E8A-4147-A177-3AD203B41FA5}">
                      <a16:colId xmlns:a16="http://schemas.microsoft.com/office/drawing/2014/main" val="3349922506"/>
                    </a:ext>
                  </a:extLst>
                </a:gridCol>
              </a:tblGrid>
              <a:tr h="770804">
                <a:tc>
                  <a:txBody>
                    <a:bodyPr/>
                    <a:lstStyle/>
                    <a:p>
                      <a:r>
                        <a:rPr lang="en-US" sz="2000" dirty="0" smtClean="0"/>
                        <a:t>New Mechanism</a:t>
                      </a:r>
                      <a:endParaRPr lang="en-US" sz="2000" dirty="0"/>
                    </a:p>
                  </a:txBody>
                  <a:tcPr marT="45721" marB="45721"/>
                </a:tc>
                <a:tc>
                  <a:txBody>
                    <a:bodyPr/>
                    <a:lstStyle/>
                    <a:p>
                      <a:r>
                        <a:rPr lang="en-US" sz="2000" dirty="0" smtClean="0"/>
                        <a:t>Description</a:t>
                      </a:r>
                      <a:endParaRPr lang="en-US" sz="2000" dirty="0"/>
                    </a:p>
                  </a:txBody>
                  <a:tcPr marT="45721" marB="45721"/>
                </a:tc>
                <a:tc>
                  <a:txBody>
                    <a:bodyPr/>
                    <a:lstStyle/>
                    <a:p>
                      <a:r>
                        <a:rPr lang="en-US" sz="2000" dirty="0" smtClean="0"/>
                        <a:t>Websites</a:t>
                      </a:r>
                      <a:endParaRPr lang="en-US" sz="2000" dirty="0"/>
                    </a:p>
                  </a:txBody>
                  <a:tcPr marT="45721" marB="45721"/>
                </a:tc>
                <a:extLst>
                  <a:ext uri="{0D108BD9-81ED-4DB2-BD59-A6C34878D82A}">
                    <a16:rowId xmlns:a16="http://schemas.microsoft.com/office/drawing/2014/main" val="2217343674"/>
                  </a:ext>
                </a:extLst>
              </a:tr>
              <a:tr h="4926443">
                <a:tc>
                  <a:txBody>
                    <a:bodyPr/>
                    <a:lstStyle/>
                    <a:p>
                      <a:r>
                        <a:rPr lang="en-US" sz="1800" b="1" dirty="0" smtClean="0">
                          <a:latin typeface="Calibri" panose="020F0502020204030204" pitchFamily="34" charset="0"/>
                          <a:cs typeface="Calibri" panose="020F0502020204030204" pitchFamily="34" charset="0"/>
                        </a:rPr>
                        <a:t>R61/R33</a:t>
                      </a:r>
                    </a:p>
                    <a:p>
                      <a:r>
                        <a:rPr lang="en-US" sz="1800" b="1" dirty="0" smtClean="0">
                          <a:latin typeface="Calibri" panose="020F0502020204030204" pitchFamily="34" charset="0"/>
                          <a:cs typeface="Calibri" panose="020F0502020204030204" pitchFamily="34" charset="0"/>
                        </a:rPr>
                        <a:t>(PAR-16-405)</a:t>
                      </a:r>
                      <a:endParaRPr lang="en-US" sz="1800" b="1" dirty="0">
                        <a:latin typeface="Calibri" panose="020F0502020204030204" pitchFamily="34" charset="0"/>
                        <a:cs typeface="Calibri" panose="020F0502020204030204" pitchFamily="34" charset="0"/>
                      </a:endParaRPr>
                    </a:p>
                  </a:txBody>
                  <a:tcPr marT="45721" marB="45721"/>
                </a:tc>
                <a:tc>
                  <a:txBody>
                    <a:bodyPr/>
                    <a:lstStyle/>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Supports applications to develop and implement phase II and beyond investigator-initiated single-site clinical trials. Applications must be relevant to the research mission of the NHLBI and meet the NIH definition of a clinical trial.</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The award is bi-phasic and milestone-driven. Applications must present the scientific rationale for the clinical trial and a comprehensive scientific and operational plan that describes the conduct of the trial, as well </a:t>
                      </a:r>
                      <a:r>
                        <a:rPr lang="en-US" sz="1800" u="sng" dirty="0" smtClean="0">
                          <a:latin typeface="Calibri" panose="020F0502020204030204" pitchFamily="34" charset="0"/>
                          <a:cs typeface="Calibri" panose="020F0502020204030204" pitchFamily="34" charset="0"/>
                        </a:rPr>
                        <a:t>as plans for project management</a:t>
                      </a:r>
                      <a:r>
                        <a:rPr lang="en-US" sz="1800" dirty="0" smtClean="0">
                          <a:latin typeface="Calibri" panose="020F0502020204030204" pitchFamily="34" charset="0"/>
                          <a:cs typeface="Calibri" panose="020F0502020204030204" pitchFamily="34" charset="0"/>
                        </a:rPr>
                        <a:t>, subject recruitment and retention, performance milestones, scientific conduct of the trial, and dissemination of results.</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The multiple PD/PI model is strongly encouraged but not required. Applicants are encouraged to include a PD/PI with expertise in biostatistics, clinical trial design, and coordination.</a:t>
                      </a:r>
                      <a:endParaRPr lang="en-US" sz="1800" dirty="0">
                        <a:latin typeface="Calibri" panose="020F0502020204030204" pitchFamily="34" charset="0"/>
                        <a:cs typeface="Calibri" panose="020F0502020204030204" pitchFamily="34" charset="0"/>
                      </a:endParaRPr>
                    </a:p>
                  </a:txBody>
                  <a:tcPr marT="45721" marB="45721"/>
                </a:tc>
                <a:tc>
                  <a:txBody>
                    <a:bodyPr/>
                    <a:lstStyle/>
                    <a:p>
                      <a:r>
                        <a:rPr lang="en-US" sz="1800" dirty="0" smtClean="0">
                          <a:latin typeface="Calibri" panose="020F0502020204030204" pitchFamily="34" charset="0"/>
                          <a:cs typeface="Calibri" panose="020F0502020204030204" pitchFamily="34" charset="0"/>
                          <a:hlinkClick r:id="rId2"/>
                        </a:rPr>
                        <a:t>https://grants.nih.gov/grants/guide/pa-files/PAR-16-405.html</a:t>
                      </a:r>
                      <a:endParaRPr lang="en-US" sz="1800" dirty="0" smtClean="0">
                        <a:latin typeface="Calibri" panose="020F0502020204030204" pitchFamily="34" charset="0"/>
                        <a:cs typeface="Calibri" panose="020F0502020204030204" pitchFamily="34" charset="0"/>
                      </a:endParaRPr>
                    </a:p>
                    <a:p>
                      <a:endParaRPr lang="en-US" sz="1800" dirty="0" smtClean="0">
                        <a:latin typeface="Calibri" panose="020F0502020204030204" pitchFamily="34" charset="0"/>
                        <a:cs typeface="Calibri" panose="020F0502020204030204" pitchFamily="34" charset="0"/>
                      </a:endParaRPr>
                    </a:p>
                    <a:p>
                      <a:endParaRPr lang="en-US" sz="18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hlinkClick r:id="rId3"/>
                        </a:rPr>
                        <a:t>http://www.nhlbi.nih.gov</a:t>
                      </a:r>
                      <a:endParaRPr lang="en-US" sz="1800" dirty="0" smtClean="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txBody>
                  <a:tcPr marT="45721" marB="45721"/>
                </a:tc>
                <a:extLst>
                  <a:ext uri="{0D108BD9-81ED-4DB2-BD59-A6C34878D82A}">
                    <a16:rowId xmlns:a16="http://schemas.microsoft.com/office/drawing/2014/main" val="2475076489"/>
                  </a:ext>
                </a:extLst>
              </a:tr>
            </a:tbl>
          </a:graphicData>
        </a:graphic>
      </p:graphicFrame>
    </p:spTree>
    <p:extLst>
      <p:ext uri="{BB962C8B-B14F-4D97-AF65-F5344CB8AC3E}">
        <p14:creationId xmlns:p14="http://schemas.microsoft.com/office/powerpoint/2010/main" val="1771489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682" y="1046375"/>
            <a:ext cx="11717518" cy="5618377"/>
          </a:xfrm>
        </p:spPr>
        <p:txBody>
          <a:bodyPr>
            <a:normAutofit/>
          </a:bodyPr>
          <a:lstStyle/>
          <a:p>
            <a:r>
              <a:rPr lang="en-US" dirty="0" smtClean="0"/>
              <a:t/>
            </a:r>
            <a:br>
              <a:rPr lang="en-US" dirty="0" smtClean="0"/>
            </a:br>
            <a:endParaRPr lang="en-US" dirty="0"/>
          </a:p>
        </p:txBody>
      </p:sp>
      <p:sp>
        <p:nvSpPr>
          <p:cNvPr id="3" name="Subtitle 2"/>
          <p:cNvSpPr>
            <a:spLocks noGrp="1"/>
          </p:cNvSpPr>
          <p:nvPr>
            <p:ph type="subTitle" idx="1"/>
          </p:nvPr>
        </p:nvSpPr>
        <p:spPr>
          <a:xfrm>
            <a:off x="169685" y="1"/>
            <a:ext cx="11479084" cy="965586"/>
          </a:xfrm>
        </p:spPr>
        <p:txBody>
          <a:bodyPr>
            <a:noAutofit/>
          </a:bodyPr>
          <a:lstStyle/>
          <a:p>
            <a:r>
              <a:rPr lang="en-US" sz="4800" b="1" dirty="0"/>
              <a:t>UPDATES:  Data Use Agreement-CWRU</a:t>
            </a:r>
          </a:p>
        </p:txBody>
      </p:sp>
      <p:graphicFrame>
        <p:nvGraphicFramePr>
          <p:cNvPr id="4" name="Table 3"/>
          <p:cNvGraphicFramePr>
            <a:graphicFrameLocks noGrp="1"/>
          </p:cNvGraphicFramePr>
          <p:nvPr>
            <p:extLst>
              <p:ext uri="{D42A27DB-BD31-4B8C-83A1-F6EECF244321}">
                <p14:modId xmlns:p14="http://schemas.microsoft.com/office/powerpoint/2010/main" val="1996670741"/>
              </p:ext>
            </p:extLst>
          </p:nvPr>
        </p:nvGraphicFramePr>
        <p:xfrm>
          <a:off x="235669" y="840197"/>
          <a:ext cx="11651531" cy="5550243"/>
        </p:xfrm>
        <a:graphic>
          <a:graphicData uri="http://schemas.openxmlformats.org/drawingml/2006/table">
            <a:tbl>
              <a:tblPr firstRow="1" bandRow="1">
                <a:tableStyleId>{5C22544A-7EE6-4342-B048-85BDC9FD1C3A}</a:tableStyleId>
              </a:tblPr>
              <a:tblGrid>
                <a:gridCol w="2394409">
                  <a:extLst>
                    <a:ext uri="{9D8B030D-6E8A-4147-A177-3AD203B41FA5}">
                      <a16:colId xmlns:a16="http://schemas.microsoft.com/office/drawing/2014/main" val="1097446180"/>
                    </a:ext>
                  </a:extLst>
                </a:gridCol>
                <a:gridCol w="9257122">
                  <a:extLst>
                    <a:ext uri="{9D8B030D-6E8A-4147-A177-3AD203B41FA5}">
                      <a16:colId xmlns:a16="http://schemas.microsoft.com/office/drawing/2014/main" val="2301408807"/>
                    </a:ext>
                  </a:extLst>
                </a:gridCol>
              </a:tblGrid>
              <a:tr h="496121">
                <a:tc>
                  <a:txBody>
                    <a:bodyPr/>
                    <a:lstStyle/>
                    <a:p>
                      <a:r>
                        <a:rPr lang="en-US" sz="1800" dirty="0" smtClean="0"/>
                        <a:t>Key Aspects</a:t>
                      </a:r>
                      <a:endParaRPr lang="en-US" sz="1800" dirty="0"/>
                    </a:p>
                  </a:txBody>
                  <a:tcPr marT="45721" marB="45721"/>
                </a:tc>
                <a:tc>
                  <a:txBody>
                    <a:bodyPr/>
                    <a:lstStyle/>
                    <a:p>
                      <a:r>
                        <a:rPr lang="en-US" sz="1800" dirty="0" smtClean="0"/>
                        <a:t>Description</a:t>
                      </a:r>
                      <a:endParaRPr lang="en-US" sz="1800" dirty="0"/>
                    </a:p>
                  </a:txBody>
                  <a:tcPr marT="45721" marB="45721"/>
                </a:tc>
                <a:extLst>
                  <a:ext uri="{0D108BD9-81ED-4DB2-BD59-A6C34878D82A}">
                    <a16:rowId xmlns:a16="http://schemas.microsoft.com/office/drawing/2014/main" val="1798827190"/>
                  </a:ext>
                </a:extLst>
              </a:tr>
              <a:tr h="914400">
                <a:tc>
                  <a:txBody>
                    <a:bodyPr/>
                    <a:lstStyle/>
                    <a:p>
                      <a:r>
                        <a:rPr lang="en-US" sz="1800" dirty="0" smtClean="0">
                          <a:latin typeface="Calibri" panose="020F0502020204030204" pitchFamily="34" charset="0"/>
                          <a:cs typeface="Calibri" panose="020F0502020204030204" pitchFamily="34" charset="0"/>
                        </a:rPr>
                        <a:t>What is a data use agreement (DUA)?</a:t>
                      </a:r>
                      <a:endParaRPr lang="en-US" sz="1800" dirty="0">
                        <a:latin typeface="Calibri" panose="020F0502020204030204" pitchFamily="34" charset="0"/>
                        <a:cs typeface="Calibri" panose="020F0502020204030204" pitchFamily="34" charset="0"/>
                      </a:endParaRPr>
                    </a:p>
                  </a:txBody>
                  <a:tcPr marT="45721" marB="45721"/>
                </a:tc>
                <a:tc>
                  <a:txBody>
                    <a:bodyPr/>
                    <a:lstStyle/>
                    <a:p>
                      <a:r>
                        <a:rPr lang="en-US" sz="1800" dirty="0" smtClean="0">
                          <a:latin typeface="Calibri" panose="020F0502020204030204" pitchFamily="34" charset="0"/>
                          <a:cs typeface="Calibri" panose="020F0502020204030204" pitchFamily="34" charset="0"/>
                        </a:rPr>
                        <a:t>A Data Use Agreement (DUA) is a contractual document used for the transfer of data that have been developed by nonprofit, government or private industry, where the data are nonpublic or are subject to some restrictions on its use.</a:t>
                      </a:r>
                      <a:endParaRPr lang="en-US" sz="1800" dirty="0">
                        <a:latin typeface="Calibri" panose="020F0502020204030204" pitchFamily="34" charset="0"/>
                        <a:cs typeface="Calibri" panose="020F0502020204030204" pitchFamily="34" charset="0"/>
                      </a:endParaRPr>
                    </a:p>
                  </a:txBody>
                  <a:tcPr marT="45721" marB="45721"/>
                </a:tc>
                <a:extLst>
                  <a:ext uri="{0D108BD9-81ED-4DB2-BD59-A6C34878D82A}">
                    <a16:rowId xmlns:a16="http://schemas.microsoft.com/office/drawing/2014/main" val="4035725986"/>
                  </a:ext>
                </a:extLst>
              </a:tr>
              <a:tr h="1188720">
                <a:tc>
                  <a:txBody>
                    <a:bodyPr/>
                    <a:lstStyle/>
                    <a:p>
                      <a:r>
                        <a:rPr lang="en-US" sz="1800" dirty="0" smtClean="0">
                          <a:latin typeface="Calibri" panose="020F0502020204030204" pitchFamily="34" charset="0"/>
                          <a:cs typeface="Calibri" panose="020F0502020204030204" pitchFamily="34" charset="0"/>
                        </a:rPr>
                        <a:t>When is a DUA needed?</a:t>
                      </a:r>
                      <a:endParaRPr lang="en-US" sz="1800" dirty="0">
                        <a:latin typeface="Calibri" panose="020F0502020204030204" pitchFamily="34" charset="0"/>
                        <a:cs typeface="Calibri" panose="020F0502020204030204" pitchFamily="34" charset="0"/>
                      </a:endParaRPr>
                    </a:p>
                  </a:txBody>
                  <a:tcPr marT="45721" marB="45721"/>
                </a:tc>
                <a:tc>
                  <a:txBody>
                    <a:bodyPr/>
                    <a:lstStyle/>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When a member of a research team leaves CWRU or the research team wishes to have access to the data which belongs to CWRU.</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When an individual</a:t>
                      </a:r>
                      <a:r>
                        <a:rPr lang="en-US" sz="1800" baseline="0" dirty="0" smtClean="0">
                          <a:latin typeface="Calibri" panose="020F0502020204030204" pitchFamily="34" charset="0"/>
                          <a:cs typeface="Calibri" panose="020F0502020204030204" pitchFamily="34" charset="0"/>
                        </a:rPr>
                        <a:t> who is not an employee of CWRU requests access to and use of the data which belongs to CWRU.</a:t>
                      </a:r>
                      <a:endParaRPr lang="en-US" sz="1800" dirty="0">
                        <a:latin typeface="Calibri" panose="020F0502020204030204" pitchFamily="34" charset="0"/>
                        <a:cs typeface="Calibri" panose="020F0502020204030204" pitchFamily="34" charset="0"/>
                      </a:endParaRPr>
                    </a:p>
                  </a:txBody>
                  <a:tcPr marT="45721" marB="45721"/>
                </a:tc>
                <a:extLst>
                  <a:ext uri="{0D108BD9-81ED-4DB2-BD59-A6C34878D82A}">
                    <a16:rowId xmlns:a16="http://schemas.microsoft.com/office/drawing/2014/main" val="1269059837"/>
                  </a:ext>
                </a:extLst>
              </a:tr>
              <a:tr h="847874">
                <a:tc>
                  <a:txBody>
                    <a:bodyPr/>
                    <a:lstStyle/>
                    <a:p>
                      <a:r>
                        <a:rPr lang="en-US" sz="1800" dirty="0" smtClean="0">
                          <a:latin typeface="Calibri" panose="020F0502020204030204" pitchFamily="34" charset="0"/>
                          <a:cs typeface="Calibri" panose="020F0502020204030204" pitchFamily="34" charset="0"/>
                        </a:rPr>
                        <a:t>Who manages the DUAs at CWRU?</a:t>
                      </a:r>
                      <a:endParaRPr lang="en-US" sz="1800" dirty="0">
                        <a:latin typeface="Calibri" panose="020F0502020204030204" pitchFamily="34" charset="0"/>
                        <a:cs typeface="Calibri" panose="020F0502020204030204" pitchFamily="34" charset="0"/>
                      </a:endParaRPr>
                    </a:p>
                  </a:txBody>
                  <a:tcPr marT="45721" marB="45721"/>
                </a:tc>
                <a:tc>
                  <a:txBody>
                    <a:bodyPr/>
                    <a:lstStyle/>
                    <a:p>
                      <a:r>
                        <a:rPr lang="en-US" sz="1800" dirty="0" smtClean="0">
                          <a:latin typeface="Calibri" panose="020F0502020204030204" pitchFamily="34" charset="0"/>
                          <a:cs typeface="Calibri" panose="020F0502020204030204" pitchFamily="34" charset="0"/>
                        </a:rPr>
                        <a:t>Technology Transfer Office at CWRU.  Current contact person:   Andy Jarrell at 368-1401 or amj29@case.edu </a:t>
                      </a:r>
                      <a:endParaRPr lang="en-US" sz="1800" dirty="0">
                        <a:latin typeface="Calibri" panose="020F0502020204030204" pitchFamily="34" charset="0"/>
                        <a:cs typeface="Calibri" panose="020F0502020204030204" pitchFamily="34" charset="0"/>
                      </a:endParaRPr>
                    </a:p>
                  </a:txBody>
                  <a:tcPr marT="45721" marB="45721"/>
                </a:tc>
                <a:extLst>
                  <a:ext uri="{0D108BD9-81ED-4DB2-BD59-A6C34878D82A}">
                    <a16:rowId xmlns:a16="http://schemas.microsoft.com/office/drawing/2014/main" val="2325537339"/>
                  </a:ext>
                </a:extLst>
              </a:tr>
              <a:tr h="914400">
                <a:tc>
                  <a:txBody>
                    <a:bodyPr/>
                    <a:lstStyle/>
                    <a:p>
                      <a:r>
                        <a:rPr lang="en-US" sz="1800" dirty="0" smtClean="0">
                          <a:latin typeface="Calibri" panose="020F0502020204030204" pitchFamily="34" charset="0"/>
                          <a:cs typeface="Calibri" panose="020F0502020204030204" pitchFamily="34" charset="0"/>
                        </a:rPr>
                        <a:t>What are the steps of submitting DUA?</a:t>
                      </a:r>
                      <a:endParaRPr lang="en-US" sz="1800" dirty="0">
                        <a:latin typeface="Calibri" panose="020F0502020204030204" pitchFamily="34" charset="0"/>
                        <a:cs typeface="Calibri" panose="020F0502020204030204" pitchFamily="34" charset="0"/>
                      </a:endParaRPr>
                    </a:p>
                  </a:txBody>
                  <a:tcPr marT="45721" marB="45721"/>
                </a:tc>
                <a:tc>
                  <a:txBody>
                    <a:bodyPr/>
                    <a:lstStyle/>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Complete &amp; submit a DUA Review Form to Technology Transfer (See Google Site)</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Technology Transfer composes the actual agreement &amp; obtains approval from CWRU legal</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Obtain</a:t>
                      </a:r>
                      <a:r>
                        <a:rPr lang="en-US" sz="1800" baseline="0" dirty="0" smtClean="0">
                          <a:latin typeface="Calibri" panose="020F0502020204030204" pitchFamily="34" charset="0"/>
                          <a:cs typeface="Calibri" panose="020F0502020204030204" pitchFamily="34" charset="0"/>
                        </a:rPr>
                        <a:t> needed signatures</a:t>
                      </a:r>
                      <a:endParaRPr lang="en-US" sz="1800" dirty="0">
                        <a:latin typeface="Calibri" panose="020F0502020204030204" pitchFamily="34" charset="0"/>
                        <a:cs typeface="Calibri" panose="020F0502020204030204" pitchFamily="34" charset="0"/>
                      </a:endParaRPr>
                    </a:p>
                  </a:txBody>
                  <a:tcPr marT="45721" marB="45721"/>
                </a:tc>
                <a:extLst>
                  <a:ext uri="{0D108BD9-81ED-4DB2-BD59-A6C34878D82A}">
                    <a16:rowId xmlns:a16="http://schemas.microsoft.com/office/drawing/2014/main" val="3653820568"/>
                  </a:ext>
                </a:extLst>
              </a:tr>
              <a:tr h="1188720">
                <a:tc>
                  <a:txBody>
                    <a:bodyPr/>
                    <a:lstStyle/>
                    <a:p>
                      <a:r>
                        <a:rPr lang="en-US" sz="1800" dirty="0" smtClean="0">
                          <a:latin typeface="Calibri" panose="020F0502020204030204" pitchFamily="34" charset="0"/>
                          <a:cs typeface="Calibri" panose="020F0502020204030204" pitchFamily="34" charset="0"/>
                        </a:rPr>
                        <a:t>Issues to Consider</a:t>
                      </a:r>
                      <a:endParaRPr lang="en-US" sz="1800" dirty="0">
                        <a:latin typeface="Calibri" panose="020F0502020204030204" pitchFamily="34" charset="0"/>
                        <a:cs typeface="Calibri" panose="020F0502020204030204" pitchFamily="34" charset="0"/>
                      </a:endParaRPr>
                    </a:p>
                  </a:txBody>
                  <a:tcPr marT="45721" marB="45721"/>
                </a:tc>
                <a:tc>
                  <a:txBody>
                    <a:bodyPr/>
                    <a:lstStyle/>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Different considerations if data are de-identified vs not de-identified</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Need clear understanding of where data are currently housed &amp; where data by requesting individual will be housed</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Need clear understanding of what requested data will be used for</a:t>
                      </a:r>
                      <a:endParaRPr lang="en-US" sz="1800" dirty="0">
                        <a:latin typeface="Calibri" panose="020F0502020204030204" pitchFamily="34" charset="0"/>
                        <a:cs typeface="Calibri" panose="020F0502020204030204" pitchFamily="34" charset="0"/>
                      </a:endParaRPr>
                    </a:p>
                  </a:txBody>
                  <a:tcPr marT="45721" marB="45721"/>
                </a:tc>
                <a:extLst>
                  <a:ext uri="{0D108BD9-81ED-4DB2-BD59-A6C34878D82A}">
                    <a16:rowId xmlns:a16="http://schemas.microsoft.com/office/drawing/2014/main" val="107480846"/>
                  </a:ext>
                </a:extLst>
              </a:tr>
            </a:tbl>
          </a:graphicData>
        </a:graphic>
      </p:graphicFrame>
    </p:spTree>
    <p:extLst>
      <p:ext uri="{BB962C8B-B14F-4D97-AF65-F5344CB8AC3E}">
        <p14:creationId xmlns:p14="http://schemas.microsoft.com/office/powerpoint/2010/main" val="3485579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10986420" cy="4788569"/>
          </a:xfrm>
        </p:spPr>
        <p:txBody>
          <a:bodyPr>
            <a:normAutofit/>
          </a:bodyPr>
          <a:lstStyle/>
          <a:p>
            <a:r>
              <a:rPr lang="en-US" b="1" dirty="0" smtClean="0">
                <a:solidFill>
                  <a:schemeClr val="bg1"/>
                </a:solidFill>
              </a:rPr>
              <a:t>TRAINING SLIDES FOR NIH REVIEWERS ARE ATTACHED TO ADD ADDITIONAL CLARIFICATION REGARDING SCORING CRITERIA FOR </a:t>
            </a:r>
            <a:r>
              <a:rPr lang="en-US" b="1" dirty="0" err="1" smtClean="0">
                <a:solidFill>
                  <a:schemeClr val="bg1"/>
                </a:solidFill>
              </a:rPr>
              <a:t>nih</a:t>
            </a:r>
            <a:r>
              <a:rPr lang="en-US" b="1" dirty="0" smtClean="0">
                <a:solidFill>
                  <a:schemeClr val="bg1"/>
                </a:solidFill>
              </a:rPr>
              <a:t> GRANTS</a:t>
            </a:r>
            <a:endParaRPr lang="en-US" b="1" dirty="0">
              <a:solidFill>
                <a:schemeClr val="bg1"/>
              </a:solidFill>
            </a:endParaRPr>
          </a:p>
        </p:txBody>
      </p:sp>
    </p:spTree>
    <p:extLst>
      <p:ext uri="{BB962C8B-B14F-4D97-AF65-F5344CB8AC3E}">
        <p14:creationId xmlns:p14="http://schemas.microsoft.com/office/powerpoint/2010/main" val="1537036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1750" y="2378078"/>
            <a:ext cx="7772400" cy="1470025"/>
          </a:xfrm>
        </p:spPr>
        <p:txBody>
          <a:bodyPr>
            <a:normAutofit fontScale="90000"/>
          </a:bodyPr>
          <a:lstStyle/>
          <a:p>
            <a:pPr algn="ctr"/>
            <a:r>
              <a:rPr lang="en-US" sz="3200" dirty="0">
                <a:solidFill>
                  <a:schemeClr val="tx1"/>
                </a:solidFill>
              </a:rPr>
              <a:t/>
            </a:r>
            <a:br>
              <a:rPr lang="en-US" sz="3200" dirty="0">
                <a:solidFill>
                  <a:schemeClr val="tx1"/>
                </a:solidFill>
              </a:rPr>
            </a:br>
            <a:r>
              <a:rPr lang="en-US" sz="3200"/>
              <a:t>CSR Core Reviewer </a:t>
            </a:r>
            <a:r>
              <a:rPr lang="en-US" sz="3200" dirty="0"/>
              <a:t>Training Slides</a:t>
            </a: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3" name="Subtitle 2"/>
          <p:cNvSpPr>
            <a:spLocks noGrp="1"/>
          </p:cNvSpPr>
          <p:nvPr>
            <p:ph type="subTitle" idx="1"/>
          </p:nvPr>
        </p:nvSpPr>
        <p:spPr>
          <a:xfrm>
            <a:off x="2895600" y="3733801"/>
            <a:ext cx="6400800" cy="685801"/>
          </a:xfrm>
        </p:spPr>
        <p:txBody>
          <a:bodyPr>
            <a:normAutofit fontScale="25000" lnSpcReduction="20000"/>
          </a:bodyPr>
          <a:lstStyle/>
          <a:p>
            <a:pPr algn="ctr" defTabSz="914411">
              <a:buClrTx/>
              <a:defRPr/>
            </a:pPr>
            <a:r>
              <a:rPr lang="en-US" sz="3200" b="1" dirty="0">
                <a:solidFill>
                  <a:srgbClr val="000000"/>
                </a:solidFill>
              </a:rPr>
              <a:t>   </a:t>
            </a:r>
          </a:p>
          <a:p>
            <a:pPr algn="ctr" defTabSz="914411">
              <a:buClrTx/>
              <a:defRPr/>
            </a:pPr>
            <a:r>
              <a:rPr lang="en-US" sz="6701" b="1" dirty="0">
                <a:solidFill>
                  <a:schemeClr val="bg1"/>
                </a:solidFill>
              </a:rPr>
              <a:t>August  19, 2017</a:t>
            </a:r>
          </a:p>
          <a:p>
            <a:pPr algn="ctr" defTabSz="914411">
              <a:buClrTx/>
              <a:defRPr/>
            </a:pPr>
            <a:r>
              <a:rPr lang="en-US" sz="6701" b="1" dirty="0">
                <a:solidFill>
                  <a:schemeClr val="bg1"/>
                </a:solidFill>
              </a:rPr>
              <a:t>Training Resources Committee</a:t>
            </a:r>
          </a:p>
          <a:p>
            <a:pPr algn="ctr" defTabSz="914411">
              <a:buClrTx/>
              <a:defRPr/>
            </a:pPr>
            <a:r>
              <a:rPr lang="en-US" sz="6701" b="1" dirty="0">
                <a:solidFill>
                  <a:schemeClr val="bg1"/>
                </a:solidFill>
              </a:rPr>
              <a:t>Dr. Karyl Swartz, Chair</a:t>
            </a:r>
          </a:p>
          <a:p>
            <a:pPr algn="ctr" defTabSz="914411">
              <a:buClrTx/>
              <a:defRPr/>
            </a:pPr>
            <a:endParaRPr lang="en-US" sz="6701" b="1" dirty="0">
              <a:solidFill>
                <a:schemeClr val="bg1"/>
              </a:solidFill>
            </a:endParaRPr>
          </a:p>
          <a:p>
            <a:endParaRPr lang="en-US" dirty="0"/>
          </a:p>
        </p:txBody>
      </p:sp>
    </p:spTree>
    <p:extLst>
      <p:ext uri="{BB962C8B-B14F-4D97-AF65-F5344CB8AC3E}">
        <p14:creationId xmlns:p14="http://schemas.microsoft.com/office/powerpoint/2010/main" val="3611436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4867" y="166257"/>
            <a:ext cx="8137577" cy="457202"/>
          </a:xfrm>
          <a:prstGeom prst="rect">
            <a:avLst/>
          </a:prstGeom>
        </p:spPr>
        <p:txBody>
          <a:bodyPr>
            <a:noAutofit/>
          </a:bodyPr>
          <a:lstStyle/>
          <a:p>
            <a:pPr algn="ctr"/>
            <a:r>
              <a:rPr lang="en-US" b="1" dirty="0"/>
              <a:t>Overall Impact and Significance</a:t>
            </a:r>
            <a:br>
              <a:rPr lang="en-US" b="1" dirty="0"/>
            </a:br>
            <a:endParaRPr lang="en-US" b="1" dirty="0"/>
          </a:p>
        </p:txBody>
      </p:sp>
      <p:sp>
        <p:nvSpPr>
          <p:cNvPr id="3" name="Content Placeholder 2"/>
          <p:cNvSpPr>
            <a:spLocks noGrp="1"/>
          </p:cNvSpPr>
          <p:nvPr>
            <p:ph idx="4294967295"/>
          </p:nvPr>
        </p:nvSpPr>
        <p:spPr>
          <a:xfrm>
            <a:off x="2286000" y="152401"/>
            <a:ext cx="7315200" cy="914400"/>
          </a:xfrm>
        </p:spPr>
        <p:txBody>
          <a:bodyPr>
            <a:noAutofit/>
          </a:bodyPr>
          <a:lstStyle/>
          <a:p>
            <a:pPr marL="0" indent="0">
              <a:buNone/>
            </a:pPr>
            <a:endParaRPr lang="en-US" sz="2800" b="1" i="1" dirty="0">
              <a:solidFill>
                <a:srgbClr val="008000"/>
              </a:solidFill>
              <a:latin typeface="+mn-lt"/>
            </a:endParaRPr>
          </a:p>
          <a:p>
            <a:endParaRPr lang="en-US" sz="2000" dirty="0"/>
          </a:p>
        </p:txBody>
      </p:sp>
      <p:sp>
        <p:nvSpPr>
          <p:cNvPr id="4" name="TextBox 3"/>
          <p:cNvSpPr txBox="1"/>
          <p:nvPr/>
        </p:nvSpPr>
        <p:spPr bwMode="auto">
          <a:xfrm>
            <a:off x="1626578" y="889522"/>
            <a:ext cx="8846820" cy="5813237"/>
          </a:xfrm>
          <a:prstGeom prst="rect">
            <a:avLst/>
          </a:prstGeom>
          <a:noFill/>
          <a:ln>
            <a:noFill/>
          </a:ln>
          <a:extLst/>
        </p:spPr>
        <p:txBody>
          <a:bodyPr wrap="square" lIns="85433" tIns="42725" rIns="85433" bIns="42725" rtlCol="0">
            <a:spAutoFit/>
          </a:bodyPr>
          <a:lstStyle/>
          <a:p>
            <a:pPr defTabSz="913043">
              <a:spcBef>
                <a:spcPts val="400"/>
              </a:spcBef>
            </a:pPr>
            <a:r>
              <a:rPr lang="en-US" sz="1801" b="1" dirty="0">
                <a:solidFill>
                  <a:prstClr val="black"/>
                </a:solidFill>
                <a:latin typeface="Arial"/>
              </a:rPr>
              <a:t>Overall Impact is the likelihood for the project to exert a sustained, powerful influence on the research field.</a:t>
            </a:r>
          </a:p>
          <a:p>
            <a:pPr defTabSz="913043">
              <a:spcBef>
                <a:spcPts val="400"/>
              </a:spcBef>
            </a:pPr>
            <a:endParaRPr lang="en-US" sz="800" b="1" dirty="0">
              <a:solidFill>
                <a:prstClr val="black"/>
              </a:solidFill>
              <a:latin typeface="Arial"/>
            </a:endParaRPr>
          </a:p>
          <a:p>
            <a:pPr marL="285753" indent="-285753" defTabSz="913043">
              <a:spcBef>
                <a:spcPts val="400"/>
              </a:spcBef>
              <a:buClr>
                <a:srgbClr val="719500"/>
              </a:buClr>
              <a:buFont typeface="Arial" panose="020B0604020202020204" pitchFamily="34" charset="0"/>
              <a:buChar char="•"/>
            </a:pPr>
            <a:r>
              <a:rPr lang="en-US" sz="1801" dirty="0">
                <a:solidFill>
                  <a:prstClr val="black"/>
                </a:solidFill>
                <a:latin typeface="Arial"/>
              </a:rPr>
              <a:t>Evaluation is driven by the importance of the problem in the field.</a:t>
            </a:r>
          </a:p>
          <a:p>
            <a:pPr marL="285753" indent="-285753" defTabSz="913043">
              <a:spcBef>
                <a:spcPts val="400"/>
              </a:spcBef>
              <a:buClr>
                <a:srgbClr val="719500"/>
              </a:buClr>
              <a:buFont typeface="Arial" panose="020B0604020202020204" pitchFamily="34" charset="0"/>
              <a:buChar char="•"/>
            </a:pPr>
            <a:r>
              <a:rPr lang="en-US" sz="1801" dirty="0">
                <a:solidFill>
                  <a:prstClr val="black"/>
                </a:solidFill>
                <a:latin typeface="Arial"/>
              </a:rPr>
              <a:t>Overall Impact can be influenced by all five scoreable criteria (significance, investigator, innovation, approach, environment) and score-driving criteria, prioritized according to reviewer judgment.</a:t>
            </a:r>
          </a:p>
          <a:p>
            <a:pPr defTabSz="913043">
              <a:spcBef>
                <a:spcPts val="400"/>
              </a:spcBef>
              <a:buClr>
                <a:srgbClr val="719500"/>
              </a:buClr>
            </a:pPr>
            <a:endParaRPr lang="en-US" sz="1801" b="1" dirty="0">
              <a:solidFill>
                <a:prstClr val="black"/>
              </a:solidFill>
              <a:latin typeface="Arial"/>
            </a:endParaRPr>
          </a:p>
          <a:p>
            <a:pPr defTabSz="913043">
              <a:spcBef>
                <a:spcPts val="400"/>
              </a:spcBef>
              <a:buClr>
                <a:srgbClr val="719500"/>
              </a:buClr>
            </a:pPr>
            <a:r>
              <a:rPr lang="en-US" sz="1801" b="1" dirty="0">
                <a:solidFill>
                  <a:prstClr val="black"/>
                </a:solidFill>
                <a:latin typeface="Arial"/>
              </a:rPr>
              <a:t>Significance is a key score-driving review criterion that evaluates the potential effect on the field if the aims are SUCCESSFULLY completed.</a:t>
            </a:r>
          </a:p>
          <a:p>
            <a:pPr defTabSz="913043">
              <a:spcBef>
                <a:spcPts val="400"/>
              </a:spcBef>
              <a:buClr>
                <a:srgbClr val="719500"/>
              </a:buClr>
            </a:pPr>
            <a:r>
              <a:rPr lang="en-US" sz="1801" b="1" dirty="0">
                <a:solidFill>
                  <a:srgbClr val="0033CC"/>
                </a:solidFill>
                <a:latin typeface="Arial"/>
              </a:rPr>
              <a:t>  </a:t>
            </a:r>
          </a:p>
          <a:p>
            <a:pPr marL="285753" indent="-285753" defTabSz="913043">
              <a:spcBef>
                <a:spcPts val="400"/>
              </a:spcBef>
              <a:buClr>
                <a:srgbClr val="719500"/>
              </a:buClr>
              <a:buFont typeface="Arial" panose="020B0604020202020204" pitchFamily="34" charset="0"/>
              <a:buChar char="•"/>
            </a:pPr>
            <a:r>
              <a:rPr lang="en-US" sz="1801" dirty="0">
                <a:solidFill>
                  <a:prstClr val="black"/>
                </a:solidFill>
                <a:latin typeface="Arial"/>
              </a:rPr>
              <a:t>Evaluate if project is based on a strong premise, or scientific foundation.</a:t>
            </a:r>
          </a:p>
          <a:p>
            <a:pPr marL="285753" indent="-285753" defTabSz="913043">
              <a:spcBef>
                <a:spcPts val="400"/>
              </a:spcBef>
              <a:buClr>
                <a:srgbClr val="719500"/>
              </a:buClr>
              <a:buFont typeface="Arial" panose="020B0604020202020204" pitchFamily="34" charset="0"/>
              <a:buChar char="•"/>
            </a:pPr>
            <a:r>
              <a:rPr lang="en-US" sz="1801" dirty="0">
                <a:solidFill>
                  <a:prstClr val="black"/>
                </a:solidFill>
                <a:latin typeface="Arial"/>
              </a:rPr>
              <a:t>Assuming successful completion of aims, evaluate </a:t>
            </a:r>
            <a:r>
              <a:rPr lang="en-US" sz="1801" b="1" dirty="0">
                <a:solidFill>
                  <a:prstClr val="black"/>
                </a:solidFill>
                <a:latin typeface="Arial"/>
              </a:rPr>
              <a:t>how much </a:t>
            </a:r>
            <a:r>
              <a:rPr lang="en-US" sz="1801" dirty="0">
                <a:solidFill>
                  <a:prstClr val="black"/>
                </a:solidFill>
                <a:latin typeface="Arial"/>
              </a:rPr>
              <a:t>the project will move the field forward.</a:t>
            </a:r>
          </a:p>
          <a:p>
            <a:pPr marL="285753" indent="-285753" defTabSz="913043">
              <a:spcBef>
                <a:spcPts val="400"/>
              </a:spcBef>
              <a:buClr>
                <a:srgbClr val="719500"/>
              </a:buClr>
              <a:buFont typeface="Arial" panose="020B0604020202020204" pitchFamily="34" charset="0"/>
              <a:buChar char="•"/>
            </a:pPr>
            <a:r>
              <a:rPr lang="en-US" sz="1801" dirty="0">
                <a:solidFill>
                  <a:prstClr val="black"/>
                </a:solidFill>
                <a:latin typeface="Arial"/>
              </a:rPr>
              <a:t>Describe specific advancement in knowledge, technology, or clinical practice that the project will bring, NOT the importance of the topic, field, or disease.</a:t>
            </a:r>
          </a:p>
          <a:p>
            <a:pPr marL="285753" indent="-285753" defTabSz="913043">
              <a:spcBef>
                <a:spcPts val="400"/>
              </a:spcBef>
              <a:buClr>
                <a:srgbClr val="719500"/>
              </a:buClr>
              <a:buFont typeface="Arial" panose="020B0604020202020204" pitchFamily="34" charset="0"/>
              <a:buChar char="•"/>
            </a:pPr>
            <a:endParaRPr lang="en-US" sz="1801" dirty="0">
              <a:solidFill>
                <a:prstClr val="black"/>
              </a:solidFill>
              <a:latin typeface="Arial"/>
            </a:endParaRPr>
          </a:p>
          <a:p>
            <a:pPr marL="285753" indent="-285753" defTabSz="913043">
              <a:spcBef>
                <a:spcPts val="400"/>
              </a:spcBef>
              <a:buClr>
                <a:srgbClr val="719500"/>
              </a:buClr>
              <a:buFont typeface="Arial" panose="020B0604020202020204" pitchFamily="34" charset="0"/>
              <a:buChar char="•"/>
            </a:pPr>
            <a:endParaRPr lang="en-US" sz="1801" dirty="0">
              <a:solidFill>
                <a:prstClr val="black"/>
              </a:solidFill>
              <a:latin typeface="Arial"/>
            </a:endParaRPr>
          </a:p>
          <a:p>
            <a:pPr defTabSz="913043">
              <a:spcBef>
                <a:spcPts val="400"/>
              </a:spcBef>
              <a:buClr>
                <a:srgbClr val="719500"/>
              </a:buClr>
            </a:pPr>
            <a:endParaRPr lang="en-US" sz="1801" dirty="0">
              <a:solidFill>
                <a:prstClr val="black"/>
              </a:solidFill>
              <a:latin typeface="Arial"/>
            </a:endParaRPr>
          </a:p>
        </p:txBody>
      </p:sp>
      <p:sp>
        <p:nvSpPr>
          <p:cNvPr id="5" name="Rectangle 4"/>
          <p:cNvSpPr/>
          <p:nvPr/>
        </p:nvSpPr>
        <p:spPr>
          <a:xfrm>
            <a:off x="9957661" y="6260068"/>
            <a:ext cx="609602" cy="369460"/>
          </a:xfrm>
          <a:prstGeom prst="rect">
            <a:avLst/>
          </a:prstGeom>
        </p:spPr>
        <p:txBody>
          <a:bodyPr wrap="square">
            <a:spAutoFit/>
          </a:bodyPr>
          <a:lstStyle/>
          <a:p>
            <a:pPr defTabSz="913043"/>
            <a:r>
              <a:rPr lang="en-US" sz="1801" dirty="0">
                <a:solidFill>
                  <a:prstClr val="black"/>
                </a:solidFill>
                <a:latin typeface="Arial"/>
              </a:rPr>
              <a:t>6</a:t>
            </a:r>
          </a:p>
        </p:txBody>
      </p:sp>
    </p:spTree>
    <p:extLst>
      <p:ext uri="{BB962C8B-B14F-4D97-AF65-F5344CB8AC3E}">
        <p14:creationId xmlns:p14="http://schemas.microsoft.com/office/powerpoint/2010/main" val="1192629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62175404"/>
              </p:ext>
            </p:extLst>
          </p:nvPr>
        </p:nvGraphicFramePr>
        <p:xfrm>
          <a:off x="77120" y="1"/>
          <a:ext cx="12052453" cy="6736353"/>
        </p:xfrm>
        <a:graphic>
          <a:graphicData uri="http://schemas.openxmlformats.org/drawingml/2006/table">
            <a:tbl>
              <a:tblPr firstRow="1" bandRow="1">
                <a:tableStyleId>{5C22544A-7EE6-4342-B048-85BDC9FD1C3A}</a:tableStyleId>
              </a:tblPr>
              <a:tblGrid>
                <a:gridCol w="3250940">
                  <a:extLst>
                    <a:ext uri="{9D8B030D-6E8A-4147-A177-3AD203B41FA5}">
                      <a16:colId xmlns:a16="http://schemas.microsoft.com/office/drawing/2014/main" val="638516650"/>
                    </a:ext>
                  </a:extLst>
                </a:gridCol>
                <a:gridCol w="995138">
                  <a:extLst>
                    <a:ext uri="{9D8B030D-6E8A-4147-A177-3AD203B41FA5}">
                      <a16:colId xmlns:a16="http://schemas.microsoft.com/office/drawing/2014/main" val="1577501769"/>
                    </a:ext>
                  </a:extLst>
                </a:gridCol>
                <a:gridCol w="2815557">
                  <a:extLst>
                    <a:ext uri="{9D8B030D-6E8A-4147-A177-3AD203B41FA5}">
                      <a16:colId xmlns:a16="http://schemas.microsoft.com/office/drawing/2014/main" val="774149903"/>
                    </a:ext>
                  </a:extLst>
                </a:gridCol>
                <a:gridCol w="4990818">
                  <a:extLst>
                    <a:ext uri="{9D8B030D-6E8A-4147-A177-3AD203B41FA5}">
                      <a16:colId xmlns:a16="http://schemas.microsoft.com/office/drawing/2014/main" val="1174136558"/>
                    </a:ext>
                  </a:extLst>
                </a:gridCol>
              </a:tblGrid>
              <a:tr h="280670">
                <a:tc gridSpan="4">
                  <a:txBody>
                    <a:bodyPr/>
                    <a:lstStyle/>
                    <a:p>
                      <a:pPr algn="ctr" fontAlgn="b"/>
                      <a:r>
                        <a:rPr lang="en-US" sz="1800" b="1" i="0" u="none" strike="noStrike" dirty="0">
                          <a:solidFill>
                            <a:schemeClr val="tx1"/>
                          </a:solidFill>
                          <a:effectLst/>
                          <a:latin typeface="Calibri" panose="020F0502020204030204" pitchFamily="34" charset="0"/>
                        </a:rPr>
                        <a:t>Summary of NIH Changes:  12.7.16 - </a:t>
                      </a:r>
                      <a:r>
                        <a:rPr lang="en-US" sz="1800" b="1" i="0" u="none" strike="noStrike" dirty="0" smtClean="0">
                          <a:solidFill>
                            <a:schemeClr val="tx1"/>
                          </a:solidFill>
                          <a:effectLst/>
                          <a:latin typeface="Calibri" panose="020F0502020204030204" pitchFamily="34" charset="0"/>
                        </a:rPr>
                        <a:t>1.25.18</a:t>
                      </a:r>
                      <a:r>
                        <a:rPr lang="en-US" sz="1800" b="0" i="0" u="none" strike="noStrike" dirty="0">
                          <a:solidFill>
                            <a:schemeClr val="tx1"/>
                          </a:solidFill>
                          <a:effectLst/>
                          <a:latin typeface="Calibri" panose="020F0502020204030204" pitchFamily="34" charset="0"/>
                        </a:rPr>
                        <a:t> </a:t>
                      </a:r>
                    </a:p>
                  </a:txBody>
                  <a:tcPr marL="6350" marR="6350" marT="6350" marB="0" anchor="b"/>
                </a:tc>
                <a:tc hMerge="1">
                  <a:txBody>
                    <a:bodyPr/>
                    <a:lstStyle/>
                    <a:p>
                      <a:endParaRPr lang="en-US"/>
                    </a:p>
                  </a:txBody>
                  <a:tcPr/>
                </a:tc>
                <a:tc hMerge="1">
                  <a:txBody>
                    <a:bodyPr/>
                    <a:lstStyle/>
                    <a:p>
                      <a:endParaRPr lang="en-US"/>
                    </a:p>
                  </a:txBody>
                  <a:tcPr/>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62853721"/>
                  </a:ext>
                </a:extLst>
              </a:tr>
              <a:tr h="554990">
                <a:tc>
                  <a:txBody>
                    <a:bodyPr/>
                    <a:lstStyle/>
                    <a:p>
                      <a:pPr algn="ctr" fontAlgn="b"/>
                      <a:r>
                        <a:rPr lang="en-US" sz="1800" b="1" i="0" u="none" strike="noStrike" dirty="0">
                          <a:solidFill>
                            <a:srgbClr val="000000"/>
                          </a:solidFill>
                          <a:effectLst/>
                          <a:latin typeface="Calibri" panose="020F0502020204030204" pitchFamily="34" charset="0"/>
                        </a:rPr>
                        <a:t>Topic</a:t>
                      </a:r>
                    </a:p>
                  </a:txBody>
                  <a:tcPr marL="6350" marR="6350" marT="6350" marB="0" anchor="b"/>
                </a:tc>
                <a:tc>
                  <a:txBody>
                    <a:bodyPr/>
                    <a:lstStyle/>
                    <a:p>
                      <a:pPr algn="l" fontAlgn="b"/>
                      <a:r>
                        <a:rPr lang="en-US" sz="1800" b="1" i="0" u="none" strike="noStrike">
                          <a:solidFill>
                            <a:srgbClr val="000000"/>
                          </a:solidFill>
                          <a:effectLst/>
                          <a:latin typeface="Calibri" panose="020F0502020204030204" pitchFamily="34" charset="0"/>
                        </a:rPr>
                        <a:t>Effective Date</a:t>
                      </a:r>
                    </a:p>
                  </a:txBody>
                  <a:tcPr marL="6350" marR="6350" marT="6350" marB="0" anchor="b"/>
                </a:tc>
                <a:tc>
                  <a:txBody>
                    <a:bodyPr/>
                    <a:lstStyle/>
                    <a:p>
                      <a:pPr algn="l" fontAlgn="b"/>
                      <a:r>
                        <a:rPr lang="en-US" sz="1800" b="1" i="0" u="none" strike="noStrike">
                          <a:solidFill>
                            <a:srgbClr val="000000"/>
                          </a:solidFill>
                          <a:effectLst/>
                          <a:latin typeface="Calibri" panose="020F0502020204030204" pitchFamily="34" charset="0"/>
                        </a:rPr>
                        <a:t>Summary of Change</a:t>
                      </a:r>
                    </a:p>
                  </a:txBody>
                  <a:tcPr marL="6350" marR="6350" marT="6350" marB="0" anchor="b"/>
                </a:tc>
                <a:tc>
                  <a:txBody>
                    <a:bodyPr/>
                    <a:lstStyle/>
                    <a:p>
                      <a:pPr algn="l" fontAlgn="t"/>
                      <a:r>
                        <a:rPr lang="en-US" sz="1800" b="1" i="0" u="none" strike="noStrike" dirty="0">
                          <a:solidFill>
                            <a:srgbClr val="000000"/>
                          </a:solidFill>
                          <a:effectLst/>
                          <a:latin typeface="Calibri" panose="020F0502020204030204" pitchFamily="34" charset="0"/>
                        </a:rPr>
                        <a:t>Website</a:t>
                      </a:r>
                    </a:p>
                  </a:txBody>
                  <a:tcPr marL="6350" marR="6350" marT="6350" marB="0" anchor="b"/>
                </a:tc>
                <a:extLst>
                  <a:ext uri="{0D108BD9-81ED-4DB2-BD59-A6C34878D82A}">
                    <a16:rowId xmlns:a16="http://schemas.microsoft.com/office/drawing/2014/main" val="3172467872"/>
                  </a:ext>
                </a:extLst>
              </a:tr>
              <a:tr h="2200910">
                <a:tc>
                  <a:txBody>
                    <a:bodyPr/>
                    <a:lstStyle/>
                    <a:p>
                      <a:pPr algn="ctr" fontAlgn="ctr"/>
                      <a:r>
                        <a:rPr lang="en-US" sz="1800" b="0" i="0" u="none" strike="noStrike" dirty="0">
                          <a:solidFill>
                            <a:srgbClr val="000000"/>
                          </a:solidFill>
                          <a:effectLst/>
                          <a:latin typeface="Calibri" panose="020F0502020204030204" pitchFamily="34" charset="0"/>
                        </a:rPr>
                        <a:t>Clinical Trial Definition &amp;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Specific Application </a:t>
                      </a:r>
                      <a:endParaRPr lang="en-US" sz="1800" b="0" i="0" u="none" strike="noStrike" dirty="0" smtClean="0">
                        <a:solidFill>
                          <a:srgbClr val="000000"/>
                        </a:solidFill>
                        <a:effectLst/>
                        <a:latin typeface="Calibri" panose="020F0502020204030204" pitchFamily="34" charset="0"/>
                      </a:endParaRPr>
                    </a:p>
                    <a:p>
                      <a:pPr algn="ctr" fontAlgn="ctr"/>
                      <a:r>
                        <a:rPr lang="en-US" sz="1800" b="0" i="0" u="none" strike="noStrike" dirty="0" smtClean="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NOT-OD-17-043)</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25-Jan-18</a:t>
                      </a:r>
                    </a:p>
                  </a:txBody>
                  <a:tcPr marL="6350" marR="6350" marT="6350" marB="0" anchor="ctr">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1.  Need to ensure that you follow guidelines for clinical </a:t>
                      </a:r>
                      <a:r>
                        <a:rPr lang="en-US" sz="1800" b="0" i="0" u="none" strike="noStrike" dirty="0" smtClean="0">
                          <a:solidFill>
                            <a:srgbClr val="000000"/>
                          </a:solidFill>
                          <a:effectLst/>
                          <a:latin typeface="Calibri" panose="020F0502020204030204" pitchFamily="34" charset="0"/>
                        </a:rPr>
                        <a:t>trial.  </a:t>
                      </a:r>
                      <a:r>
                        <a:rPr lang="en-US" sz="1800" b="0" i="0" u="none" strike="noStrike" dirty="0">
                          <a:solidFill>
                            <a:srgbClr val="000000"/>
                          </a:solidFill>
                          <a:effectLst/>
                          <a:latin typeface="Calibri" panose="020F0502020204030204" pitchFamily="34" charset="0"/>
                        </a:rPr>
                        <a:t>(Answer 4 questions).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  Can only submit applications involving clinical trials if the specific RFP or FOA specifically calls for clinical trials.</a:t>
                      </a:r>
                    </a:p>
                  </a:txBody>
                  <a:tcPr marL="6350" marR="6350" marT="6350" marB="0"/>
                </a:tc>
                <a:tc>
                  <a:txBody>
                    <a:bodyPr/>
                    <a:lstStyle/>
                    <a:p>
                      <a:pPr marL="0" indent="0" algn="l" fontAlgn="t">
                        <a:buNone/>
                      </a:pPr>
                      <a:r>
                        <a:rPr lang="en-US" sz="1800" b="0" i="0" u="none" strike="noStrike" dirty="0" smtClean="0">
                          <a:solidFill>
                            <a:srgbClr val="000000"/>
                          </a:solidFill>
                          <a:effectLst/>
                          <a:latin typeface="Calibri" panose="020F0502020204030204" pitchFamily="34" charset="0"/>
                          <a:hlinkClick r:id="rId3"/>
                        </a:rPr>
                        <a:t>https</a:t>
                      </a:r>
                      <a:r>
                        <a:rPr lang="en-US" sz="1800" b="0" i="0" u="none" strike="noStrike" dirty="0">
                          <a:solidFill>
                            <a:srgbClr val="000000"/>
                          </a:solidFill>
                          <a:effectLst/>
                          <a:latin typeface="Calibri" panose="020F0502020204030204" pitchFamily="34" charset="0"/>
                          <a:hlinkClick r:id="rId3"/>
                        </a:rPr>
                        <a:t>://</a:t>
                      </a:r>
                      <a:r>
                        <a:rPr lang="en-US" sz="1800" b="0" i="0" u="none" strike="noStrike" dirty="0" smtClean="0">
                          <a:solidFill>
                            <a:srgbClr val="000000"/>
                          </a:solidFill>
                          <a:effectLst/>
                          <a:latin typeface="Calibri" panose="020F0502020204030204" pitchFamily="34" charset="0"/>
                          <a:hlinkClick r:id="rId3"/>
                        </a:rPr>
                        <a:t>grants.nih.gov/policy/clinical-trials/CT-decision-tree.pdf</a:t>
                      </a:r>
                      <a:endParaRPr lang="en-US" sz="1800" b="0" i="0" u="none" strike="noStrike" dirty="0" smtClean="0">
                        <a:solidFill>
                          <a:srgbClr val="000000"/>
                        </a:solidFill>
                        <a:effectLst/>
                        <a:latin typeface="Calibri" panose="020F0502020204030204" pitchFamily="34" charset="0"/>
                      </a:endParaRPr>
                    </a:p>
                    <a:p>
                      <a:pPr marL="0" indent="0" algn="l" fontAlgn="t">
                        <a:buNone/>
                      </a:pPr>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smtClean="0">
                          <a:solidFill>
                            <a:srgbClr val="000000"/>
                          </a:solidFill>
                          <a:effectLst/>
                          <a:latin typeface="Calibri" panose="020F0502020204030204" pitchFamily="34" charset="0"/>
                          <a:hlinkClick r:id="rId4"/>
                        </a:rPr>
                        <a:t>https</a:t>
                      </a:r>
                      <a:r>
                        <a:rPr lang="en-US" sz="1800" b="0" i="0" u="none" strike="noStrike" dirty="0">
                          <a:solidFill>
                            <a:srgbClr val="000000"/>
                          </a:solidFill>
                          <a:effectLst/>
                          <a:latin typeface="Calibri" panose="020F0502020204030204" pitchFamily="34" charset="0"/>
                          <a:hlinkClick r:id="rId4"/>
                        </a:rPr>
                        <a:t>://</a:t>
                      </a:r>
                      <a:r>
                        <a:rPr lang="en-US" sz="1800" b="0" i="0" u="none" strike="noStrike" dirty="0" smtClean="0">
                          <a:solidFill>
                            <a:srgbClr val="000000"/>
                          </a:solidFill>
                          <a:effectLst/>
                          <a:latin typeface="Calibri" panose="020F0502020204030204" pitchFamily="34" charset="0"/>
                          <a:hlinkClick r:id="rId4"/>
                        </a:rPr>
                        <a:t>grants.nih.gov/grants/guide/notice-files/NOT-OD-17-043.html</a:t>
                      </a:r>
                      <a:endParaRPr lang="en-US" sz="1800" b="0" i="0" u="none" strike="noStrike" dirty="0" smtClean="0">
                        <a:solidFill>
                          <a:srgbClr val="000000"/>
                        </a:solidFill>
                        <a:effectLst/>
                        <a:latin typeface="Calibri" panose="020F0502020204030204" pitchFamily="34" charset="0"/>
                      </a:endParaRPr>
                    </a:p>
                    <a:p>
                      <a:pPr marL="0" indent="0" algn="l" fontAlgn="t">
                        <a:buNone/>
                      </a:pPr>
                      <a:endParaRPr lang="en-US" sz="1800" b="0" i="0" u="none" strike="noStrike" dirty="0" smtClean="0">
                        <a:solidFill>
                          <a:srgbClr val="000000"/>
                        </a:solidFill>
                        <a:effectLst/>
                        <a:latin typeface="Calibri" panose="020F0502020204030204" pitchFamily="34" charset="0"/>
                      </a:endParaRPr>
                    </a:p>
                    <a:p>
                      <a:pPr marL="0" indent="0" algn="l" fontAlgn="t">
                        <a:buNone/>
                      </a:pPr>
                      <a:r>
                        <a:rPr lang="en-US" sz="1800" b="0" i="0" u="none" strike="noStrike" dirty="0" smtClean="0">
                          <a:solidFill>
                            <a:srgbClr val="000000"/>
                          </a:solidFill>
                          <a:effectLst/>
                          <a:latin typeface="Calibri" panose="020F0502020204030204" pitchFamily="34" charset="0"/>
                          <a:hlinkClick r:id="rId5"/>
                        </a:rPr>
                        <a:t>https://clinicaltrials.gov/ct2/manage-recs/how-register</a:t>
                      </a:r>
                      <a:endParaRPr lang="en-US" sz="18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60683988"/>
                  </a:ext>
                </a:extLst>
              </a:tr>
              <a:tr h="554990">
                <a:tc>
                  <a:txBody>
                    <a:bodyPr/>
                    <a:lstStyle/>
                    <a:p>
                      <a:pPr algn="ctr" fontAlgn="ctr"/>
                      <a:r>
                        <a:rPr lang="en-US" sz="1800" b="0" i="0" u="none" strike="noStrike" dirty="0">
                          <a:solidFill>
                            <a:srgbClr val="000000"/>
                          </a:solidFill>
                          <a:effectLst/>
                          <a:latin typeface="Calibri" panose="020F0502020204030204" pitchFamily="34" charset="0"/>
                        </a:rPr>
                        <a:t>Clinical Trials:  New Review </a:t>
                      </a:r>
                      <a:r>
                        <a:rPr lang="en-US" sz="1800" b="0" i="0" u="none" strike="noStrike" dirty="0" smtClean="0">
                          <a:solidFill>
                            <a:srgbClr val="000000"/>
                          </a:solidFill>
                          <a:effectLst/>
                          <a:latin typeface="Calibri" panose="020F0502020204030204" pitchFamily="34" charset="0"/>
                        </a:rPr>
                        <a:t>Criteria</a:t>
                      </a:r>
                    </a:p>
                    <a:p>
                      <a:pPr algn="ctr" fontAlgn="ctr"/>
                      <a:r>
                        <a:rPr lang="en-US" sz="1800" b="0" i="0" u="none" strike="noStrike" dirty="0" smtClean="0">
                          <a:solidFill>
                            <a:srgbClr val="000000"/>
                          </a:solidFill>
                          <a:effectLst/>
                          <a:latin typeface="Calibri" panose="020F0502020204030204" pitchFamily="34" charset="0"/>
                        </a:rPr>
                        <a:t>(NOT-OD-17-118) </a:t>
                      </a: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25-Jan-18</a:t>
                      </a:r>
                    </a:p>
                  </a:txBody>
                  <a:tcPr marL="6350" marR="6350" marT="6350" marB="0" anchor="ctr"/>
                </a:tc>
                <a:tc>
                  <a:txBody>
                    <a:bodyPr/>
                    <a:lstStyle/>
                    <a:p>
                      <a:pPr algn="l" fontAlgn="b"/>
                      <a:r>
                        <a:rPr lang="en-US" sz="1800" b="0" i="0" u="none" strike="noStrike" dirty="0">
                          <a:solidFill>
                            <a:srgbClr val="000000"/>
                          </a:solidFill>
                          <a:effectLst/>
                          <a:latin typeface="Calibri" panose="020F0502020204030204" pitchFamily="34" charset="0"/>
                        </a:rPr>
                        <a:t>Additional review criteria for clinical trials</a:t>
                      </a:r>
                    </a:p>
                  </a:txBody>
                  <a:tcPr marL="6350" marR="6350" marT="6350" marB="0"/>
                </a:tc>
                <a:tc>
                  <a:txBody>
                    <a:bodyPr/>
                    <a:lstStyle/>
                    <a:p>
                      <a:pPr algn="l" fontAlgn="t"/>
                      <a:r>
                        <a:rPr lang="en-US" sz="1800" b="0" i="0" u="sng" strike="noStrike" dirty="0">
                          <a:solidFill>
                            <a:srgbClr val="0563C1"/>
                          </a:solidFill>
                          <a:effectLst/>
                          <a:latin typeface="Calibri" panose="020F0502020204030204" pitchFamily="34" charset="0"/>
                          <a:hlinkClick r:id="rId6"/>
                        </a:rPr>
                        <a:t>https://grants.nih.gov/grants/guide/notice-files/NOT-OD-17-118.html</a:t>
                      </a:r>
                      <a:endParaRPr lang="en-US" sz="1800" b="0" i="0" u="sng" strike="noStrike" dirty="0">
                        <a:solidFill>
                          <a:srgbClr val="0563C1"/>
                        </a:solidFill>
                        <a:effectLst/>
                        <a:latin typeface="Calibri" panose="020F0502020204030204" pitchFamily="34" charset="0"/>
                      </a:endParaRPr>
                    </a:p>
                  </a:txBody>
                  <a:tcPr marL="6350" marR="6350" marT="6350" marB="0"/>
                </a:tc>
                <a:extLst>
                  <a:ext uri="{0D108BD9-81ED-4DB2-BD59-A6C34878D82A}">
                    <a16:rowId xmlns:a16="http://schemas.microsoft.com/office/drawing/2014/main" val="2552996486"/>
                  </a:ext>
                </a:extLst>
              </a:tr>
              <a:tr h="1652270">
                <a:tc>
                  <a:txBody>
                    <a:bodyPr/>
                    <a:lstStyle/>
                    <a:p>
                      <a:pPr algn="ctr" fontAlgn="ctr"/>
                      <a:r>
                        <a:rPr lang="en-US" sz="1800" b="0" i="0" u="none" strike="noStrike" dirty="0">
                          <a:solidFill>
                            <a:srgbClr val="000000"/>
                          </a:solidFill>
                          <a:effectLst/>
                          <a:latin typeface="Calibri" panose="020F0502020204030204" pitchFamily="34" charset="0"/>
                        </a:rPr>
                        <a:t>New NIH "FORMS-E":  Clinical </a:t>
                      </a:r>
                      <a:r>
                        <a:rPr lang="en-US" sz="1800" b="0" i="0" u="none" strike="noStrike" dirty="0" smtClean="0">
                          <a:solidFill>
                            <a:srgbClr val="000000"/>
                          </a:solidFill>
                          <a:effectLst/>
                          <a:latin typeface="Calibri" panose="020F0502020204030204" pitchFamily="34" charset="0"/>
                        </a:rPr>
                        <a:t>Trials</a:t>
                      </a:r>
                    </a:p>
                    <a:p>
                      <a:pPr algn="ctr" fontAlgn="ctr"/>
                      <a:r>
                        <a:rPr lang="en-US" sz="1800" b="0" i="0" u="none" strike="noStrike" dirty="0" smtClean="0">
                          <a:solidFill>
                            <a:srgbClr val="000000"/>
                          </a:solidFill>
                          <a:effectLst/>
                          <a:latin typeface="Calibri" panose="020F0502020204030204" pitchFamily="34" charset="0"/>
                        </a:rPr>
                        <a:t>(NOT-OD-17-062)</a:t>
                      </a: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25-Jan-18</a:t>
                      </a:r>
                    </a:p>
                  </a:txBody>
                  <a:tcPr marL="6350" marR="6350" marT="6350" marB="0" anchor="ctr"/>
                </a:tc>
                <a:tc>
                  <a:txBody>
                    <a:bodyPr/>
                    <a:lstStyle/>
                    <a:p>
                      <a:pPr algn="l" fontAlgn="b"/>
                      <a:r>
                        <a:rPr lang="en-US" sz="1800" b="0" i="0" u="none" strike="noStrike" dirty="0">
                          <a:solidFill>
                            <a:srgbClr val="000000"/>
                          </a:solidFill>
                          <a:effectLst/>
                          <a:latin typeface="Calibri" panose="020F0502020204030204" pitchFamily="34" charset="0"/>
                        </a:rPr>
                        <a:t>Expansion and use of discrete form fields for clinical trial information</a:t>
                      </a:r>
                    </a:p>
                  </a:txBody>
                  <a:tcPr marL="6350" marR="6350" marT="6350" marB="0"/>
                </a:tc>
                <a:tc>
                  <a:txBody>
                    <a:bodyPr/>
                    <a:lstStyle/>
                    <a:p>
                      <a:pPr algn="l" fontAlgn="t"/>
                      <a:r>
                        <a:rPr lang="en-US" sz="1800" b="0" i="0" u="none" strike="noStrike" dirty="0">
                          <a:solidFill>
                            <a:srgbClr val="000000"/>
                          </a:solidFill>
                          <a:effectLst/>
                          <a:latin typeface="Calibri" panose="020F0502020204030204" pitchFamily="34" charset="0"/>
                          <a:hlinkClick r:id="rId7"/>
                        </a:rPr>
                        <a:t>https://</a:t>
                      </a:r>
                      <a:r>
                        <a:rPr lang="en-US" sz="1800" b="0" i="0" u="none" strike="noStrike" dirty="0" smtClean="0">
                          <a:solidFill>
                            <a:srgbClr val="000000"/>
                          </a:solidFill>
                          <a:effectLst/>
                          <a:latin typeface="Calibri" panose="020F0502020204030204" pitchFamily="34" charset="0"/>
                          <a:hlinkClick r:id="rId7"/>
                        </a:rPr>
                        <a:t>grants.nih.gov/policy/clinical-trials/new-human-subject-clinical-trial-info-form.htm</a:t>
                      </a:r>
                      <a:endParaRPr lang="en-US" sz="1800" b="0" i="0" u="none" strike="noStrike" dirty="0" smtClean="0">
                        <a:solidFill>
                          <a:srgbClr val="000000"/>
                        </a:solidFill>
                        <a:effectLst/>
                        <a:latin typeface="Calibri" panose="020F0502020204030204" pitchFamily="34" charset="0"/>
                      </a:endParaRPr>
                    </a:p>
                    <a:p>
                      <a:pPr algn="l" fontAlgn="t"/>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hlinkClick r:id="rId8"/>
                        </a:rPr>
                        <a:t>https://</a:t>
                      </a:r>
                      <a:r>
                        <a:rPr lang="en-US" sz="1800" b="0" i="0" u="none" strike="noStrike" dirty="0" smtClean="0">
                          <a:solidFill>
                            <a:srgbClr val="000000"/>
                          </a:solidFill>
                          <a:effectLst/>
                          <a:latin typeface="Calibri" panose="020F0502020204030204" pitchFamily="34" charset="0"/>
                          <a:hlinkClick r:id="rId8"/>
                        </a:rPr>
                        <a:t>grants.nih.gov/grants/ElectronicReceipt/files/Annotated_Forms_General_FORMS-E.pdf</a:t>
                      </a:r>
                      <a:endParaRPr lang="en-US" sz="1800" b="0" i="0" u="none" strike="noStrike" dirty="0" smtClean="0">
                        <a:solidFill>
                          <a:srgbClr val="000000"/>
                        </a:solidFill>
                        <a:effectLst/>
                        <a:latin typeface="Calibri" panose="020F0502020204030204" pitchFamily="34" charset="0"/>
                      </a:endParaRPr>
                    </a:p>
                    <a:p>
                      <a:pPr algn="l" fontAlgn="t"/>
                      <a:endParaRPr lang="en-US" sz="18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491676213"/>
                  </a:ext>
                </a:extLst>
              </a:tr>
              <a:tr h="1492523">
                <a:tc>
                  <a:txBody>
                    <a:bodyPr/>
                    <a:lstStyle/>
                    <a:p>
                      <a:pPr algn="ctr" fontAlgn="ctr"/>
                      <a:r>
                        <a:rPr lang="en-US" sz="1800" b="0" i="0" u="none" strike="noStrike" dirty="0">
                          <a:solidFill>
                            <a:srgbClr val="000000"/>
                          </a:solidFill>
                          <a:effectLst/>
                          <a:latin typeface="Calibri" panose="020F0502020204030204" pitchFamily="34" charset="0"/>
                        </a:rPr>
                        <a:t>New NIH "FORMS-E":  Human </a:t>
                      </a:r>
                      <a:r>
                        <a:rPr lang="en-US" sz="1800" b="0" i="0" u="none" strike="noStrike" dirty="0" smtClean="0">
                          <a:solidFill>
                            <a:srgbClr val="000000"/>
                          </a:solidFill>
                          <a:effectLst/>
                          <a:latin typeface="Calibri" panose="020F0502020204030204" pitchFamily="34" charset="0"/>
                        </a:rPr>
                        <a:t>Subjects</a:t>
                      </a:r>
                    </a:p>
                    <a:p>
                      <a:pPr algn="ctr" fontAlgn="ctr"/>
                      <a:r>
                        <a:rPr lang="en-US" sz="1800" b="0" i="0" u="none" strike="noStrike" dirty="0" smtClean="0">
                          <a:solidFill>
                            <a:srgbClr val="000000"/>
                          </a:solidFill>
                          <a:effectLst/>
                          <a:latin typeface="Calibri" panose="020F0502020204030204" pitchFamily="34" charset="0"/>
                        </a:rPr>
                        <a:t>(NOT-OD-17-062)</a:t>
                      </a:r>
                      <a:endParaRPr lang="en-US" sz="1800" b="0" i="0" u="none" strike="noStrike" dirty="0">
                        <a:solidFill>
                          <a:srgbClr val="000000"/>
                        </a:solidFill>
                        <a:effectLst/>
                        <a:latin typeface="Calibri" panose="020F0502020204030204" pitchFamily="34" charset="0"/>
                      </a:endParaRPr>
                    </a:p>
                  </a:txBody>
                  <a:tcPr marL="6350" marR="6350" marT="6350" marB="0"/>
                </a:tc>
                <a:tc>
                  <a:txBody>
                    <a:bodyPr/>
                    <a:lstStyle/>
                    <a:p>
                      <a:pPr algn="ctr" fontAlgn="b"/>
                      <a:r>
                        <a:rPr lang="en-US" sz="1800" b="0" i="0" u="none" strike="noStrike" dirty="0">
                          <a:solidFill>
                            <a:srgbClr val="000000"/>
                          </a:solidFill>
                          <a:effectLst/>
                          <a:latin typeface="Calibri" panose="020F0502020204030204" pitchFamily="34" charset="0"/>
                        </a:rPr>
                        <a:t>25-Jan-18</a:t>
                      </a:r>
                    </a:p>
                  </a:txBody>
                  <a:tcPr marL="6350" marR="6350" marT="6350" marB="0"/>
                </a:tc>
                <a:tc>
                  <a:txBody>
                    <a:bodyPr/>
                    <a:lstStyle/>
                    <a:p>
                      <a:pPr algn="l" fontAlgn="ctr"/>
                      <a:r>
                        <a:rPr lang="en-US" sz="1800" b="0" i="0" u="none" strike="noStrike" dirty="0">
                          <a:solidFill>
                            <a:srgbClr val="000000"/>
                          </a:solidFill>
                          <a:effectLst/>
                          <a:latin typeface="Calibri" panose="020F0502020204030204" pitchFamily="34" charset="0"/>
                        </a:rPr>
                        <a:t>Consolidation of human subjects, inclusion enrollment, and clinical trial </a:t>
                      </a:r>
                      <a:r>
                        <a:rPr lang="en-US" sz="1800" b="0" i="0" u="none" strike="noStrike" dirty="0" smtClean="0">
                          <a:solidFill>
                            <a:srgbClr val="000000"/>
                          </a:solidFill>
                          <a:effectLst/>
                          <a:latin typeface="Calibri" panose="020F0502020204030204" pitchFamily="34" charset="0"/>
                        </a:rPr>
                        <a:t>information.</a:t>
                      </a:r>
                      <a:endParaRPr lang="en-US" sz="18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US" sz="1800" b="0" i="0" u="none" strike="noStrike" dirty="0">
                          <a:solidFill>
                            <a:srgbClr val="000000"/>
                          </a:solidFill>
                          <a:effectLst/>
                          <a:latin typeface="Calibri" panose="020F0502020204030204" pitchFamily="34" charset="0"/>
                          <a:hlinkClick r:id="rId7"/>
                        </a:rPr>
                        <a:t>https://</a:t>
                      </a:r>
                      <a:r>
                        <a:rPr lang="en-US" sz="1800" b="0" i="0" u="none" strike="noStrike" dirty="0" smtClean="0">
                          <a:solidFill>
                            <a:srgbClr val="000000"/>
                          </a:solidFill>
                          <a:effectLst/>
                          <a:latin typeface="Calibri" panose="020F0502020204030204" pitchFamily="34" charset="0"/>
                          <a:hlinkClick r:id="rId7"/>
                        </a:rPr>
                        <a:t>grants.nih.gov/policy/clinical-trials/new-human-subject-clinical-trial-info-form.htm</a:t>
                      </a:r>
                      <a:endParaRPr lang="en-US" sz="1800" b="0" i="0" u="none" strike="noStrike" dirty="0" smtClean="0">
                        <a:solidFill>
                          <a:srgbClr val="000000"/>
                        </a:solidFill>
                        <a:effectLst/>
                        <a:latin typeface="Calibri" panose="020F0502020204030204" pitchFamily="34" charset="0"/>
                      </a:endParaRPr>
                    </a:p>
                    <a:p>
                      <a:pPr algn="l" fontAlgn="t"/>
                      <a:endParaRPr lang="en-US" sz="1800" b="0" i="0" u="none" strike="noStrike" dirty="0" smtClean="0">
                        <a:solidFill>
                          <a:srgbClr val="000000"/>
                        </a:solidFill>
                        <a:effectLst/>
                        <a:latin typeface="Calibri" panose="020F0502020204030204" pitchFamily="34" charset="0"/>
                      </a:endParaRPr>
                    </a:p>
                    <a:p>
                      <a:pPr algn="l" fontAlgn="t"/>
                      <a:r>
                        <a:rPr lang="en-US" sz="1800" b="0" i="0" u="none" strike="noStrike" dirty="0" smtClean="0">
                          <a:solidFill>
                            <a:srgbClr val="000000"/>
                          </a:solidFill>
                          <a:effectLst/>
                          <a:latin typeface="Calibri" panose="020F0502020204030204" pitchFamily="34" charset="0"/>
                          <a:hlinkClick r:id="rId8"/>
                        </a:rPr>
                        <a:t>https</a:t>
                      </a:r>
                      <a:r>
                        <a:rPr lang="en-US" sz="1800" b="0" i="0" u="none" strike="noStrike" dirty="0">
                          <a:solidFill>
                            <a:srgbClr val="000000"/>
                          </a:solidFill>
                          <a:effectLst/>
                          <a:latin typeface="Calibri" panose="020F0502020204030204" pitchFamily="34" charset="0"/>
                          <a:hlinkClick r:id="rId8"/>
                        </a:rPr>
                        <a:t>://</a:t>
                      </a:r>
                      <a:r>
                        <a:rPr lang="en-US" sz="1800" b="0" i="0" u="none" strike="noStrike" dirty="0" smtClean="0">
                          <a:solidFill>
                            <a:srgbClr val="000000"/>
                          </a:solidFill>
                          <a:effectLst/>
                          <a:latin typeface="Calibri" panose="020F0502020204030204" pitchFamily="34" charset="0"/>
                          <a:hlinkClick r:id="rId8"/>
                        </a:rPr>
                        <a:t>grants.nih.gov/grants/ElectronicReceipt/files/Annotated_Forms_General_FORMS-E.pdf</a:t>
                      </a:r>
                      <a:endParaRPr lang="en-US" sz="1800" b="0" i="0" u="none" strike="noStrike" dirty="0" smtClean="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302390701"/>
                  </a:ext>
                </a:extLst>
              </a:tr>
            </a:tbl>
          </a:graphicData>
        </a:graphic>
      </p:graphicFrame>
    </p:spTree>
    <p:extLst>
      <p:ext uri="{BB962C8B-B14F-4D97-AF65-F5344CB8AC3E}">
        <p14:creationId xmlns:p14="http://schemas.microsoft.com/office/powerpoint/2010/main" val="1951444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4294967295"/>
          </p:nvPr>
        </p:nvSpPr>
        <p:spPr>
          <a:xfrm>
            <a:off x="623371" y="2375210"/>
            <a:ext cx="10940444" cy="3609042"/>
          </a:xfrm>
        </p:spPr>
        <p:txBody>
          <a:bodyPr>
            <a:noAutofit/>
          </a:bodyPr>
          <a:lstStyle/>
          <a:p>
            <a:pPr marL="0" indent="0">
              <a:spcBef>
                <a:spcPts val="400"/>
              </a:spcBef>
              <a:buNone/>
            </a:pPr>
            <a:r>
              <a:rPr lang="en-US" sz="1801" b="1" dirty="0"/>
              <a:t>Examples of projects with potential high significance and high overall impact:</a:t>
            </a:r>
          </a:p>
          <a:p>
            <a:pPr marL="0" indent="0">
              <a:spcBef>
                <a:spcPts val="400"/>
              </a:spcBef>
              <a:buNone/>
            </a:pPr>
            <a:endParaRPr lang="en-US" sz="1801" b="1" dirty="0"/>
          </a:p>
          <a:p>
            <a:pPr marL="651517" indent="-285753">
              <a:spcBef>
                <a:spcPts val="0"/>
              </a:spcBef>
              <a:buFont typeface="Wingdings" panose="05000000000000000000" pitchFamily="2" charset="2"/>
              <a:buChar char="§"/>
            </a:pPr>
            <a:r>
              <a:rPr lang="en-US" sz="1801" dirty="0">
                <a:latin typeface="+mn-lt"/>
              </a:rPr>
              <a:t>studies of fundamental properties of basic biological processes without any translational aim</a:t>
            </a:r>
          </a:p>
          <a:p>
            <a:pPr marL="651517" indent="-285753">
              <a:spcBef>
                <a:spcPts val="0"/>
              </a:spcBef>
              <a:buFont typeface="Wingdings" panose="05000000000000000000" pitchFamily="2" charset="2"/>
              <a:buChar char="§"/>
            </a:pPr>
            <a:r>
              <a:rPr lang="en-US" sz="1801" dirty="0">
                <a:latin typeface="+mn-lt"/>
              </a:rPr>
              <a:t>projects that study rare diseases</a:t>
            </a:r>
          </a:p>
          <a:p>
            <a:pPr marL="651517" indent="-285753">
              <a:spcBef>
                <a:spcPts val="0"/>
              </a:spcBef>
              <a:buFont typeface="Wingdings" panose="05000000000000000000" pitchFamily="2" charset="2"/>
              <a:buChar char="§"/>
            </a:pPr>
            <a:r>
              <a:rPr lang="en-US" sz="1801" dirty="0">
                <a:latin typeface="+mn-lt"/>
              </a:rPr>
              <a:t>projects that use in silico, in vitro, or in vivo models (cell lines, invertebrate or vertebrate animal models, or human subjects)</a:t>
            </a:r>
          </a:p>
          <a:p>
            <a:pPr marL="651517" indent="-285753">
              <a:spcBef>
                <a:spcPts val="0"/>
              </a:spcBef>
              <a:buFont typeface="Wingdings" panose="05000000000000000000" pitchFamily="2" charset="2"/>
              <a:buChar char="§"/>
            </a:pPr>
            <a:r>
              <a:rPr lang="en-US" sz="1801" dirty="0"/>
              <a:t>non-hypothesis driven, exploratory studies</a:t>
            </a:r>
          </a:p>
          <a:p>
            <a:pPr marL="914411" indent="-285753">
              <a:spcBef>
                <a:spcPts val="0"/>
              </a:spcBef>
              <a:buFont typeface="Wingdings" panose="05000000000000000000" pitchFamily="2" charset="2"/>
              <a:buChar char="§"/>
            </a:pPr>
            <a:r>
              <a:rPr lang="en-US" sz="1801" dirty="0"/>
              <a:t>technological, methods development, models creation, data analytic and analytic methods development efforts</a:t>
            </a:r>
          </a:p>
          <a:p>
            <a:pPr marL="914411" indent="-285753">
              <a:spcBef>
                <a:spcPts val="0"/>
              </a:spcBef>
              <a:buFont typeface="Wingdings" panose="05000000000000000000" pitchFamily="2" charset="2"/>
              <a:buChar char="§"/>
            </a:pPr>
            <a:r>
              <a:rPr lang="en-US" sz="1801" dirty="0"/>
              <a:t>data collecting, cataloguing, cohort building or other resource development projects</a:t>
            </a:r>
          </a:p>
          <a:p>
            <a:pPr marL="651517" indent="-285753">
              <a:spcBef>
                <a:spcPts val="0"/>
              </a:spcBef>
              <a:buFont typeface="Wingdings" panose="05000000000000000000" pitchFamily="2" charset="2"/>
              <a:buChar char="§"/>
            </a:pPr>
            <a:endParaRPr lang="en-US" sz="2000" dirty="0">
              <a:latin typeface="+mn-lt"/>
            </a:endParaRPr>
          </a:p>
          <a:p>
            <a:pPr marL="0" indent="0">
              <a:buNone/>
            </a:pPr>
            <a:endParaRPr lang="en-US" sz="2000" b="1" i="1" dirty="0">
              <a:latin typeface="+mn-lt"/>
            </a:endParaRPr>
          </a:p>
          <a:p>
            <a:endParaRPr lang="en-US" sz="2000" dirty="0">
              <a:latin typeface="+mn-lt"/>
            </a:endParaRPr>
          </a:p>
          <a:p>
            <a:endParaRPr lang="en-US" sz="2000" dirty="0">
              <a:latin typeface="+mn-lt"/>
            </a:endParaRPr>
          </a:p>
        </p:txBody>
      </p:sp>
      <p:sp>
        <p:nvSpPr>
          <p:cNvPr id="3" name="TextBox 2"/>
          <p:cNvSpPr txBox="1"/>
          <p:nvPr/>
        </p:nvSpPr>
        <p:spPr bwMode="auto">
          <a:xfrm>
            <a:off x="245326" y="239278"/>
            <a:ext cx="11786841" cy="1809833"/>
          </a:xfrm>
          <a:prstGeom prst="rect">
            <a:avLst/>
          </a:prstGeom>
          <a:solidFill>
            <a:schemeClr val="bg1"/>
          </a:solidFill>
          <a:ln>
            <a:noFill/>
          </a:ln>
          <a:extLst/>
        </p:spPr>
        <p:txBody>
          <a:bodyPr wrap="square" lIns="85433" tIns="42725" rIns="85433" bIns="42725" rtlCol="0">
            <a:spAutoFit/>
          </a:bodyPr>
          <a:lstStyle/>
          <a:p>
            <a:pPr defTabSz="913043"/>
            <a:r>
              <a:rPr lang="en-US" sz="2800" b="1" dirty="0">
                <a:solidFill>
                  <a:prstClr val="black"/>
                </a:solidFill>
                <a:latin typeface="Arial"/>
              </a:rPr>
              <a:t>An application need not have a direct link to health nor be hypothesis-driven to have significance</a:t>
            </a:r>
          </a:p>
          <a:p>
            <a:pPr defTabSz="913043"/>
            <a:endParaRPr lang="en-US" sz="2800" b="1" dirty="0">
              <a:solidFill>
                <a:prstClr val="black"/>
              </a:solidFill>
              <a:latin typeface="Arial"/>
            </a:endParaRPr>
          </a:p>
          <a:p>
            <a:pPr defTabSz="913043"/>
            <a:r>
              <a:rPr lang="en-US" sz="2800" dirty="0">
                <a:solidFill>
                  <a:prstClr val="black"/>
                </a:solidFill>
                <a:latin typeface="Arial"/>
              </a:rPr>
              <a:t>Note:  Mission of NIH includes basic &amp; clinical research</a:t>
            </a:r>
          </a:p>
        </p:txBody>
      </p:sp>
      <p:sp>
        <p:nvSpPr>
          <p:cNvPr id="5" name="Title 1"/>
          <p:cNvSpPr txBox="1">
            <a:spLocks/>
          </p:cNvSpPr>
          <p:nvPr/>
        </p:nvSpPr>
        <p:spPr>
          <a:xfrm>
            <a:off x="1524003" y="6007207"/>
            <a:ext cx="8484030" cy="766185"/>
          </a:xfrm>
          <a:prstGeom prst="rect">
            <a:avLst/>
          </a:prstGeom>
        </p:spPr>
        <p:txBody>
          <a:bodyPr vert="horz" lIns="91305" tIns="45650" rIns="91305" bIns="45650" rtlCol="0" anchor="ctr">
            <a:noAutofit/>
          </a:bodyPr>
          <a:lstStyle>
            <a:lvl1pPr algn="l" defTabSz="913031" rtl="0" eaLnBrk="1" latinLnBrk="0" hangingPunct="1">
              <a:spcBef>
                <a:spcPct val="0"/>
              </a:spcBef>
              <a:buNone/>
              <a:defRPr sz="2800" kern="1200">
                <a:solidFill>
                  <a:schemeClr val="tx1"/>
                </a:solidFill>
                <a:latin typeface="+mj-lt"/>
                <a:ea typeface="+mj-ea"/>
                <a:cs typeface="Arial" pitchFamily="34" charset="0"/>
              </a:defRPr>
            </a:lvl1pPr>
          </a:lstStyle>
          <a:p>
            <a:pPr algn="ctr"/>
            <a:endParaRPr lang="en-US" b="1" dirty="0">
              <a:solidFill>
                <a:prstClr val="black"/>
              </a:solidFill>
              <a:latin typeface="Arial"/>
            </a:endParaRPr>
          </a:p>
        </p:txBody>
      </p:sp>
      <p:sp>
        <p:nvSpPr>
          <p:cNvPr id="6" name="Rectangle 5"/>
          <p:cNvSpPr/>
          <p:nvPr/>
        </p:nvSpPr>
        <p:spPr>
          <a:xfrm>
            <a:off x="9957661" y="6248401"/>
            <a:ext cx="609602" cy="369460"/>
          </a:xfrm>
          <a:prstGeom prst="rect">
            <a:avLst/>
          </a:prstGeom>
        </p:spPr>
        <p:txBody>
          <a:bodyPr wrap="square">
            <a:spAutoFit/>
          </a:bodyPr>
          <a:lstStyle/>
          <a:p>
            <a:pPr defTabSz="913043"/>
            <a:r>
              <a:rPr lang="en-US" sz="1801" dirty="0">
                <a:solidFill>
                  <a:prstClr val="black"/>
                </a:solidFill>
                <a:latin typeface="Arial"/>
              </a:rPr>
              <a:t>7</a:t>
            </a:r>
          </a:p>
        </p:txBody>
      </p:sp>
    </p:spTree>
    <p:extLst>
      <p:ext uri="{BB962C8B-B14F-4D97-AF65-F5344CB8AC3E}">
        <p14:creationId xmlns:p14="http://schemas.microsoft.com/office/powerpoint/2010/main" val="691730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084" y="838201"/>
            <a:ext cx="11530361" cy="5334000"/>
          </a:xfrm>
        </p:spPr>
        <p:txBody>
          <a:bodyPr>
            <a:noAutofit/>
          </a:bodyPr>
          <a:lstStyle/>
          <a:p>
            <a:pPr marL="0" indent="0">
              <a:buNone/>
            </a:pPr>
            <a:r>
              <a:rPr lang="en-US" sz="1801" b="1" dirty="0"/>
              <a:t>Investigator(s): </a:t>
            </a:r>
          </a:p>
          <a:p>
            <a:pPr marL="640088">
              <a:spcBef>
                <a:spcPts val="0"/>
              </a:spcBef>
            </a:pPr>
            <a:r>
              <a:rPr lang="en-US" sz="1801" u="sng" dirty="0"/>
              <a:t>evaluate productivity of the investigators in terms of impact of their work on the field</a:t>
            </a:r>
            <a:r>
              <a:rPr lang="en-US" sz="1801" dirty="0"/>
              <a:t>, not just by number of publications or the impact factor of the journals</a:t>
            </a:r>
          </a:p>
          <a:p>
            <a:pPr marL="640088">
              <a:spcBef>
                <a:spcPts val="0"/>
              </a:spcBef>
            </a:pPr>
            <a:r>
              <a:rPr lang="en-US" sz="1801" dirty="0"/>
              <a:t>evaluate </a:t>
            </a:r>
            <a:r>
              <a:rPr lang="en-US" sz="1801" u="sng" dirty="0"/>
              <a:t>PI’s ability to lead a major project </a:t>
            </a:r>
            <a:r>
              <a:rPr lang="en-US" sz="1801" dirty="0"/>
              <a:t>but not their independence </a:t>
            </a:r>
          </a:p>
          <a:p>
            <a:pPr marL="640088">
              <a:spcBef>
                <a:spcPts val="0"/>
              </a:spcBef>
            </a:pPr>
            <a:r>
              <a:rPr lang="en-US" sz="1801" dirty="0"/>
              <a:t>a collaboration should be supported by a letter and/or a history of previous collaboration, not necessarily by requesting budget support</a:t>
            </a:r>
          </a:p>
          <a:p>
            <a:pPr marL="297698" indent="0">
              <a:spcBef>
                <a:spcPts val="0"/>
              </a:spcBef>
              <a:buNone/>
            </a:pPr>
            <a:endParaRPr lang="en-US" sz="500" b="1" dirty="0">
              <a:latin typeface="+mj-lt"/>
            </a:endParaRPr>
          </a:p>
          <a:p>
            <a:pPr marL="0" indent="0">
              <a:buNone/>
            </a:pPr>
            <a:r>
              <a:rPr lang="en-US" sz="1801" b="1" dirty="0">
                <a:latin typeface="+mj-lt"/>
              </a:rPr>
              <a:t>Innovation: </a:t>
            </a:r>
          </a:p>
          <a:p>
            <a:pPr marL="640088">
              <a:spcBef>
                <a:spcPts val="0"/>
              </a:spcBef>
            </a:pPr>
            <a:r>
              <a:rPr lang="en-US" sz="1801" u="sng" dirty="0"/>
              <a:t>conceptual</a:t>
            </a:r>
            <a:r>
              <a:rPr lang="en-US" sz="1801" dirty="0"/>
              <a:t> and/or technological </a:t>
            </a:r>
          </a:p>
          <a:p>
            <a:pPr marL="640088">
              <a:spcBef>
                <a:spcPts val="0"/>
              </a:spcBef>
            </a:pPr>
            <a:r>
              <a:rPr lang="en-US" sz="1801" dirty="0"/>
              <a:t>use of appropriate methodology that may not be innovative is not a weakness</a:t>
            </a:r>
          </a:p>
          <a:p>
            <a:endParaRPr lang="en-US" sz="500" dirty="0">
              <a:latin typeface="+mj-lt"/>
            </a:endParaRPr>
          </a:p>
          <a:p>
            <a:pPr marL="0" indent="0">
              <a:buNone/>
            </a:pPr>
            <a:r>
              <a:rPr lang="en-US" sz="1801" b="1" dirty="0">
                <a:latin typeface="+mj-lt"/>
              </a:rPr>
              <a:t>Approach</a:t>
            </a:r>
            <a:r>
              <a:rPr lang="en-US" sz="1801" dirty="0">
                <a:latin typeface="+mj-lt"/>
              </a:rPr>
              <a:t>: </a:t>
            </a:r>
          </a:p>
          <a:p>
            <a:pPr marL="640088">
              <a:spcBef>
                <a:spcPts val="0"/>
              </a:spcBef>
            </a:pPr>
            <a:r>
              <a:rPr lang="en-US" sz="1801" dirty="0"/>
              <a:t>address scientific rigor and relevant biological variables including sex</a:t>
            </a:r>
          </a:p>
          <a:p>
            <a:pPr marL="640088">
              <a:spcBef>
                <a:spcPts val="0"/>
              </a:spcBef>
            </a:pPr>
            <a:r>
              <a:rPr lang="en-US" sz="1801" dirty="0"/>
              <a:t>evaluate whether strategy, methods and preliminary data support feasibility</a:t>
            </a:r>
          </a:p>
          <a:p>
            <a:pPr marL="640088">
              <a:spcBef>
                <a:spcPts val="0"/>
              </a:spcBef>
            </a:pPr>
            <a:r>
              <a:rPr lang="en-US" sz="1801" u="sng" dirty="0"/>
              <a:t>consider whether pitfalls and alternative strategies are discussed</a:t>
            </a:r>
            <a:endParaRPr lang="en-US" sz="1801" u="sng" dirty="0">
              <a:latin typeface="+mj-lt"/>
            </a:endParaRPr>
          </a:p>
          <a:p>
            <a:pPr marL="0" indent="0">
              <a:buNone/>
            </a:pPr>
            <a:endParaRPr lang="en-US" sz="500" u="sng" dirty="0">
              <a:solidFill>
                <a:srgbClr val="C00000"/>
              </a:solidFill>
              <a:latin typeface="+mj-lt"/>
            </a:endParaRPr>
          </a:p>
          <a:p>
            <a:pPr marL="0" indent="0">
              <a:buNone/>
            </a:pPr>
            <a:r>
              <a:rPr lang="en-US" sz="1801" b="1" dirty="0">
                <a:latin typeface="+mj-lt"/>
              </a:rPr>
              <a:t>Environment</a:t>
            </a:r>
            <a:r>
              <a:rPr lang="en-US" sz="1801" dirty="0">
                <a:latin typeface="+mj-lt"/>
              </a:rPr>
              <a:t>: </a:t>
            </a:r>
          </a:p>
          <a:p>
            <a:pPr marL="640088">
              <a:spcBef>
                <a:spcPts val="0"/>
              </a:spcBef>
            </a:pPr>
            <a:r>
              <a:rPr lang="en-US" sz="1801" u="sng" dirty="0"/>
              <a:t>evaluate if the specific resources available are appropriate for the needs of the project</a:t>
            </a:r>
            <a:r>
              <a:rPr lang="en-US" sz="1801" dirty="0"/>
              <a:t>, not the prestige of the institution</a:t>
            </a:r>
          </a:p>
        </p:txBody>
      </p:sp>
      <p:sp>
        <p:nvSpPr>
          <p:cNvPr id="7" name="Title 6"/>
          <p:cNvSpPr txBox="1">
            <a:spLocks noGrp="1"/>
          </p:cNvSpPr>
          <p:nvPr>
            <p:ph type="title"/>
          </p:nvPr>
        </p:nvSpPr>
        <p:spPr bwMode="auto">
          <a:xfrm>
            <a:off x="3924301" y="76200"/>
            <a:ext cx="4419600" cy="533401"/>
          </a:xfrm>
          <a:prstGeom prst="rect">
            <a:avLst/>
          </a:prstGeom>
          <a:solidFill>
            <a:schemeClr val="bg1"/>
          </a:solidFill>
          <a:ln>
            <a:noFill/>
          </a:ln>
          <a:extLst/>
        </p:spPr>
        <p:txBody>
          <a:bodyPr wrap="square" lIns="85433" tIns="42725" rIns="85433" bIns="42725" rtlCol="0">
            <a:spAutoFit/>
          </a:bodyPr>
          <a:lstStyle/>
          <a:p>
            <a:r>
              <a:rPr lang="en-US" dirty="0"/>
              <a:t>Other Scored Criteria</a:t>
            </a:r>
          </a:p>
        </p:txBody>
      </p:sp>
      <p:sp>
        <p:nvSpPr>
          <p:cNvPr id="4" name="Rectangle 3"/>
          <p:cNvSpPr/>
          <p:nvPr/>
        </p:nvSpPr>
        <p:spPr>
          <a:xfrm>
            <a:off x="9957661" y="6248401"/>
            <a:ext cx="609602" cy="369460"/>
          </a:xfrm>
          <a:prstGeom prst="rect">
            <a:avLst/>
          </a:prstGeom>
        </p:spPr>
        <p:txBody>
          <a:bodyPr wrap="square">
            <a:spAutoFit/>
          </a:bodyPr>
          <a:lstStyle/>
          <a:p>
            <a:pPr defTabSz="913043"/>
            <a:r>
              <a:rPr lang="en-US" sz="1801" dirty="0">
                <a:solidFill>
                  <a:prstClr val="black"/>
                </a:solidFill>
                <a:latin typeface="Arial"/>
              </a:rPr>
              <a:t>8</a:t>
            </a:r>
          </a:p>
        </p:txBody>
      </p:sp>
    </p:spTree>
    <p:extLst>
      <p:ext uri="{BB962C8B-B14F-4D97-AF65-F5344CB8AC3E}">
        <p14:creationId xmlns:p14="http://schemas.microsoft.com/office/powerpoint/2010/main" val="2226274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1" y="61843"/>
            <a:ext cx="7924800" cy="713749"/>
          </a:xfrm>
          <a:prstGeom prst="rect">
            <a:avLst/>
          </a:prstGeom>
        </p:spPr>
        <p:txBody>
          <a:bodyPr>
            <a:noAutofit/>
          </a:bodyPr>
          <a:lstStyle/>
          <a:p>
            <a:pPr algn="ctr"/>
            <a:r>
              <a:rPr lang="en-US" b="1" dirty="0"/>
              <a:t>Rigor and Reproducibility</a:t>
            </a:r>
          </a:p>
        </p:txBody>
      </p:sp>
      <p:sp>
        <p:nvSpPr>
          <p:cNvPr id="3" name="TextBox 2"/>
          <p:cNvSpPr txBox="1"/>
          <p:nvPr/>
        </p:nvSpPr>
        <p:spPr>
          <a:xfrm>
            <a:off x="289934" y="533403"/>
            <a:ext cx="11474604" cy="5049716"/>
          </a:xfrm>
          <a:prstGeom prst="rect">
            <a:avLst/>
          </a:prstGeom>
          <a:noFill/>
        </p:spPr>
        <p:txBody>
          <a:bodyPr wrap="square" rtlCol="0">
            <a:spAutoFit/>
          </a:bodyPr>
          <a:lstStyle/>
          <a:p>
            <a:pPr marL="214316" defTabSz="913043"/>
            <a:r>
              <a:rPr lang="en-US" sz="1801" b="1" dirty="0">
                <a:solidFill>
                  <a:prstClr val="black"/>
                </a:solidFill>
                <a:latin typeface="Arial"/>
              </a:rPr>
              <a:t>Rationale:</a:t>
            </a:r>
            <a:r>
              <a:rPr lang="en-US" sz="1801" dirty="0">
                <a:solidFill>
                  <a:prstClr val="black"/>
                </a:solidFill>
                <a:latin typeface="Arial"/>
              </a:rPr>
              <a:t> To support the highest quality of research, public accountability, and social responsibility in the conduct of science, scientific community makes a special effort to advance rigor in designing and performing research and the ability to reproduce biomedical research findings. NIH’s Rigor and Reproducibility policy clarifies expectations and highlights </a:t>
            </a:r>
            <a:r>
              <a:rPr lang="en-US" sz="1801" b="1" u="sng" dirty="0">
                <a:solidFill>
                  <a:prstClr val="black"/>
                </a:solidFill>
                <a:latin typeface="Arial"/>
              </a:rPr>
              <a:t>four areas </a:t>
            </a:r>
            <a:r>
              <a:rPr lang="en-US" sz="1801" u="sng" dirty="0">
                <a:solidFill>
                  <a:prstClr val="black"/>
                </a:solidFill>
                <a:latin typeface="Arial"/>
              </a:rPr>
              <a:t>that need more explicit attention by applicants and reviewers.</a:t>
            </a:r>
          </a:p>
          <a:p>
            <a:pPr marL="214316" defTabSz="913043"/>
            <a:r>
              <a:rPr lang="en-US" sz="1801" u="sng" dirty="0">
                <a:solidFill>
                  <a:prstClr val="black"/>
                </a:solidFill>
                <a:latin typeface="Arial"/>
              </a:rPr>
              <a:t> </a:t>
            </a:r>
          </a:p>
          <a:p>
            <a:pPr marL="214316" defTabSz="913043"/>
            <a:endParaRPr lang="en-US" sz="800" dirty="0">
              <a:solidFill>
                <a:prstClr val="black"/>
              </a:solidFill>
              <a:latin typeface="Arial"/>
            </a:endParaRPr>
          </a:p>
          <a:p>
            <a:pPr marL="557219" indent="-342904" defTabSz="913043">
              <a:buAutoNum type="arabicPeriod"/>
            </a:pPr>
            <a:r>
              <a:rPr lang="en-US" sz="1801" b="1" dirty="0">
                <a:solidFill>
                  <a:prstClr val="black"/>
                </a:solidFill>
                <a:latin typeface="Arial"/>
              </a:rPr>
              <a:t>Scientific Premise is the scientific foundation of the project, including the quality and strength of prior research.</a:t>
            </a:r>
            <a:r>
              <a:rPr lang="en-US" sz="1801" dirty="0">
                <a:solidFill>
                  <a:prstClr val="black"/>
                </a:solidFill>
                <a:latin typeface="Arial"/>
              </a:rPr>
              <a:t> As defined by NIH, premise is distinct from a hypothesis or justification; it is a retrospective consideration of the foundation for the application. Under Significance, explain how specifically the underlying preliminary data and/or published literature support the scientific question (</a:t>
            </a:r>
            <a:r>
              <a:rPr lang="en-US" sz="1801" b="1" dirty="0">
                <a:solidFill>
                  <a:prstClr val="black"/>
                </a:solidFill>
                <a:latin typeface="Arial"/>
              </a:rPr>
              <a:t>score-driving</a:t>
            </a:r>
            <a:r>
              <a:rPr lang="en-US" sz="1801" dirty="0">
                <a:solidFill>
                  <a:prstClr val="black"/>
                </a:solidFill>
                <a:latin typeface="Arial"/>
              </a:rPr>
              <a:t>). </a:t>
            </a:r>
            <a:r>
              <a:rPr lang="en-US" sz="1801" u="sng" dirty="0">
                <a:solidFill>
                  <a:prstClr val="black"/>
                </a:solidFill>
                <a:latin typeface="Arial"/>
              </a:rPr>
              <a:t>Needs to be a scientific justification if both sexes are NOT included.  State whether data will be disaggregated by sex or other biologic variables.</a:t>
            </a:r>
          </a:p>
          <a:p>
            <a:pPr marL="214316" defTabSz="913043"/>
            <a:endParaRPr lang="en-US" sz="1801" u="sng" dirty="0">
              <a:solidFill>
                <a:prstClr val="black"/>
              </a:solidFill>
              <a:latin typeface="Arial"/>
            </a:endParaRPr>
          </a:p>
          <a:p>
            <a:pPr marL="214316" defTabSz="913043"/>
            <a:endParaRPr lang="en-US" sz="800" dirty="0">
              <a:solidFill>
                <a:prstClr val="black"/>
              </a:solidFill>
              <a:latin typeface="Arial"/>
            </a:endParaRPr>
          </a:p>
          <a:p>
            <a:pPr marL="214316" defTabSz="913043"/>
            <a:r>
              <a:rPr lang="en-US" sz="1801" b="1" dirty="0">
                <a:solidFill>
                  <a:prstClr val="black"/>
                </a:solidFill>
                <a:latin typeface="Arial"/>
              </a:rPr>
              <a:t>2.</a:t>
            </a:r>
            <a:r>
              <a:rPr lang="en-US" sz="1801" dirty="0">
                <a:solidFill>
                  <a:prstClr val="black"/>
                </a:solidFill>
                <a:latin typeface="Arial"/>
              </a:rPr>
              <a:t> </a:t>
            </a:r>
            <a:r>
              <a:rPr lang="en-US" sz="1801" b="1" dirty="0">
                <a:solidFill>
                  <a:prstClr val="black"/>
                </a:solidFill>
                <a:latin typeface="Arial"/>
              </a:rPr>
              <a:t>Scientific Rigor is the strict application of the scientific method that supports robust and unbiased approach in design, analysis, interpretation, and reporting of results. </a:t>
            </a:r>
            <a:r>
              <a:rPr lang="en-US" sz="1801" dirty="0">
                <a:solidFill>
                  <a:prstClr val="black"/>
                </a:solidFill>
                <a:latin typeface="Arial"/>
              </a:rPr>
              <a:t>Sufficient information should be provided for the study to be assessed and reproduced. Animal numbers and other statistics should be included in the Research Plan. Scientific Rigor is addressed under Approach (</a:t>
            </a:r>
            <a:r>
              <a:rPr lang="en-US" sz="1801" b="1" dirty="0">
                <a:solidFill>
                  <a:prstClr val="black"/>
                </a:solidFill>
                <a:latin typeface="Arial"/>
              </a:rPr>
              <a:t>score-driving</a:t>
            </a:r>
            <a:r>
              <a:rPr lang="en-US" sz="1801" dirty="0">
                <a:solidFill>
                  <a:prstClr val="black"/>
                </a:solidFill>
                <a:latin typeface="Arial"/>
              </a:rPr>
              <a:t>).</a:t>
            </a:r>
          </a:p>
          <a:p>
            <a:pPr marL="435031" defTabSz="913043">
              <a:buClr>
                <a:srgbClr val="008000"/>
              </a:buClr>
            </a:pPr>
            <a:endParaRPr lang="en-US" sz="1801" dirty="0">
              <a:solidFill>
                <a:prstClr val="black"/>
              </a:solidFill>
              <a:latin typeface="Arial"/>
            </a:endParaRPr>
          </a:p>
        </p:txBody>
      </p:sp>
      <p:sp>
        <p:nvSpPr>
          <p:cNvPr id="4" name="Rectangle 3"/>
          <p:cNvSpPr/>
          <p:nvPr/>
        </p:nvSpPr>
        <p:spPr>
          <a:xfrm>
            <a:off x="9957661" y="6248401"/>
            <a:ext cx="609602" cy="369460"/>
          </a:xfrm>
          <a:prstGeom prst="rect">
            <a:avLst/>
          </a:prstGeom>
        </p:spPr>
        <p:txBody>
          <a:bodyPr wrap="square">
            <a:spAutoFit/>
          </a:bodyPr>
          <a:lstStyle/>
          <a:p>
            <a:pPr defTabSz="913043"/>
            <a:r>
              <a:rPr lang="en-US" sz="1801" dirty="0">
                <a:solidFill>
                  <a:prstClr val="black"/>
                </a:solidFill>
                <a:latin typeface="Arial"/>
              </a:rPr>
              <a:t>9</a:t>
            </a:r>
          </a:p>
        </p:txBody>
      </p:sp>
    </p:spTree>
    <p:custDataLst>
      <p:tags r:id="rId1"/>
    </p:custDataLst>
    <p:extLst>
      <p:ext uri="{BB962C8B-B14F-4D97-AF65-F5344CB8AC3E}">
        <p14:creationId xmlns:p14="http://schemas.microsoft.com/office/powerpoint/2010/main" val="247956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46411" y="762002"/>
            <a:ext cx="10121589" cy="5638800"/>
          </a:xfrm>
          <a:prstGeom prst="rect">
            <a:avLst/>
          </a:prstGeom>
        </p:spPr>
        <p:txBody>
          <a:bodyPr vert="horz" lIns="91305" tIns="45650" rIns="91305" bIns="45650" rtlCol="0">
            <a:noAutofit/>
          </a:bodyPr>
          <a:lstStyle>
            <a:lvl1pPr marL="342385" indent="-342385" algn="l" defTabSz="913031"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85" indent="291663"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635000" indent="-292100" algn="l" defTabSz="913031" rtl="0" eaLnBrk="1" latinLnBrk="0" hangingPunct="1">
              <a:spcBef>
                <a:spcPct val="20000"/>
              </a:spcBef>
              <a:buFont typeface="Arial" pitchFamily="34" charset="0"/>
              <a:buChar char="−"/>
              <a:tabLst>
                <a:tab pos="976436" algn="l"/>
              </a:tabLst>
              <a:defRPr sz="2200" kern="1200" baseline="0">
                <a:solidFill>
                  <a:schemeClr val="tx1"/>
                </a:solidFill>
                <a:latin typeface="Arial" pitchFamily="34" charset="0"/>
                <a:ea typeface="+mn-ea"/>
                <a:cs typeface="Arial" pitchFamily="34" charset="0"/>
              </a:defRPr>
            </a:lvl3pPr>
            <a:lvl4pPr marL="914400" indent="-2286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257300" indent="-2794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829"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1"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prstClr val="black"/>
              </a:buClr>
              <a:buNone/>
            </a:pPr>
            <a:r>
              <a:rPr lang="en-US" sz="1801" b="1" dirty="0">
                <a:solidFill>
                  <a:prstClr val="black"/>
                </a:solidFill>
              </a:rPr>
              <a:t>3. Relevant Biological Variables, including sex: </a:t>
            </a:r>
            <a:r>
              <a:rPr lang="en-US" sz="1801" dirty="0">
                <a:solidFill>
                  <a:prstClr val="black"/>
                </a:solidFill>
              </a:rPr>
              <a:t>all studies involving human subjects or vertebrate animals should account for sex and other relevant biological variables (age, source, weight, or genetic strain). Should be explicitly addressed under Approach (</a:t>
            </a:r>
            <a:r>
              <a:rPr lang="en-US" sz="1801" b="1" dirty="0">
                <a:solidFill>
                  <a:prstClr val="black"/>
                </a:solidFill>
              </a:rPr>
              <a:t>score-driving</a:t>
            </a:r>
            <a:r>
              <a:rPr lang="en-US" sz="1801" dirty="0">
                <a:solidFill>
                  <a:prstClr val="black"/>
                </a:solidFill>
              </a:rPr>
              <a:t>).</a:t>
            </a:r>
          </a:p>
          <a:p>
            <a:pPr marL="640088">
              <a:spcBef>
                <a:spcPts val="0"/>
              </a:spcBef>
              <a:buSzPct val="100000"/>
            </a:pPr>
            <a:r>
              <a:rPr lang="en-US" sz="1801" dirty="0">
                <a:solidFill>
                  <a:prstClr val="black"/>
                </a:solidFill>
              </a:rPr>
              <a:t>State whether humans and/or vertebrate animals of both sexes are included</a:t>
            </a:r>
          </a:p>
          <a:p>
            <a:pPr marL="640088">
              <a:spcBef>
                <a:spcPts val="0"/>
              </a:spcBef>
              <a:buSzPct val="100000"/>
            </a:pPr>
            <a:r>
              <a:rPr lang="en-US" sz="1801" dirty="0">
                <a:solidFill>
                  <a:prstClr val="black"/>
                </a:solidFill>
              </a:rPr>
              <a:t>If only one sex is being used, state whether and how this is scientifically justified. Cost, absence of known sex differences, aggressiveness of male mice are not adequate justifications </a:t>
            </a:r>
          </a:p>
          <a:p>
            <a:pPr marL="640088">
              <a:spcBef>
                <a:spcPts val="0"/>
              </a:spcBef>
              <a:buSzPct val="100000"/>
            </a:pPr>
            <a:r>
              <a:rPr lang="en-US" sz="1801" dirty="0">
                <a:solidFill>
                  <a:prstClr val="black"/>
                </a:solidFill>
              </a:rPr>
              <a:t>State whether the data will be disaggregated according to sex and other biological variables</a:t>
            </a:r>
          </a:p>
          <a:p>
            <a:pPr marL="297698" indent="0">
              <a:spcBef>
                <a:spcPts val="0"/>
              </a:spcBef>
              <a:buClrTx/>
              <a:buSzPct val="100000"/>
              <a:buNone/>
            </a:pPr>
            <a:endParaRPr lang="en-US" sz="1801" dirty="0">
              <a:solidFill>
                <a:prstClr val="black"/>
              </a:solidFill>
            </a:endParaRPr>
          </a:p>
          <a:p>
            <a:pPr marL="640088">
              <a:spcBef>
                <a:spcPts val="0"/>
              </a:spcBef>
              <a:buSzPct val="100000"/>
            </a:pPr>
            <a:endParaRPr lang="en-US" sz="800" dirty="0">
              <a:solidFill>
                <a:prstClr val="black"/>
              </a:solidFill>
            </a:endParaRPr>
          </a:p>
          <a:p>
            <a:pPr marL="0" indent="0">
              <a:buNone/>
            </a:pPr>
            <a:r>
              <a:rPr lang="en-US" sz="1801" b="1" dirty="0">
                <a:solidFill>
                  <a:prstClr val="black"/>
                </a:solidFill>
              </a:rPr>
              <a:t>4. Key biological and/or chemical resources: cell lines, specialty chemicals, antibodies and other biologics</a:t>
            </a:r>
            <a:r>
              <a:rPr lang="en-US" sz="1801" dirty="0">
                <a:solidFill>
                  <a:prstClr val="black"/>
                </a:solidFill>
              </a:rPr>
              <a:t> </a:t>
            </a:r>
            <a:r>
              <a:rPr lang="en-US" sz="1801" b="1" dirty="0">
                <a:solidFill>
                  <a:prstClr val="black"/>
                </a:solidFill>
              </a:rPr>
              <a:t>that may differ from laboratory to laboratory or over time. </a:t>
            </a:r>
          </a:p>
          <a:p>
            <a:pPr marL="640088">
              <a:spcBef>
                <a:spcPts val="0"/>
              </a:spcBef>
              <a:buSzPct val="100000"/>
            </a:pPr>
            <a:r>
              <a:rPr lang="en-US" sz="1801" dirty="0">
                <a:solidFill>
                  <a:prstClr val="black"/>
                </a:solidFill>
              </a:rPr>
              <a:t>Provide specific evaluation of the processes used to validate quality of key resources to avoid unreliable results </a:t>
            </a:r>
          </a:p>
          <a:p>
            <a:pPr marL="640088">
              <a:spcBef>
                <a:spcPts val="0"/>
              </a:spcBef>
              <a:buSzPct val="100000"/>
            </a:pPr>
            <a:r>
              <a:rPr lang="en-US" sz="1801" dirty="0">
                <a:solidFill>
                  <a:prstClr val="black"/>
                </a:solidFill>
              </a:rPr>
              <a:t>This is a non score-driving review consideration addressed in separate section of critique, but severe concerns may affect Approach</a:t>
            </a:r>
          </a:p>
          <a:p>
            <a:pPr marL="0" indent="0">
              <a:buNone/>
            </a:pPr>
            <a:endParaRPr lang="en-US" sz="1801" dirty="0">
              <a:solidFill>
                <a:prstClr val="black"/>
              </a:solidFill>
            </a:endParaRPr>
          </a:p>
          <a:p>
            <a:pPr marL="297698" indent="0">
              <a:spcBef>
                <a:spcPts val="0"/>
              </a:spcBef>
              <a:buSzPct val="100000"/>
              <a:buNone/>
            </a:pPr>
            <a:endParaRPr lang="en-US" sz="1801" dirty="0">
              <a:solidFill>
                <a:prstClr val="black"/>
              </a:solidFill>
            </a:endParaRPr>
          </a:p>
          <a:p>
            <a:pPr lvl="3">
              <a:buFont typeface="Georgia" panose="02040502050405020303" pitchFamily="18" charset="0"/>
              <a:buChar char="▫"/>
            </a:pPr>
            <a:endParaRPr lang="en-US" sz="1801" dirty="0">
              <a:solidFill>
                <a:prstClr val="black"/>
              </a:solidFill>
            </a:endParaRPr>
          </a:p>
          <a:p>
            <a:pPr>
              <a:buFont typeface="Georgia" panose="02040502050405020303" pitchFamily="18" charset="0"/>
              <a:buChar char="▫"/>
            </a:pPr>
            <a:endParaRPr lang="en-US" sz="1801" dirty="0">
              <a:solidFill>
                <a:prstClr val="black"/>
              </a:solidFill>
            </a:endParaRPr>
          </a:p>
        </p:txBody>
      </p:sp>
      <p:sp>
        <p:nvSpPr>
          <p:cNvPr id="6" name="Title 1"/>
          <p:cNvSpPr txBox="1">
            <a:spLocks/>
          </p:cNvSpPr>
          <p:nvPr/>
        </p:nvSpPr>
        <p:spPr>
          <a:xfrm>
            <a:off x="2209801" y="15240"/>
            <a:ext cx="7924800" cy="713749"/>
          </a:xfrm>
          <a:prstGeom prst="rect">
            <a:avLst/>
          </a:prstGeom>
        </p:spPr>
        <p:txBody>
          <a:bodyPr vert="horz" lIns="91305" tIns="45650" rIns="91305" bIns="45650" rtlCol="0" anchor="ctr">
            <a:noAutofit/>
          </a:bodyPr>
          <a:lstStyle>
            <a:lvl1pPr algn="l" defTabSz="913031" rtl="0" eaLnBrk="1" latinLnBrk="0" hangingPunct="1">
              <a:spcBef>
                <a:spcPct val="0"/>
              </a:spcBef>
              <a:buNone/>
              <a:defRPr sz="2800" kern="1200">
                <a:solidFill>
                  <a:schemeClr val="tx1"/>
                </a:solidFill>
                <a:latin typeface="+mj-lt"/>
                <a:ea typeface="+mj-ea"/>
                <a:cs typeface="Arial" pitchFamily="34" charset="0"/>
              </a:defRPr>
            </a:lvl1pPr>
          </a:lstStyle>
          <a:p>
            <a:pPr algn="ctr"/>
            <a:r>
              <a:rPr lang="en-US" b="1" dirty="0">
                <a:solidFill>
                  <a:prstClr val="black"/>
                </a:solidFill>
                <a:latin typeface="Arial"/>
              </a:rPr>
              <a:t>Rigor and Reproducibility</a:t>
            </a:r>
          </a:p>
        </p:txBody>
      </p:sp>
      <p:sp>
        <p:nvSpPr>
          <p:cNvPr id="5" name="Rectangle 4"/>
          <p:cNvSpPr/>
          <p:nvPr/>
        </p:nvSpPr>
        <p:spPr>
          <a:xfrm>
            <a:off x="9957661" y="6248402"/>
            <a:ext cx="609602" cy="369460"/>
          </a:xfrm>
          <a:prstGeom prst="rect">
            <a:avLst/>
          </a:prstGeom>
        </p:spPr>
        <p:txBody>
          <a:bodyPr wrap="square">
            <a:spAutoFit/>
          </a:bodyPr>
          <a:lstStyle/>
          <a:p>
            <a:pPr defTabSz="913043"/>
            <a:r>
              <a:rPr lang="en-US" sz="1801" dirty="0">
                <a:solidFill>
                  <a:prstClr val="black"/>
                </a:solidFill>
                <a:latin typeface="Arial"/>
              </a:rPr>
              <a:t>10</a:t>
            </a:r>
          </a:p>
        </p:txBody>
      </p:sp>
    </p:spTree>
    <p:custDataLst>
      <p:tags r:id="rId1"/>
    </p:custDataLst>
    <p:extLst>
      <p:ext uri="{BB962C8B-B14F-4D97-AF65-F5344CB8AC3E}">
        <p14:creationId xmlns:p14="http://schemas.microsoft.com/office/powerpoint/2010/main" val="1521717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029" y="23191"/>
            <a:ext cx="8153401" cy="762000"/>
          </a:xfrm>
        </p:spPr>
        <p:txBody>
          <a:bodyPr>
            <a:noAutofit/>
          </a:bodyPr>
          <a:lstStyle/>
          <a:p>
            <a:pPr algn="ctr"/>
            <a:r>
              <a:rPr lang="en-US" dirty="0"/>
              <a:t>Human Subjects Protections and Inclusions:</a:t>
            </a:r>
            <a:r>
              <a:rPr lang="en-US" dirty="0">
                <a:solidFill>
                  <a:prstClr val="black"/>
                </a:solidFill>
              </a:rPr>
              <a:t> </a:t>
            </a:r>
            <a:br>
              <a:rPr lang="en-US" dirty="0">
                <a:solidFill>
                  <a:prstClr val="black"/>
                </a:solidFill>
              </a:rPr>
            </a:br>
            <a:r>
              <a:rPr lang="en-US" dirty="0"/>
              <a:t>Score-Driving</a:t>
            </a:r>
          </a:p>
        </p:txBody>
      </p:sp>
      <p:sp>
        <p:nvSpPr>
          <p:cNvPr id="3" name="Content Placeholder 2"/>
          <p:cNvSpPr>
            <a:spLocks noGrp="1"/>
          </p:cNvSpPr>
          <p:nvPr>
            <p:ph idx="1"/>
          </p:nvPr>
        </p:nvSpPr>
        <p:spPr>
          <a:xfrm>
            <a:off x="204537" y="990600"/>
            <a:ext cx="11790948" cy="5105401"/>
          </a:xfrm>
        </p:spPr>
        <p:txBody>
          <a:bodyPr>
            <a:noAutofit/>
          </a:bodyPr>
          <a:lstStyle/>
          <a:p>
            <a:pPr marL="0" indent="0">
              <a:buNone/>
            </a:pPr>
            <a:r>
              <a:rPr lang="en-US" sz="1801" b="1" dirty="0"/>
              <a:t>Regardless of whether application designates Yes or No for Human Subjects, evaluate whether human subjects are involved and whether exemptions may apply</a:t>
            </a:r>
            <a:r>
              <a:rPr lang="en-US" sz="1801" dirty="0"/>
              <a:t>.</a:t>
            </a:r>
          </a:p>
          <a:p>
            <a:endParaRPr lang="en-US" sz="800" dirty="0"/>
          </a:p>
          <a:p>
            <a:pPr marL="0" indent="0">
              <a:buNone/>
            </a:pPr>
            <a:r>
              <a:rPr lang="en-US" sz="1801" dirty="0"/>
              <a:t>If research involves human subjects (but does not qualify for IRB Exemptions), evaluate four points:</a:t>
            </a:r>
          </a:p>
          <a:p>
            <a:pPr marL="594368" lvl="2" indent="-342904">
              <a:spcBef>
                <a:spcPts val="0"/>
              </a:spcBef>
              <a:buClr>
                <a:srgbClr val="719500"/>
              </a:buClr>
              <a:buFont typeface="Arial" panose="020B0604020202020204" pitchFamily="34" charset="0"/>
              <a:buChar char="•"/>
            </a:pPr>
            <a:r>
              <a:rPr lang="en-US" sz="1801" dirty="0"/>
              <a:t>the risk to subjects</a:t>
            </a:r>
          </a:p>
          <a:p>
            <a:pPr marL="594368" lvl="2" indent="-342904">
              <a:spcBef>
                <a:spcPts val="0"/>
              </a:spcBef>
              <a:buClr>
                <a:srgbClr val="719500"/>
              </a:buClr>
              <a:buFont typeface="Arial" panose="020B0604020202020204" pitchFamily="34" charset="0"/>
              <a:buChar char="•"/>
            </a:pPr>
            <a:r>
              <a:rPr lang="en-US" sz="1801" dirty="0"/>
              <a:t>the adequacy of protection against risk</a:t>
            </a:r>
          </a:p>
          <a:p>
            <a:pPr marL="594368" lvl="2" indent="-342904">
              <a:spcBef>
                <a:spcPts val="0"/>
              </a:spcBef>
              <a:buClr>
                <a:srgbClr val="719500"/>
              </a:buClr>
              <a:buFont typeface="Arial" panose="020B0604020202020204" pitchFamily="34" charset="0"/>
              <a:buChar char="•"/>
            </a:pPr>
            <a:r>
              <a:rPr lang="en-US" sz="1801" dirty="0"/>
              <a:t>potential benefits of the research to subjects and others</a:t>
            </a:r>
          </a:p>
          <a:p>
            <a:pPr marL="594368" lvl="2" indent="-342904">
              <a:spcBef>
                <a:spcPts val="0"/>
              </a:spcBef>
              <a:buClr>
                <a:srgbClr val="719500"/>
              </a:buClr>
              <a:buFont typeface="Arial" panose="020B0604020202020204" pitchFamily="34" charset="0"/>
              <a:buChar char="•"/>
            </a:pPr>
            <a:r>
              <a:rPr lang="en-US" sz="1801" dirty="0"/>
              <a:t>the importance of the knowledge to be gained</a:t>
            </a:r>
            <a:endParaRPr lang="en-US" sz="800" dirty="0"/>
          </a:p>
          <a:p>
            <a:pPr marL="0" lvl="2" indent="0">
              <a:spcBef>
                <a:spcPts val="0"/>
              </a:spcBef>
              <a:buClr>
                <a:srgbClr val="719500"/>
              </a:buClr>
              <a:buNone/>
            </a:pPr>
            <a:endParaRPr lang="en-US" sz="1801" dirty="0"/>
          </a:p>
          <a:p>
            <a:pPr marL="0" lvl="2" indent="0">
              <a:spcBef>
                <a:spcPts val="0"/>
              </a:spcBef>
              <a:buClr>
                <a:srgbClr val="719500"/>
              </a:buClr>
              <a:buNone/>
            </a:pPr>
            <a:r>
              <a:rPr lang="en-US" sz="1801" dirty="0"/>
              <a:t>If the application proposes a </a:t>
            </a:r>
            <a:r>
              <a:rPr lang="en-US" sz="1801" u="sng" dirty="0"/>
              <a:t>clinical trial</a:t>
            </a:r>
            <a:r>
              <a:rPr lang="en-US" sz="1801" dirty="0"/>
              <a:t>, consider if the application describes an appropriate Data and Safety Monitoring Plan. (*NIH has its own definition of clinical trial).  Can be in Human Subjects section.  Secondary data analyses are usually considered as Human Subjects research.  Need data use agreements.  If claiming an exemption, then need to include details/process regarding how they will de-identify data.</a:t>
            </a:r>
          </a:p>
          <a:p>
            <a:pPr marL="0" lvl="2" indent="0">
              <a:buClr>
                <a:srgbClr val="719500"/>
              </a:buClr>
              <a:buNone/>
            </a:pPr>
            <a:endParaRPr lang="en-US" sz="1801" dirty="0"/>
          </a:p>
          <a:p>
            <a:pPr marL="0" lvl="2" indent="0">
              <a:buClr>
                <a:srgbClr val="719500"/>
              </a:buClr>
              <a:buNone/>
            </a:pPr>
            <a:r>
              <a:rPr lang="en-US" sz="1801" dirty="0"/>
              <a:t>If research involves human subjects (but does not qualify for IRB Exemptions), evaluate if the proposed inclusion of women, minorities, and children under 18 years of age is scientifically justified.</a:t>
            </a:r>
          </a:p>
        </p:txBody>
      </p:sp>
      <p:sp>
        <p:nvSpPr>
          <p:cNvPr id="4" name="Rectangle 3"/>
          <p:cNvSpPr/>
          <p:nvPr/>
        </p:nvSpPr>
        <p:spPr>
          <a:xfrm>
            <a:off x="9957661" y="6248402"/>
            <a:ext cx="609602" cy="369460"/>
          </a:xfrm>
          <a:prstGeom prst="rect">
            <a:avLst/>
          </a:prstGeom>
        </p:spPr>
        <p:txBody>
          <a:bodyPr wrap="square">
            <a:spAutoFit/>
          </a:bodyPr>
          <a:lstStyle/>
          <a:p>
            <a:pPr defTabSz="913043">
              <a:defRPr/>
            </a:pPr>
            <a:r>
              <a:rPr lang="en-US" sz="1801" dirty="0">
                <a:solidFill>
                  <a:prstClr val="black"/>
                </a:solidFill>
                <a:latin typeface="Arial"/>
              </a:rPr>
              <a:t>11</a:t>
            </a:r>
          </a:p>
        </p:txBody>
      </p:sp>
    </p:spTree>
    <p:extLst>
      <p:ext uri="{BB962C8B-B14F-4D97-AF65-F5344CB8AC3E}">
        <p14:creationId xmlns:p14="http://schemas.microsoft.com/office/powerpoint/2010/main" val="4015244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1"/>
            <a:ext cx="8229600" cy="457200"/>
          </a:xfrm>
        </p:spPr>
        <p:txBody>
          <a:bodyPr>
            <a:normAutofit fontScale="90000"/>
          </a:bodyPr>
          <a:lstStyle/>
          <a:p>
            <a:pPr algn="ctr"/>
            <a:r>
              <a:rPr lang="en-US" sz="3100" dirty="0"/>
              <a:t>Vertebrate</a:t>
            </a:r>
            <a:r>
              <a:rPr lang="en-US" dirty="0"/>
              <a:t> Animals and Biohazards: Score Driving</a:t>
            </a:r>
            <a:br>
              <a:rPr lang="en-US" dirty="0"/>
            </a:br>
            <a:endParaRPr lang="en-US" sz="2000" dirty="0"/>
          </a:p>
        </p:txBody>
      </p:sp>
      <p:sp>
        <p:nvSpPr>
          <p:cNvPr id="3" name="Content Placeholder 2"/>
          <p:cNvSpPr>
            <a:spLocks noGrp="1"/>
          </p:cNvSpPr>
          <p:nvPr>
            <p:ph idx="1"/>
          </p:nvPr>
        </p:nvSpPr>
        <p:spPr>
          <a:xfrm>
            <a:off x="192505" y="838200"/>
            <a:ext cx="11622507" cy="5410201"/>
          </a:xfrm>
        </p:spPr>
        <p:txBody>
          <a:bodyPr>
            <a:noAutofit/>
          </a:bodyPr>
          <a:lstStyle/>
          <a:p>
            <a:pPr marL="0" indent="0">
              <a:spcBef>
                <a:spcPts val="0"/>
              </a:spcBef>
              <a:buNone/>
            </a:pPr>
            <a:r>
              <a:rPr lang="en-US" sz="1801" dirty="0">
                <a:latin typeface="+mj-lt"/>
              </a:rPr>
              <a:t>For any proposed use of live </a:t>
            </a:r>
            <a:r>
              <a:rPr lang="en-US" sz="1801" b="1" dirty="0">
                <a:latin typeface="+mj-lt"/>
              </a:rPr>
              <a:t>vertebrate animals</a:t>
            </a:r>
            <a:r>
              <a:rPr lang="en-US" sz="1801" dirty="0">
                <a:latin typeface="+mj-lt"/>
              </a:rPr>
              <a:t>, comment on four points:</a:t>
            </a:r>
            <a:endParaRPr lang="en-US" sz="1801" dirty="0"/>
          </a:p>
          <a:p>
            <a:pPr marL="731529" indent="-457206">
              <a:spcBef>
                <a:spcPts val="0"/>
              </a:spcBef>
            </a:pPr>
            <a:r>
              <a:rPr lang="en-US" sz="1801" dirty="0"/>
              <a:t>description of procedures, including species, strains, ages, sex, and total number of animals (</a:t>
            </a:r>
            <a:r>
              <a:rPr lang="en-US" sz="1801" i="1" dirty="0"/>
              <a:t>justification</a:t>
            </a:r>
            <a:r>
              <a:rPr lang="en-US" sz="1801" dirty="0"/>
              <a:t> of animal numbers is now part of Research Plan)</a:t>
            </a:r>
          </a:p>
          <a:p>
            <a:pPr marL="731529" indent="-457206">
              <a:spcBef>
                <a:spcPts val="0"/>
              </a:spcBef>
            </a:pPr>
            <a:r>
              <a:rPr lang="en-US" sz="1801" dirty="0"/>
              <a:t>justification for the choice of species</a:t>
            </a:r>
            <a:endParaRPr lang="en-US" sz="1801" i="1" dirty="0"/>
          </a:p>
          <a:p>
            <a:pPr marL="731529" indent="-457206">
              <a:spcBef>
                <a:spcPts val="0"/>
              </a:spcBef>
            </a:pPr>
            <a:r>
              <a:rPr lang="en-US" sz="1801" dirty="0"/>
              <a:t>minimization of pain and distress </a:t>
            </a:r>
          </a:p>
          <a:p>
            <a:pPr marL="731529" indent="-457206">
              <a:spcBef>
                <a:spcPts val="0"/>
              </a:spcBef>
            </a:pPr>
            <a:r>
              <a:rPr lang="en-US" sz="1801" dirty="0"/>
              <a:t>method of euthanasia </a:t>
            </a:r>
            <a:r>
              <a:rPr lang="en-US" sz="1801" i="1" dirty="0"/>
              <a:t>is now included in the PHS form D Cover Page Supplement; </a:t>
            </a:r>
            <a:r>
              <a:rPr lang="en-US" sz="1801" dirty="0"/>
              <a:t>if not consistent with the recommendations of the AVMA Guidelines for the Euthanasia of Animals, a description and scientific justification of the method should be provided in the text box</a:t>
            </a:r>
          </a:p>
          <a:p>
            <a:pPr marL="731529" indent="-457206">
              <a:spcBef>
                <a:spcPts val="0"/>
              </a:spcBef>
            </a:pPr>
            <a:endParaRPr lang="en-US" sz="1801" dirty="0"/>
          </a:p>
          <a:p>
            <a:pPr marL="731529" indent="-457206">
              <a:spcBef>
                <a:spcPts val="0"/>
              </a:spcBef>
              <a:buAutoNum type="arabicPeriod"/>
            </a:pPr>
            <a:endParaRPr lang="en-US" sz="800" dirty="0"/>
          </a:p>
          <a:p>
            <a:pPr marL="0" indent="0">
              <a:spcBef>
                <a:spcPts val="0"/>
              </a:spcBef>
              <a:buNone/>
            </a:pPr>
            <a:r>
              <a:rPr lang="en-US" sz="1801" b="1" dirty="0">
                <a:solidFill>
                  <a:schemeClr val="dk1"/>
                </a:solidFill>
              </a:rPr>
              <a:t>Biohazards</a:t>
            </a:r>
            <a:r>
              <a:rPr lang="en-US" sz="1801" dirty="0">
                <a:solidFill>
                  <a:schemeClr val="dk1"/>
                </a:solidFill>
              </a:rPr>
              <a:t> are research components known in the professional community to pose a risk to research personnel and/or the environment (biological organisms, toxins, radioactivity, dangerous chemicals, or recombinant DNA). </a:t>
            </a:r>
          </a:p>
          <a:p>
            <a:pPr marL="640088" indent="-285753">
              <a:spcBef>
                <a:spcPts val="0"/>
              </a:spcBef>
            </a:pPr>
            <a:r>
              <a:rPr lang="en-US" sz="1801" dirty="0">
                <a:solidFill>
                  <a:schemeClr val="dk1"/>
                </a:solidFill>
              </a:rPr>
              <a:t>Applications do not contain a separate section on Biohazards. They can be addressed throughout the application, including the Facilities section</a:t>
            </a:r>
            <a:endParaRPr lang="en-US" sz="800" dirty="0">
              <a:solidFill>
                <a:schemeClr val="dk1"/>
              </a:solidFill>
            </a:endParaRPr>
          </a:p>
          <a:p>
            <a:pPr marL="640088" indent="-285753">
              <a:spcBef>
                <a:spcPts val="0"/>
              </a:spcBef>
            </a:pPr>
            <a:r>
              <a:rPr lang="en-US" sz="1801" dirty="0">
                <a:solidFill>
                  <a:schemeClr val="dk1"/>
                </a:solidFill>
              </a:rPr>
              <a:t>Determine whether proper handling procedures and adequate protections are addressed (personnel training, safety protocols, containment facilities, waste disposal)</a:t>
            </a:r>
          </a:p>
          <a:p>
            <a:pPr marL="548647" indent="-285753">
              <a:spcBef>
                <a:spcPts val="0"/>
              </a:spcBef>
              <a:buSzPct val="50000"/>
              <a:buFont typeface="Courier New" panose="02070309020205020404" pitchFamily="49" charset="0"/>
              <a:buChar char="o"/>
            </a:pPr>
            <a:endParaRPr lang="en-US" sz="800" b="1" dirty="0">
              <a:solidFill>
                <a:schemeClr val="dk1"/>
              </a:solidFill>
            </a:endParaRPr>
          </a:p>
          <a:p>
            <a:pPr marL="640088" indent="-457206">
              <a:spcBef>
                <a:spcPts val="0"/>
              </a:spcBef>
              <a:buAutoNum type="arabicPeriod"/>
            </a:pPr>
            <a:endParaRPr lang="en-US" sz="1801" i="1" dirty="0"/>
          </a:p>
        </p:txBody>
      </p:sp>
      <p:sp>
        <p:nvSpPr>
          <p:cNvPr id="4" name="Rectangle 3"/>
          <p:cNvSpPr/>
          <p:nvPr/>
        </p:nvSpPr>
        <p:spPr>
          <a:xfrm>
            <a:off x="9957661" y="6248402"/>
            <a:ext cx="609602" cy="369460"/>
          </a:xfrm>
          <a:prstGeom prst="rect">
            <a:avLst/>
          </a:prstGeom>
        </p:spPr>
        <p:txBody>
          <a:bodyPr wrap="square">
            <a:spAutoFit/>
          </a:bodyPr>
          <a:lstStyle/>
          <a:p>
            <a:pPr defTabSz="913043"/>
            <a:r>
              <a:rPr lang="en-US" sz="1801" dirty="0">
                <a:solidFill>
                  <a:prstClr val="black"/>
                </a:solidFill>
                <a:latin typeface="Arial"/>
              </a:rPr>
              <a:t>12</a:t>
            </a:r>
          </a:p>
        </p:txBody>
      </p:sp>
    </p:spTree>
    <p:extLst>
      <p:ext uri="{BB962C8B-B14F-4D97-AF65-F5344CB8AC3E}">
        <p14:creationId xmlns:p14="http://schemas.microsoft.com/office/powerpoint/2010/main" val="420948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1" y="838200"/>
            <a:ext cx="8890860" cy="5105401"/>
          </a:xfrm>
        </p:spPr>
        <p:txBody>
          <a:bodyPr>
            <a:noAutofit/>
          </a:bodyPr>
          <a:lstStyle/>
          <a:p>
            <a:pPr marL="0" indent="0">
              <a:spcBef>
                <a:spcPts val="400"/>
              </a:spcBef>
              <a:buNone/>
            </a:pPr>
            <a:r>
              <a:rPr lang="en-US" sz="1801" b="1" dirty="0"/>
              <a:t>Resubmission (A1) is an unfunded application that has been modified following initial review and resubmitted for new consideration. </a:t>
            </a:r>
          </a:p>
          <a:p>
            <a:pPr marL="285753" indent="-285753">
              <a:spcBef>
                <a:spcPts val="400"/>
              </a:spcBef>
            </a:pPr>
            <a:endParaRPr lang="en-US" sz="1801" dirty="0"/>
          </a:p>
          <a:p>
            <a:pPr marL="285753" indent="-285753">
              <a:spcBef>
                <a:spcPts val="400"/>
              </a:spcBef>
            </a:pPr>
            <a:r>
              <a:rPr lang="en-US" sz="1801" u="sng" dirty="0"/>
              <a:t>Evaluate &amp; Score the application presented</a:t>
            </a:r>
            <a:r>
              <a:rPr lang="en-US" sz="1801" dirty="0"/>
              <a:t>. Comment on the quality of changes made in response to the initial review (summarized in Introduction). </a:t>
            </a:r>
            <a:r>
              <a:rPr lang="en-US" sz="1801" dirty="0">
                <a:solidFill>
                  <a:prstClr val="black"/>
                </a:solidFill>
              </a:rPr>
              <a:t>Have they addressed prior concerns sufficiently or are there still issues?</a:t>
            </a:r>
          </a:p>
          <a:p>
            <a:pPr marL="285753" indent="-285753">
              <a:spcBef>
                <a:spcPts val="400"/>
              </a:spcBef>
            </a:pPr>
            <a:r>
              <a:rPr lang="en-US" sz="1801" dirty="0"/>
              <a:t>Current score should not be influenced by the score from the previous submission</a:t>
            </a:r>
          </a:p>
          <a:p>
            <a:pPr marL="285753" indent="-285753">
              <a:spcBef>
                <a:spcPts val="400"/>
              </a:spcBef>
            </a:pPr>
            <a:endParaRPr lang="en-US" sz="1801" dirty="0"/>
          </a:p>
          <a:p>
            <a:pPr marL="0" indent="0">
              <a:spcBef>
                <a:spcPts val="400"/>
              </a:spcBef>
              <a:buNone/>
            </a:pPr>
            <a:r>
              <a:rPr lang="en-US" sz="1801" b="1" dirty="0"/>
              <a:t>Renewal is an application requesting additional funding for a period subsequent to that provided by the current award. </a:t>
            </a:r>
          </a:p>
          <a:p>
            <a:pPr>
              <a:spcBef>
                <a:spcPts val="400"/>
              </a:spcBef>
            </a:pPr>
            <a:endParaRPr lang="en-US" sz="1801" b="1" dirty="0">
              <a:solidFill>
                <a:srgbClr val="0033CC"/>
              </a:solidFill>
            </a:endParaRPr>
          </a:p>
          <a:p>
            <a:pPr marL="285753" indent="-285753"/>
            <a:r>
              <a:rPr lang="en-US" sz="1801" dirty="0"/>
              <a:t>Evaluate progress made in the last period of support, not necessarily by publications in high impact journals, but in terms of achieving the previous goals and the impact this has had on the field</a:t>
            </a:r>
          </a:p>
        </p:txBody>
      </p:sp>
      <p:sp>
        <p:nvSpPr>
          <p:cNvPr id="6" name="Rectangle 5"/>
          <p:cNvSpPr/>
          <p:nvPr/>
        </p:nvSpPr>
        <p:spPr>
          <a:xfrm>
            <a:off x="2395231" y="152401"/>
            <a:ext cx="7494359" cy="523220"/>
          </a:xfrm>
          <a:prstGeom prst="rect">
            <a:avLst/>
          </a:prstGeom>
        </p:spPr>
        <p:txBody>
          <a:bodyPr wrap="none">
            <a:spAutoFit/>
          </a:bodyPr>
          <a:lstStyle/>
          <a:p>
            <a:pPr defTabSz="913043"/>
            <a:r>
              <a:rPr lang="en-US" sz="2800" b="1" dirty="0">
                <a:solidFill>
                  <a:prstClr val="black"/>
                </a:solidFill>
                <a:latin typeface="Arial"/>
              </a:rPr>
              <a:t>Resubmission and Renewal: Score Driving</a:t>
            </a:r>
          </a:p>
        </p:txBody>
      </p:sp>
      <p:sp>
        <p:nvSpPr>
          <p:cNvPr id="7" name="Rectangle 6"/>
          <p:cNvSpPr/>
          <p:nvPr/>
        </p:nvSpPr>
        <p:spPr>
          <a:xfrm>
            <a:off x="9957661" y="6248402"/>
            <a:ext cx="609602" cy="369460"/>
          </a:xfrm>
          <a:prstGeom prst="rect">
            <a:avLst/>
          </a:prstGeom>
        </p:spPr>
        <p:txBody>
          <a:bodyPr wrap="square">
            <a:spAutoFit/>
          </a:bodyPr>
          <a:lstStyle/>
          <a:p>
            <a:pPr defTabSz="913043"/>
            <a:r>
              <a:rPr lang="en-US" sz="1801" dirty="0">
                <a:solidFill>
                  <a:prstClr val="black"/>
                </a:solidFill>
                <a:latin typeface="Arial"/>
              </a:rPr>
              <a:t>13</a:t>
            </a:r>
          </a:p>
        </p:txBody>
      </p:sp>
    </p:spTree>
    <p:extLst>
      <p:ext uri="{BB962C8B-B14F-4D97-AF65-F5344CB8AC3E}">
        <p14:creationId xmlns:p14="http://schemas.microsoft.com/office/powerpoint/2010/main" val="982845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917" y="1447801"/>
            <a:ext cx="11514220" cy="4648201"/>
          </a:xfrm>
        </p:spPr>
        <p:txBody>
          <a:bodyPr>
            <a:noAutofit/>
          </a:bodyPr>
          <a:lstStyle/>
          <a:p>
            <a:pPr marL="548647" lvl="2" indent="0">
              <a:spcBef>
                <a:spcPts val="601"/>
              </a:spcBef>
              <a:buNone/>
            </a:pPr>
            <a:endParaRPr lang="en-US" sz="800" b="1" dirty="0"/>
          </a:p>
          <a:p>
            <a:pPr marL="834400" lvl="2" indent="-285753">
              <a:spcBef>
                <a:spcPts val="601"/>
              </a:spcBef>
              <a:buClr>
                <a:srgbClr val="719500"/>
              </a:buClr>
              <a:buFont typeface="Arial" panose="020B0604020202020204" pitchFamily="34" charset="0"/>
              <a:buChar char="•"/>
            </a:pPr>
            <a:r>
              <a:rPr lang="en-US" sz="1801" b="1" dirty="0">
                <a:latin typeface="+mn-lt"/>
              </a:rPr>
              <a:t>Applications from Foreign Organizations</a:t>
            </a:r>
            <a:r>
              <a:rPr lang="en-US" sz="1801" dirty="0"/>
              <a:t> – evaluate if other countries present special opportunities not available in the US</a:t>
            </a:r>
            <a:endParaRPr lang="en-US" sz="1801" dirty="0">
              <a:latin typeface="+mn-lt"/>
            </a:endParaRPr>
          </a:p>
          <a:p>
            <a:pPr marL="834400" lvl="2" indent="-285753">
              <a:spcBef>
                <a:spcPts val="601"/>
              </a:spcBef>
              <a:buClr>
                <a:srgbClr val="719500"/>
              </a:buClr>
              <a:buFont typeface="Arial" panose="020B0604020202020204" pitchFamily="34" charset="0"/>
              <a:buChar char="•"/>
            </a:pPr>
            <a:r>
              <a:rPr lang="en-US" sz="1801" b="1" dirty="0">
                <a:latin typeface="+mn-lt"/>
              </a:rPr>
              <a:t>Select Agents</a:t>
            </a:r>
            <a:r>
              <a:rPr lang="en-US" sz="1801" b="1" dirty="0">
                <a:solidFill>
                  <a:schemeClr val="dk1"/>
                </a:solidFill>
              </a:rPr>
              <a:t> </a:t>
            </a:r>
            <a:r>
              <a:rPr lang="en-US" sz="1801" dirty="0">
                <a:solidFill>
                  <a:schemeClr val="dk1"/>
                </a:solidFill>
              </a:rPr>
              <a:t>are hazardous materials that</a:t>
            </a:r>
            <a:r>
              <a:rPr lang="en-US" sz="1801" b="1" dirty="0">
                <a:solidFill>
                  <a:schemeClr val="dk1"/>
                </a:solidFill>
              </a:rPr>
              <a:t> </a:t>
            </a:r>
            <a:r>
              <a:rPr lang="en-US" sz="1801" dirty="0">
                <a:solidFill>
                  <a:schemeClr val="dk1"/>
                </a:solidFill>
              </a:rPr>
              <a:t>pose a </a:t>
            </a:r>
            <a:r>
              <a:rPr lang="en-US" sz="1801" b="1" dirty="0">
                <a:solidFill>
                  <a:schemeClr val="dk1"/>
                </a:solidFill>
              </a:rPr>
              <a:t>severe</a:t>
            </a:r>
            <a:r>
              <a:rPr lang="en-US" sz="1801" dirty="0">
                <a:solidFill>
                  <a:schemeClr val="dk1"/>
                </a:solidFill>
              </a:rPr>
              <a:t> threat to public </a:t>
            </a:r>
            <a:r>
              <a:rPr lang="en-US" sz="1801" dirty="0"/>
              <a:t>as</a:t>
            </a:r>
            <a:r>
              <a:rPr lang="en-US" sz="1801" dirty="0">
                <a:solidFill>
                  <a:schemeClr val="dk1"/>
                </a:solidFill>
              </a:rPr>
              <a:t> listed by DHHS (not general Biohazards)</a:t>
            </a:r>
            <a:endParaRPr lang="en-US" sz="1801" dirty="0">
              <a:latin typeface="+mn-lt"/>
            </a:endParaRPr>
          </a:p>
          <a:p>
            <a:pPr marL="834400" lvl="2" indent="-285753">
              <a:spcBef>
                <a:spcPts val="601"/>
              </a:spcBef>
              <a:buClr>
                <a:srgbClr val="719500"/>
              </a:buClr>
              <a:buFont typeface="Arial" panose="020B0604020202020204" pitchFamily="34" charset="0"/>
              <a:buChar char="•"/>
            </a:pPr>
            <a:r>
              <a:rPr lang="en-US" sz="1801" b="1" dirty="0">
                <a:latin typeface="+mn-lt"/>
              </a:rPr>
              <a:t>Resource Sharing Plans</a:t>
            </a:r>
            <a:r>
              <a:rPr lang="en-US" sz="1801" dirty="0">
                <a:latin typeface="+mn-lt"/>
              </a:rPr>
              <a:t> </a:t>
            </a:r>
            <a:r>
              <a:rPr lang="en-US" sz="1801" dirty="0"/>
              <a:t>relate to </a:t>
            </a:r>
            <a:r>
              <a:rPr lang="en-US" sz="1801" b="1" dirty="0"/>
              <a:t>unique</a:t>
            </a:r>
            <a:r>
              <a:rPr lang="en-US" sz="1801" dirty="0"/>
              <a:t> developed tools such as model organisms or genomic data.  If budget &gt;$500K for one year or using Genomic data—a resource sharing plan is required to share information with other researchers.  Should reviewers be concerned if this is developing something that could be commercialized? Is there a plan to share this “app” (or commercialized product) with other PIs.</a:t>
            </a:r>
          </a:p>
          <a:p>
            <a:pPr marL="834400" lvl="2" indent="-285753">
              <a:spcBef>
                <a:spcPts val="601"/>
              </a:spcBef>
              <a:buClr>
                <a:srgbClr val="719500"/>
              </a:buClr>
              <a:buFont typeface="Arial" panose="020B0604020202020204" pitchFamily="34" charset="0"/>
              <a:buChar char="•"/>
            </a:pPr>
            <a:r>
              <a:rPr lang="en-US" sz="1801" b="1" dirty="0">
                <a:latin typeface="+mn-lt"/>
              </a:rPr>
              <a:t>Authentication of Key Biological and/or Chemical Resources.  </a:t>
            </a:r>
            <a:r>
              <a:rPr lang="en-US" sz="1801" dirty="0">
                <a:latin typeface="+mn-lt"/>
              </a:rPr>
              <a:t>Needs to be authentication (biologic variables)—especially if not using a kit.</a:t>
            </a:r>
            <a:endParaRPr lang="en-US" sz="1801" dirty="0"/>
          </a:p>
          <a:p>
            <a:pPr marL="834400" lvl="2" indent="-285753">
              <a:spcBef>
                <a:spcPts val="601"/>
              </a:spcBef>
              <a:buClr>
                <a:srgbClr val="719500"/>
              </a:buClr>
              <a:buFont typeface="Arial" panose="020B0604020202020204" pitchFamily="34" charset="0"/>
              <a:buChar char="•"/>
            </a:pPr>
            <a:r>
              <a:rPr lang="en-US" sz="1801" b="1" dirty="0">
                <a:latin typeface="+mn-lt"/>
              </a:rPr>
              <a:t>Budget and Period of Support</a:t>
            </a:r>
            <a:r>
              <a:rPr lang="en-US" sz="1801" b="1" dirty="0"/>
              <a:t> </a:t>
            </a:r>
            <a:r>
              <a:rPr lang="en-US" sz="1801" dirty="0"/>
              <a:t>–</a:t>
            </a:r>
            <a:r>
              <a:rPr lang="en-US" sz="1801" b="1" dirty="0"/>
              <a:t> </a:t>
            </a:r>
            <a:r>
              <a:rPr lang="en-US" sz="1801" dirty="0"/>
              <a:t>if proposing changes in time or amount, make specific recommendations, and comment on potential overlap</a:t>
            </a:r>
            <a:endParaRPr lang="en-US" sz="1801" dirty="0">
              <a:latin typeface="+mn-lt"/>
            </a:endParaRPr>
          </a:p>
          <a:p>
            <a:pPr marL="548647" lvl="2" indent="0">
              <a:spcBef>
                <a:spcPts val="0"/>
              </a:spcBef>
              <a:buNone/>
            </a:pPr>
            <a:endParaRPr lang="en-US" sz="800" b="1" dirty="0">
              <a:solidFill>
                <a:prstClr val="black"/>
              </a:solidFill>
              <a:latin typeface="+mn-lt"/>
            </a:endParaRPr>
          </a:p>
          <a:p>
            <a:pPr marL="0" lvl="2" indent="0">
              <a:spcBef>
                <a:spcPts val="0"/>
              </a:spcBef>
              <a:buClr>
                <a:srgbClr val="719500"/>
              </a:buClr>
              <a:buNone/>
            </a:pPr>
            <a:endParaRPr lang="en-US" sz="1801" dirty="0"/>
          </a:p>
          <a:p>
            <a:pPr marL="0" lvl="2" indent="0">
              <a:spcBef>
                <a:spcPts val="0"/>
              </a:spcBef>
              <a:buClr>
                <a:srgbClr val="719500"/>
              </a:buClr>
              <a:buNone/>
            </a:pPr>
            <a:endParaRPr lang="en-US" sz="1801" b="1" dirty="0">
              <a:latin typeface="+mn-lt"/>
            </a:endParaRPr>
          </a:p>
          <a:p>
            <a:pPr marL="548647" lvl="2" indent="0">
              <a:spcBef>
                <a:spcPts val="0"/>
              </a:spcBef>
              <a:buNone/>
            </a:pPr>
            <a:endParaRPr lang="en-US" sz="1801" dirty="0">
              <a:latin typeface="+mn-lt"/>
            </a:endParaRPr>
          </a:p>
        </p:txBody>
      </p:sp>
      <p:sp>
        <p:nvSpPr>
          <p:cNvPr id="5" name="Rectangle 4"/>
          <p:cNvSpPr/>
          <p:nvPr/>
        </p:nvSpPr>
        <p:spPr>
          <a:xfrm>
            <a:off x="9957661" y="6248402"/>
            <a:ext cx="609602" cy="369460"/>
          </a:xfrm>
          <a:prstGeom prst="rect">
            <a:avLst/>
          </a:prstGeom>
        </p:spPr>
        <p:txBody>
          <a:bodyPr wrap="square">
            <a:spAutoFit/>
          </a:bodyPr>
          <a:lstStyle/>
          <a:p>
            <a:pPr defTabSz="913043"/>
            <a:r>
              <a:rPr lang="en-US" sz="1801" dirty="0">
                <a:solidFill>
                  <a:prstClr val="black"/>
                </a:solidFill>
                <a:latin typeface="Arial"/>
              </a:rPr>
              <a:t>14</a:t>
            </a:r>
          </a:p>
        </p:txBody>
      </p:sp>
      <p:sp>
        <p:nvSpPr>
          <p:cNvPr id="6" name="Rectangle 5"/>
          <p:cNvSpPr/>
          <p:nvPr/>
        </p:nvSpPr>
        <p:spPr>
          <a:xfrm>
            <a:off x="1219200" y="139008"/>
            <a:ext cx="9144000" cy="1384995"/>
          </a:xfrm>
          <a:prstGeom prst="rect">
            <a:avLst/>
          </a:prstGeom>
        </p:spPr>
        <p:txBody>
          <a:bodyPr wrap="square">
            <a:spAutoFit/>
          </a:bodyPr>
          <a:lstStyle/>
          <a:p>
            <a:pPr marL="548647" lvl="2" algn="ctr" defTabSz="913043">
              <a:spcBef>
                <a:spcPts val="601"/>
              </a:spcBef>
            </a:pPr>
            <a:r>
              <a:rPr lang="en-US" sz="2800" b="1" dirty="0">
                <a:solidFill>
                  <a:prstClr val="black"/>
                </a:solidFill>
                <a:latin typeface="Arial"/>
              </a:rPr>
              <a:t>Assigned reviewers should evaluate and comment on Additional Non Score-Driving Review Considerations</a:t>
            </a:r>
          </a:p>
        </p:txBody>
      </p:sp>
    </p:spTree>
    <p:extLst>
      <p:ext uri="{BB962C8B-B14F-4D97-AF65-F5344CB8AC3E}">
        <p14:creationId xmlns:p14="http://schemas.microsoft.com/office/powerpoint/2010/main" val="2807064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a:grpSpLocks/>
          </p:cNvGrpSpPr>
          <p:nvPr/>
        </p:nvGrpSpPr>
        <p:grpSpPr bwMode="auto">
          <a:xfrm>
            <a:off x="5518606" y="420091"/>
            <a:ext cx="4006850" cy="2082800"/>
            <a:chOff x="4048047" y="1110823"/>
            <a:chExt cx="4006613" cy="2082716"/>
          </a:xfrm>
        </p:grpSpPr>
        <p:grpSp>
          <p:nvGrpSpPr>
            <p:cNvPr id="6152" name="Group 36"/>
            <p:cNvGrpSpPr>
              <a:grpSpLocks/>
            </p:cNvGrpSpPr>
            <p:nvPr/>
          </p:nvGrpSpPr>
          <p:grpSpPr bwMode="auto">
            <a:xfrm>
              <a:off x="4048047" y="1110823"/>
              <a:ext cx="3766914" cy="1622360"/>
              <a:chOff x="3873731" y="1355056"/>
              <a:chExt cx="3766914" cy="1622360"/>
            </a:xfrm>
          </p:grpSpPr>
          <p:sp>
            <p:nvSpPr>
              <p:cNvPr id="8" name="Rectangle 7"/>
              <p:cNvSpPr/>
              <p:nvPr/>
            </p:nvSpPr>
            <p:spPr bwMode="auto">
              <a:xfrm>
                <a:off x="4256295" y="1362994"/>
                <a:ext cx="3351015" cy="1596961"/>
              </a:xfrm>
              <a:prstGeom prst="rect">
                <a:avLst/>
              </a:prstGeom>
              <a:noFill/>
              <a:ln w="9525" cap="flat" cmpd="sng" algn="ctr">
                <a:solidFill>
                  <a:schemeClr val="tx2"/>
                </a:solidFill>
                <a:prstDash val="solid"/>
                <a:round/>
                <a:headEnd type="none" w="med" len="med"/>
                <a:tailEnd type="none" w="med" len="med"/>
              </a:ln>
              <a:effectLst/>
            </p:spPr>
            <p:txBody>
              <a:bodyPr/>
              <a:lstStyle/>
              <a:p>
                <a:pPr algn="ctr">
                  <a:spcBef>
                    <a:spcPct val="20000"/>
                  </a:spcBef>
                  <a:defRPr/>
                </a:pPr>
                <a:endParaRPr lang="en-US" sz="2000" b="1" dirty="0">
                  <a:solidFill>
                    <a:prstClr val="black"/>
                  </a:solidFill>
                  <a:latin typeface="Calibri"/>
                </a:endParaRPr>
              </a:p>
            </p:txBody>
          </p:sp>
          <p:sp>
            <p:nvSpPr>
              <p:cNvPr id="9" name="Rectangle 8"/>
              <p:cNvSpPr/>
              <p:nvPr/>
            </p:nvSpPr>
            <p:spPr bwMode="auto">
              <a:xfrm>
                <a:off x="3873731" y="1375693"/>
                <a:ext cx="1142932" cy="798480"/>
              </a:xfrm>
              <a:prstGeom prst="rect">
                <a:avLst/>
              </a:prstGeom>
              <a:solidFill>
                <a:srgbClr val="FF9900"/>
              </a:solidFill>
              <a:ln w="9525" cap="flat" cmpd="sng" algn="ctr">
                <a:solidFill>
                  <a:schemeClr val="tx2"/>
                </a:solidFill>
                <a:prstDash val="solid"/>
                <a:round/>
                <a:headEnd type="none" w="med" len="med"/>
                <a:tailEnd type="none" w="med" len="med"/>
              </a:ln>
              <a:effectLst/>
            </p:spPr>
            <p:txBody>
              <a:bodyPr/>
              <a:lstStyle/>
              <a:p>
                <a:pPr algn="ctr">
                  <a:spcBef>
                    <a:spcPct val="20000"/>
                  </a:spcBef>
                  <a:defRPr/>
                </a:pPr>
                <a:r>
                  <a:rPr lang="en-US" sz="1801" b="1" dirty="0">
                    <a:solidFill>
                      <a:prstClr val="white"/>
                    </a:solidFill>
                    <a:latin typeface="Calibri"/>
                  </a:rPr>
                  <a:t>Overall Impact</a:t>
                </a:r>
                <a:endParaRPr lang="en-US" sz="1401" b="1" dirty="0">
                  <a:solidFill>
                    <a:prstClr val="white"/>
                  </a:solidFill>
                  <a:latin typeface="Calibri"/>
                </a:endParaRPr>
              </a:p>
            </p:txBody>
          </p:sp>
          <p:sp>
            <p:nvSpPr>
              <p:cNvPr id="10" name="Rectangle 9"/>
              <p:cNvSpPr/>
              <p:nvPr/>
            </p:nvSpPr>
            <p:spPr bwMode="auto">
              <a:xfrm>
                <a:off x="3873731" y="2178936"/>
                <a:ext cx="1142932" cy="796893"/>
              </a:xfrm>
              <a:prstGeom prst="rect">
                <a:avLst/>
              </a:prstGeom>
              <a:solidFill>
                <a:srgbClr val="FF9900"/>
              </a:solidFill>
              <a:ln w="9525" cap="flat" cmpd="sng" algn="ctr">
                <a:solidFill>
                  <a:schemeClr val="tx2"/>
                </a:solidFill>
                <a:prstDash val="solid"/>
                <a:round/>
                <a:headEnd type="none" w="med" len="med"/>
                <a:tailEnd type="none" w="med" len="med"/>
              </a:ln>
              <a:effectLst/>
            </p:spPr>
            <p:txBody>
              <a:bodyPr/>
              <a:lstStyle/>
              <a:p>
                <a:pPr algn="ctr">
                  <a:spcBef>
                    <a:spcPct val="20000"/>
                  </a:spcBef>
                  <a:defRPr/>
                </a:pPr>
                <a:endParaRPr lang="en-US" sz="1200" b="1" dirty="0">
                  <a:solidFill>
                    <a:prstClr val="white"/>
                  </a:solidFill>
                  <a:latin typeface="Calibri"/>
                </a:endParaRPr>
              </a:p>
              <a:p>
                <a:pPr algn="ctr">
                  <a:spcBef>
                    <a:spcPct val="20000"/>
                  </a:spcBef>
                  <a:defRPr/>
                </a:pPr>
                <a:r>
                  <a:rPr lang="en-US" sz="2000" b="1" dirty="0">
                    <a:solidFill>
                      <a:prstClr val="white"/>
                    </a:solidFill>
                    <a:latin typeface="Calibri"/>
                  </a:rPr>
                  <a:t>Score</a:t>
                </a:r>
              </a:p>
            </p:txBody>
          </p:sp>
          <p:sp>
            <p:nvSpPr>
              <p:cNvPr id="12" name="Rectangle 11"/>
              <p:cNvSpPr/>
              <p:nvPr/>
            </p:nvSpPr>
            <p:spPr bwMode="auto">
              <a:xfrm>
                <a:off x="5032537" y="1366169"/>
                <a:ext cx="869899" cy="798480"/>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a:lstStyle/>
              <a:p>
                <a:pPr algn="ctr">
                  <a:spcBef>
                    <a:spcPct val="20000"/>
                  </a:spcBef>
                  <a:defRPr/>
                </a:pPr>
                <a:endParaRPr lang="en-US" sz="1200" b="1" dirty="0">
                  <a:solidFill>
                    <a:prstClr val="black"/>
                  </a:solidFill>
                  <a:latin typeface="Calibri"/>
                </a:endParaRPr>
              </a:p>
              <a:p>
                <a:pPr algn="ctr">
                  <a:spcBef>
                    <a:spcPct val="20000"/>
                  </a:spcBef>
                  <a:defRPr/>
                </a:pPr>
                <a:endParaRPr lang="en-US" sz="1401" b="1" dirty="0">
                  <a:solidFill>
                    <a:prstClr val="black"/>
                  </a:solidFill>
                  <a:latin typeface="Calibri"/>
                </a:endParaRPr>
              </a:p>
            </p:txBody>
          </p:sp>
          <p:sp>
            <p:nvSpPr>
              <p:cNvPr id="13" name="Rectangle 12"/>
              <p:cNvSpPr/>
              <p:nvPr/>
            </p:nvSpPr>
            <p:spPr bwMode="auto">
              <a:xfrm>
                <a:off x="6770746" y="1366169"/>
                <a:ext cx="869899" cy="798480"/>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a:lstStyle/>
              <a:p>
                <a:pPr algn="ctr">
                  <a:spcBef>
                    <a:spcPct val="20000"/>
                  </a:spcBef>
                  <a:defRPr/>
                </a:pPr>
                <a:endParaRPr lang="en-US" sz="1401" b="1" dirty="0">
                  <a:solidFill>
                    <a:prstClr val="black"/>
                  </a:solidFill>
                  <a:latin typeface="Calibri"/>
                </a:endParaRPr>
              </a:p>
              <a:p>
                <a:pPr algn="ctr">
                  <a:spcBef>
                    <a:spcPct val="20000"/>
                  </a:spcBef>
                  <a:defRPr/>
                </a:pPr>
                <a:endParaRPr lang="en-US" sz="1401" b="1" dirty="0">
                  <a:solidFill>
                    <a:prstClr val="black"/>
                  </a:solidFill>
                  <a:latin typeface="Calibri"/>
                </a:endParaRPr>
              </a:p>
            </p:txBody>
          </p:sp>
          <p:sp>
            <p:nvSpPr>
              <p:cNvPr id="14" name="Rectangle 13"/>
              <p:cNvSpPr/>
              <p:nvPr/>
            </p:nvSpPr>
            <p:spPr bwMode="auto">
              <a:xfrm>
                <a:off x="5902436" y="1355056"/>
                <a:ext cx="868311" cy="798481"/>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a:lstStyle/>
              <a:p>
                <a:pPr algn="ctr">
                  <a:spcBef>
                    <a:spcPct val="20000"/>
                  </a:spcBef>
                  <a:defRPr/>
                </a:pPr>
                <a:endParaRPr lang="en-US" sz="1401" b="1" dirty="0">
                  <a:solidFill>
                    <a:prstClr val="black"/>
                  </a:solidFill>
                  <a:latin typeface="Calibri"/>
                </a:endParaRPr>
              </a:p>
              <a:p>
                <a:pPr algn="ctr">
                  <a:spcBef>
                    <a:spcPct val="20000"/>
                  </a:spcBef>
                  <a:defRPr/>
                </a:pPr>
                <a:endParaRPr lang="en-US" sz="1401" b="1" dirty="0">
                  <a:solidFill>
                    <a:prstClr val="black"/>
                  </a:solidFill>
                  <a:latin typeface="Calibri"/>
                </a:endParaRPr>
              </a:p>
            </p:txBody>
          </p:sp>
          <p:sp>
            <p:nvSpPr>
              <p:cNvPr id="15" name="Rectangle 14"/>
              <p:cNvSpPr/>
              <p:nvPr/>
            </p:nvSpPr>
            <p:spPr bwMode="auto">
              <a:xfrm>
                <a:off x="5034124" y="2178936"/>
                <a:ext cx="868312" cy="798480"/>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a:lstStyle/>
              <a:p>
                <a:pPr algn="ctr">
                  <a:spcBef>
                    <a:spcPct val="20000"/>
                  </a:spcBef>
                  <a:defRPr/>
                </a:pPr>
                <a:endParaRPr lang="en-US" sz="1200" b="1" dirty="0">
                  <a:solidFill>
                    <a:prstClr val="black"/>
                  </a:solidFill>
                  <a:latin typeface="Calibri"/>
                </a:endParaRPr>
              </a:p>
            </p:txBody>
          </p:sp>
          <p:sp>
            <p:nvSpPr>
              <p:cNvPr id="16" name="Rectangle 15"/>
              <p:cNvSpPr/>
              <p:nvPr/>
            </p:nvSpPr>
            <p:spPr bwMode="auto">
              <a:xfrm>
                <a:off x="6772334" y="2178936"/>
                <a:ext cx="868311" cy="798480"/>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a:lstStyle/>
              <a:p>
                <a:pPr algn="ctr">
                  <a:spcBef>
                    <a:spcPct val="20000"/>
                  </a:spcBef>
                  <a:defRPr/>
                </a:pPr>
                <a:endParaRPr lang="en-US" sz="1200" b="1" dirty="0">
                  <a:solidFill>
                    <a:prstClr val="black"/>
                  </a:solidFill>
                  <a:latin typeface="Calibri"/>
                </a:endParaRPr>
              </a:p>
            </p:txBody>
          </p:sp>
          <p:sp>
            <p:nvSpPr>
              <p:cNvPr id="17" name="Rectangle 16"/>
              <p:cNvSpPr/>
              <p:nvPr/>
            </p:nvSpPr>
            <p:spPr bwMode="auto">
              <a:xfrm>
                <a:off x="5902436" y="2172586"/>
                <a:ext cx="869899" cy="798480"/>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a:lstStyle/>
              <a:p>
                <a:pPr algn="ctr">
                  <a:spcBef>
                    <a:spcPct val="20000"/>
                  </a:spcBef>
                  <a:defRPr/>
                </a:pPr>
                <a:endParaRPr lang="en-US" sz="1200" b="1" dirty="0">
                  <a:solidFill>
                    <a:prstClr val="black"/>
                  </a:solidFill>
                  <a:latin typeface="Calibri"/>
                </a:endParaRPr>
              </a:p>
            </p:txBody>
          </p:sp>
          <p:sp>
            <p:nvSpPr>
              <p:cNvPr id="6169" name="Rectangle 30"/>
              <p:cNvSpPr>
                <a:spLocks noChangeArrowheads="1"/>
              </p:cNvSpPr>
              <p:nvPr/>
            </p:nvSpPr>
            <p:spPr bwMode="auto">
              <a:xfrm>
                <a:off x="5144939" y="2392359"/>
                <a:ext cx="747275" cy="36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20000"/>
                  </a:spcBef>
                  <a:defRPr/>
                </a:pPr>
                <a:r>
                  <a:rPr lang="en-US" sz="1801" b="1" dirty="0">
                    <a:solidFill>
                      <a:srgbClr val="000000"/>
                    </a:solidFill>
                    <a:latin typeface="Calibri"/>
                  </a:rPr>
                  <a:t>1  2  3</a:t>
                </a:r>
              </a:p>
            </p:txBody>
          </p:sp>
          <p:sp>
            <p:nvSpPr>
              <p:cNvPr id="6170" name="Rectangle 31"/>
              <p:cNvSpPr>
                <a:spLocks noChangeArrowheads="1"/>
              </p:cNvSpPr>
              <p:nvPr/>
            </p:nvSpPr>
            <p:spPr bwMode="auto">
              <a:xfrm>
                <a:off x="5985028" y="2392360"/>
                <a:ext cx="747275" cy="36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20000"/>
                  </a:spcBef>
                  <a:defRPr/>
                </a:pPr>
                <a:r>
                  <a:rPr lang="en-US" sz="1801" b="1" dirty="0">
                    <a:solidFill>
                      <a:srgbClr val="000000"/>
                    </a:solidFill>
                    <a:latin typeface="Calibri"/>
                  </a:rPr>
                  <a:t>4  5  6</a:t>
                </a:r>
              </a:p>
            </p:txBody>
          </p:sp>
          <p:sp>
            <p:nvSpPr>
              <p:cNvPr id="6171" name="Rectangle 32"/>
              <p:cNvSpPr>
                <a:spLocks noChangeArrowheads="1"/>
              </p:cNvSpPr>
              <p:nvPr/>
            </p:nvSpPr>
            <p:spPr bwMode="auto">
              <a:xfrm>
                <a:off x="6854087" y="2392360"/>
                <a:ext cx="747275" cy="36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20000"/>
                  </a:spcBef>
                  <a:defRPr/>
                </a:pPr>
                <a:r>
                  <a:rPr lang="en-US" sz="1801" b="1" dirty="0">
                    <a:solidFill>
                      <a:srgbClr val="000000"/>
                    </a:solidFill>
                    <a:latin typeface="Calibri"/>
                  </a:rPr>
                  <a:t>7  8  9</a:t>
                </a:r>
              </a:p>
            </p:txBody>
          </p:sp>
          <p:sp>
            <p:nvSpPr>
              <p:cNvPr id="6172" name="Rectangle 33"/>
              <p:cNvSpPr>
                <a:spLocks noChangeArrowheads="1"/>
              </p:cNvSpPr>
              <p:nvPr/>
            </p:nvSpPr>
            <p:spPr bwMode="auto">
              <a:xfrm>
                <a:off x="5176900" y="1600177"/>
                <a:ext cx="524472" cy="30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401" b="1" dirty="0">
                    <a:solidFill>
                      <a:srgbClr val="000000"/>
                    </a:solidFill>
                    <a:latin typeface="Calibri"/>
                  </a:rPr>
                  <a:t>High</a:t>
                </a:r>
                <a:endParaRPr lang="en-US" sz="1801" dirty="0">
                  <a:solidFill>
                    <a:prstClr val="black"/>
                  </a:solidFill>
                  <a:latin typeface="Calibri"/>
                </a:endParaRPr>
              </a:p>
            </p:txBody>
          </p:sp>
          <p:sp>
            <p:nvSpPr>
              <p:cNvPr id="6173" name="Rectangle 34"/>
              <p:cNvSpPr>
                <a:spLocks noChangeArrowheads="1"/>
              </p:cNvSpPr>
              <p:nvPr/>
            </p:nvSpPr>
            <p:spPr bwMode="auto">
              <a:xfrm>
                <a:off x="5912481" y="1600177"/>
                <a:ext cx="814599" cy="30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401" b="1" dirty="0">
                    <a:solidFill>
                      <a:srgbClr val="000000"/>
                    </a:solidFill>
                    <a:latin typeface="Calibri"/>
                  </a:rPr>
                  <a:t>Medium</a:t>
                </a:r>
                <a:endParaRPr lang="en-US" sz="1801" dirty="0">
                  <a:solidFill>
                    <a:prstClr val="black"/>
                  </a:solidFill>
                  <a:latin typeface="Calibri"/>
                </a:endParaRPr>
              </a:p>
            </p:txBody>
          </p:sp>
          <p:sp>
            <p:nvSpPr>
              <p:cNvPr id="6174" name="Rectangle 35"/>
              <p:cNvSpPr>
                <a:spLocks noChangeArrowheads="1"/>
              </p:cNvSpPr>
              <p:nvPr/>
            </p:nvSpPr>
            <p:spPr bwMode="auto">
              <a:xfrm>
                <a:off x="6934559" y="1600177"/>
                <a:ext cx="490490" cy="30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401" b="1" dirty="0">
                    <a:solidFill>
                      <a:srgbClr val="000000"/>
                    </a:solidFill>
                    <a:latin typeface="Calibri"/>
                  </a:rPr>
                  <a:t>Low</a:t>
                </a:r>
                <a:endParaRPr lang="en-US" sz="1801" dirty="0">
                  <a:solidFill>
                    <a:prstClr val="black"/>
                  </a:solidFill>
                  <a:latin typeface="Calibri"/>
                </a:endParaRPr>
              </a:p>
            </p:txBody>
          </p:sp>
        </p:grpSp>
        <p:sp>
          <p:nvSpPr>
            <p:cNvPr id="6153" name="Rectangle 39"/>
            <p:cNvSpPr>
              <a:spLocks noChangeArrowheads="1"/>
            </p:cNvSpPr>
            <p:nvPr/>
          </p:nvSpPr>
          <p:spPr bwMode="auto">
            <a:xfrm>
              <a:off x="4048047" y="1110823"/>
              <a:ext cx="3766930" cy="1626523"/>
            </a:xfrm>
            <a:prstGeom prst="rect">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defRPr/>
              </a:pPr>
              <a:endParaRPr lang="en-US" sz="2000" b="1" dirty="0">
                <a:solidFill>
                  <a:prstClr val="black"/>
                </a:solidFill>
                <a:latin typeface="Bodoni MT" pitchFamily="18" charset="0"/>
              </a:endParaRPr>
            </a:p>
          </p:txBody>
        </p:sp>
        <p:cxnSp>
          <p:nvCxnSpPr>
            <p:cNvPr id="6154" name="Straight Connector 41"/>
            <p:cNvCxnSpPr>
              <a:cxnSpLocks noChangeShapeType="1"/>
            </p:cNvCxnSpPr>
            <p:nvPr/>
          </p:nvCxnSpPr>
          <p:spPr bwMode="auto">
            <a:xfrm>
              <a:off x="4048047" y="1908845"/>
              <a:ext cx="3766930" cy="15240"/>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cxnSp>
          <p:nvCxnSpPr>
            <p:cNvPr id="6155" name="Elbow Connector 47"/>
            <p:cNvCxnSpPr>
              <a:cxnSpLocks noChangeShapeType="1"/>
            </p:cNvCxnSpPr>
            <p:nvPr/>
          </p:nvCxnSpPr>
          <p:spPr bwMode="auto">
            <a:xfrm rot="5400000">
              <a:off x="4754697" y="2080174"/>
              <a:ext cx="180975" cy="1594275"/>
            </a:xfrm>
            <a:prstGeom prst="bentConnector2">
              <a:avLst/>
            </a:prstGeom>
            <a:noFill/>
            <a:ln w="57150" algn="ctr">
              <a:solidFill>
                <a:schemeClr val="tx2"/>
              </a:solidFill>
              <a:round/>
              <a:headEnd/>
              <a:tailEnd/>
            </a:ln>
            <a:extLst>
              <a:ext uri="{909E8E84-426E-40DD-AFC4-6F175D3DCCD1}">
                <a14:hiddenFill xmlns:a14="http://schemas.microsoft.com/office/drawing/2010/main">
                  <a:noFill/>
                </a14:hiddenFill>
              </a:ext>
            </a:extLst>
          </p:spPr>
        </p:cxnSp>
        <p:cxnSp>
          <p:nvCxnSpPr>
            <p:cNvPr id="6156" name="Straight Connector 49"/>
            <p:cNvCxnSpPr>
              <a:cxnSpLocks noChangeShapeType="1"/>
            </p:cNvCxnSpPr>
            <p:nvPr/>
          </p:nvCxnSpPr>
          <p:spPr bwMode="auto">
            <a:xfrm>
              <a:off x="4075311" y="2967799"/>
              <a:ext cx="0" cy="225740"/>
            </a:xfrm>
            <a:prstGeom prst="line">
              <a:avLst/>
            </a:prstGeom>
            <a:noFill/>
            <a:ln w="57150" algn="ctr">
              <a:solidFill>
                <a:schemeClr val="tx2"/>
              </a:solidFill>
              <a:round/>
              <a:headEnd/>
              <a:tailEnd/>
            </a:ln>
            <a:extLst>
              <a:ext uri="{909E8E84-426E-40DD-AFC4-6F175D3DCCD1}">
                <a14:hiddenFill xmlns:a14="http://schemas.microsoft.com/office/drawing/2010/main">
                  <a:noFill/>
                </a14:hiddenFill>
              </a:ext>
            </a:extLst>
          </p:spPr>
        </p:cxnSp>
        <p:cxnSp>
          <p:nvCxnSpPr>
            <p:cNvPr id="6157" name="Elbow Connector 53"/>
            <p:cNvCxnSpPr>
              <a:cxnSpLocks noChangeShapeType="1"/>
              <a:stCxn id="17" idx="2"/>
            </p:cNvCxnSpPr>
            <p:nvPr/>
          </p:nvCxnSpPr>
          <p:spPr bwMode="auto">
            <a:xfrm rot="5400000">
              <a:off x="6208095" y="2844531"/>
              <a:ext cx="421556" cy="185022"/>
            </a:xfrm>
            <a:prstGeom prst="bentConnector3">
              <a:avLst>
                <a:gd name="adj1" fmla="val 50000"/>
              </a:avLst>
            </a:prstGeom>
            <a:noFill/>
            <a:ln w="57150" algn="ctr">
              <a:solidFill>
                <a:schemeClr val="tx2"/>
              </a:solidFill>
              <a:round/>
              <a:headEnd/>
              <a:tailEnd/>
            </a:ln>
            <a:extLst>
              <a:ext uri="{909E8E84-426E-40DD-AFC4-6F175D3DCCD1}">
                <a14:hiddenFill xmlns:a14="http://schemas.microsoft.com/office/drawing/2010/main">
                  <a:noFill/>
                </a14:hiddenFill>
              </a:ext>
            </a:extLst>
          </p:spPr>
        </p:cxnSp>
        <p:cxnSp>
          <p:nvCxnSpPr>
            <p:cNvPr id="6158" name="Elbow Connector 58"/>
            <p:cNvCxnSpPr>
              <a:cxnSpLocks noChangeShapeType="1"/>
              <a:stCxn id="16" idx="2"/>
            </p:cNvCxnSpPr>
            <p:nvPr/>
          </p:nvCxnSpPr>
          <p:spPr bwMode="auto">
            <a:xfrm rot="16200000" flipH="1">
              <a:off x="7600109" y="2513250"/>
              <a:ext cx="234888" cy="674214"/>
            </a:xfrm>
            <a:prstGeom prst="bentConnector2">
              <a:avLst/>
            </a:prstGeom>
            <a:noFill/>
            <a:ln w="57150" algn="ctr">
              <a:solidFill>
                <a:schemeClr val="tx2"/>
              </a:solidFill>
              <a:round/>
              <a:headEnd/>
              <a:tailEnd/>
            </a:ln>
            <a:extLst>
              <a:ext uri="{909E8E84-426E-40DD-AFC4-6F175D3DCCD1}">
                <a14:hiddenFill xmlns:a14="http://schemas.microsoft.com/office/drawing/2010/main">
                  <a:noFill/>
                </a14:hiddenFill>
              </a:ext>
            </a:extLst>
          </p:spPr>
        </p:cxnSp>
        <p:cxnSp>
          <p:nvCxnSpPr>
            <p:cNvPr id="6159" name="Straight Connector 63"/>
            <p:cNvCxnSpPr>
              <a:cxnSpLocks noChangeShapeType="1"/>
            </p:cNvCxnSpPr>
            <p:nvPr/>
          </p:nvCxnSpPr>
          <p:spPr bwMode="auto">
            <a:xfrm>
              <a:off x="8028130" y="2967801"/>
              <a:ext cx="0" cy="202878"/>
            </a:xfrm>
            <a:prstGeom prst="line">
              <a:avLst/>
            </a:prstGeom>
            <a:noFill/>
            <a:ln w="57150" algn="ctr">
              <a:solidFill>
                <a:schemeClr val="tx2"/>
              </a:solidFill>
              <a:round/>
              <a:headEnd/>
              <a:tailEnd/>
            </a:ln>
            <a:extLst>
              <a:ext uri="{909E8E84-426E-40DD-AFC4-6F175D3DCCD1}">
                <a14:hiddenFill xmlns:a14="http://schemas.microsoft.com/office/drawing/2010/main">
                  <a:noFill/>
                </a14:hiddenFill>
              </a:ext>
            </a:extLst>
          </p:spPr>
        </p:cxnSp>
      </p:grpSp>
      <p:sp>
        <p:nvSpPr>
          <p:cNvPr id="6146" name="TextBox 2"/>
          <p:cNvSpPr txBox="1">
            <a:spLocks noChangeArrowheads="1"/>
          </p:cNvSpPr>
          <p:nvPr/>
        </p:nvSpPr>
        <p:spPr bwMode="auto">
          <a:xfrm>
            <a:off x="3752852" y="106364"/>
            <a:ext cx="46212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defRPr/>
            </a:pPr>
            <a:r>
              <a:rPr lang="en-US" sz="1600" b="1" dirty="0">
                <a:solidFill>
                  <a:prstClr val="white"/>
                </a:solidFill>
              </a:rPr>
              <a:t>Evaluating Overall Impact</a:t>
            </a:r>
          </a:p>
        </p:txBody>
      </p:sp>
      <p:sp>
        <p:nvSpPr>
          <p:cNvPr id="5" name="Rectangle 4"/>
          <p:cNvSpPr/>
          <p:nvPr/>
        </p:nvSpPr>
        <p:spPr>
          <a:xfrm>
            <a:off x="1539877" y="3232152"/>
            <a:ext cx="2856677" cy="2554545"/>
          </a:xfrm>
          <a:prstGeom prst="rect">
            <a:avLst/>
          </a:prstGeom>
          <a:solidFill>
            <a:srgbClr val="FFFF99"/>
          </a:solidFill>
          <a:ln w="28575">
            <a:solidFill>
              <a:schemeClr val="bg1">
                <a:lumMod val="65000"/>
              </a:schemeClr>
            </a:solidFill>
          </a:ln>
        </p:spPr>
        <p:txBody>
          <a:bodyPr wrap="square">
            <a:spAutoFit/>
          </a:bodyPr>
          <a:lstStyle/>
          <a:p>
            <a:pPr>
              <a:defRPr/>
            </a:pPr>
            <a:r>
              <a:rPr lang="en-US" sz="2000" b="1" dirty="0">
                <a:solidFill>
                  <a:prstClr val="black"/>
                </a:solidFill>
                <a:latin typeface="Arial" pitchFamily="34" charset="0"/>
              </a:rPr>
              <a:t>Evaluating Overall Impact</a:t>
            </a:r>
            <a:r>
              <a:rPr lang="en-US" sz="1801" dirty="0">
                <a:solidFill>
                  <a:prstClr val="black"/>
                </a:solidFill>
                <a:latin typeface="Arial" pitchFamily="34" charset="0"/>
              </a:rPr>
              <a:t>: </a:t>
            </a:r>
          </a:p>
          <a:p>
            <a:pPr>
              <a:defRPr/>
            </a:pPr>
            <a:r>
              <a:rPr lang="en-US" sz="1600" dirty="0">
                <a:solidFill>
                  <a:prstClr val="black"/>
                </a:solidFill>
                <a:latin typeface="Arial" pitchFamily="34" charset="0"/>
              </a:rPr>
              <a:t>Consider the 5 criteria: significance, investigator, innovation, approach, environment (weighted based on reviewer’s judgment) and other score influences (e.g. human subjects)</a:t>
            </a:r>
          </a:p>
          <a:p>
            <a:pPr>
              <a:defRPr/>
            </a:pPr>
            <a:endParaRPr lang="en-US" sz="800" dirty="0">
              <a:solidFill>
                <a:prstClr val="black"/>
              </a:solidFill>
              <a:latin typeface="Arial" pitchFamily="34" charset="0"/>
            </a:endParaRPr>
          </a:p>
        </p:txBody>
      </p:sp>
      <p:grpSp>
        <p:nvGrpSpPr>
          <p:cNvPr id="66" name="Group 65"/>
          <p:cNvGrpSpPr>
            <a:grpSpLocks/>
          </p:cNvGrpSpPr>
          <p:nvPr/>
        </p:nvGrpSpPr>
        <p:grpSpPr bwMode="auto">
          <a:xfrm>
            <a:off x="4461104" y="2437166"/>
            <a:ext cx="5937323" cy="4320723"/>
            <a:chOff x="3051757" y="2764973"/>
            <a:chExt cx="5937263" cy="4322650"/>
          </a:xfrm>
        </p:grpSpPr>
        <p:sp>
          <p:nvSpPr>
            <p:cNvPr id="38" name="Rectangle 37"/>
            <p:cNvSpPr/>
            <p:nvPr/>
          </p:nvSpPr>
          <p:spPr>
            <a:xfrm>
              <a:off x="3176120" y="6563913"/>
              <a:ext cx="5802255" cy="523710"/>
            </a:xfrm>
            <a:prstGeom prst="rect">
              <a:avLst/>
            </a:prstGeom>
            <a:solidFill>
              <a:schemeClr val="tx1">
                <a:lumMod val="65000"/>
                <a:lumOff val="35000"/>
              </a:schemeClr>
            </a:solidFill>
          </p:spPr>
          <p:txBody>
            <a:bodyPr>
              <a:spAutoFit/>
            </a:bodyPr>
            <a:lstStyle/>
            <a:p>
              <a:pPr algn="ctr">
                <a:defRPr/>
              </a:pPr>
              <a:r>
                <a:rPr lang="en-US" sz="1401" b="1" dirty="0">
                  <a:solidFill>
                    <a:prstClr val="white"/>
                  </a:solidFill>
                  <a:latin typeface="Arial" pitchFamily="34" charset="0"/>
                </a:rPr>
                <a:t>5 is a good medium-impact application, and the entire scale (1-9) should always be considered.</a:t>
              </a:r>
            </a:p>
          </p:txBody>
        </p:sp>
        <p:sp>
          <p:nvSpPr>
            <p:cNvPr id="39" name="TextBox 38"/>
            <p:cNvSpPr txBox="1"/>
            <p:nvPr/>
          </p:nvSpPr>
          <p:spPr>
            <a:xfrm>
              <a:off x="5402130" y="2764973"/>
              <a:ext cx="1758932" cy="3281079"/>
            </a:xfrm>
            <a:prstGeom prst="rect">
              <a:avLst/>
            </a:prstGeom>
            <a:solidFill>
              <a:schemeClr val="bg1"/>
            </a:solidFill>
            <a:ln w="38100">
              <a:solidFill>
                <a:schemeClr val="bg1">
                  <a:lumMod val="65000"/>
                </a:schemeClr>
              </a:solidFill>
            </a:ln>
          </p:spPr>
          <p:txBody>
            <a:bodyPr>
              <a:spAutoFit/>
            </a:bodyPr>
            <a:lstStyle/>
            <a:p>
              <a:pPr>
                <a:defRPr/>
              </a:pPr>
              <a:endParaRPr lang="en-US" sz="400" b="1" dirty="0">
                <a:solidFill>
                  <a:prstClr val="black"/>
                </a:solidFill>
                <a:latin typeface="Arial" pitchFamily="34" charset="0"/>
              </a:endParaRPr>
            </a:p>
            <a:p>
              <a:pPr>
                <a:defRPr/>
              </a:pPr>
              <a:r>
                <a:rPr lang="en-US" sz="1401" dirty="0">
                  <a:solidFill>
                    <a:prstClr val="black"/>
                  </a:solidFill>
                  <a:latin typeface="Calibri"/>
                </a:rPr>
                <a:t>e.g. Applications may be addressing a </a:t>
              </a:r>
              <a:r>
                <a:rPr lang="en-US" sz="1401" b="1" dirty="0">
                  <a:solidFill>
                    <a:prstClr val="black"/>
                  </a:solidFill>
                  <a:latin typeface="Calibri"/>
                </a:rPr>
                <a:t>problem of </a:t>
              </a:r>
              <a:r>
                <a:rPr lang="en-US" sz="1401" b="1" u="sng" dirty="0">
                  <a:solidFill>
                    <a:prstClr val="black"/>
                  </a:solidFill>
                  <a:latin typeface="Calibri"/>
                </a:rPr>
                <a:t>high</a:t>
              </a:r>
              <a:r>
                <a:rPr lang="en-US" sz="1401" b="1" dirty="0">
                  <a:solidFill>
                    <a:prstClr val="black"/>
                  </a:solidFill>
                  <a:latin typeface="Calibri"/>
                </a:rPr>
                <a:t> importance </a:t>
              </a:r>
              <a:r>
                <a:rPr lang="en-US" sz="1401" dirty="0">
                  <a:solidFill>
                    <a:prstClr val="black"/>
                  </a:solidFill>
                  <a:latin typeface="Calibri"/>
                </a:rPr>
                <a:t>in the field, but weaknesses in the criteria bring down the overall impact to medium.</a:t>
              </a:r>
            </a:p>
            <a:p>
              <a:pPr>
                <a:defRPr/>
              </a:pPr>
              <a:endParaRPr lang="en-US" sz="700" i="1" dirty="0">
                <a:solidFill>
                  <a:prstClr val="black"/>
                </a:solidFill>
                <a:latin typeface="Arial" pitchFamily="34" charset="0"/>
              </a:endParaRPr>
            </a:p>
            <a:p>
              <a:pPr>
                <a:defRPr/>
              </a:pPr>
              <a:r>
                <a:rPr lang="en-US" sz="1401" dirty="0">
                  <a:solidFill>
                    <a:prstClr val="black"/>
                  </a:solidFill>
                  <a:latin typeface="Calibri"/>
                </a:rPr>
                <a:t>e.g. Applications may be addressing a </a:t>
              </a:r>
              <a:r>
                <a:rPr lang="en-US" sz="1401" b="1" dirty="0">
                  <a:solidFill>
                    <a:prstClr val="black"/>
                  </a:solidFill>
                  <a:latin typeface="Calibri"/>
                </a:rPr>
                <a:t>problem of </a:t>
              </a:r>
              <a:r>
                <a:rPr lang="en-US" sz="1401" b="1" u="sng" dirty="0">
                  <a:solidFill>
                    <a:prstClr val="black"/>
                  </a:solidFill>
                  <a:latin typeface="Calibri"/>
                </a:rPr>
                <a:t>moderate</a:t>
              </a:r>
              <a:r>
                <a:rPr lang="en-US" sz="1401" b="1" dirty="0">
                  <a:solidFill>
                    <a:prstClr val="black"/>
                  </a:solidFill>
                  <a:latin typeface="Calibri"/>
                </a:rPr>
                <a:t> importance </a:t>
              </a:r>
              <a:r>
                <a:rPr lang="en-US" sz="1401" dirty="0">
                  <a:solidFill>
                    <a:prstClr val="black"/>
                  </a:solidFill>
                  <a:latin typeface="Calibri"/>
                </a:rPr>
                <a:t>in the field,  with some or no weaknesses.</a:t>
              </a:r>
            </a:p>
          </p:txBody>
        </p:sp>
        <p:sp>
          <p:nvSpPr>
            <p:cNvPr id="52" name="TextBox 51"/>
            <p:cNvSpPr txBox="1"/>
            <p:nvPr/>
          </p:nvSpPr>
          <p:spPr>
            <a:xfrm>
              <a:off x="7243098" y="2764973"/>
              <a:ext cx="1745922" cy="3496747"/>
            </a:xfrm>
            <a:prstGeom prst="rect">
              <a:avLst/>
            </a:prstGeom>
            <a:solidFill>
              <a:schemeClr val="bg1"/>
            </a:solidFill>
            <a:ln w="38100">
              <a:solidFill>
                <a:schemeClr val="tx1">
                  <a:lumMod val="50000"/>
                  <a:lumOff val="50000"/>
                </a:schemeClr>
              </a:solidFill>
            </a:ln>
          </p:spPr>
          <p:txBody>
            <a:bodyPr wrap="square">
              <a:spAutoFit/>
            </a:bodyPr>
            <a:lstStyle/>
            <a:p>
              <a:pPr>
                <a:defRPr/>
              </a:pPr>
              <a:endParaRPr lang="en-US" sz="400" b="1" dirty="0">
                <a:solidFill>
                  <a:prstClr val="black"/>
                </a:solidFill>
                <a:latin typeface="Arial" pitchFamily="34" charset="0"/>
              </a:endParaRPr>
            </a:p>
            <a:p>
              <a:pPr>
                <a:defRPr/>
              </a:pPr>
              <a:r>
                <a:rPr lang="en-US" sz="1401" dirty="0">
                  <a:solidFill>
                    <a:prstClr val="black"/>
                  </a:solidFill>
                  <a:latin typeface="Calibri"/>
                </a:rPr>
                <a:t>e.g. Applications may be addressing a problem of </a:t>
              </a:r>
              <a:r>
                <a:rPr lang="en-US" sz="1401" b="1" u="sng" dirty="0">
                  <a:solidFill>
                    <a:prstClr val="black"/>
                  </a:solidFill>
                  <a:latin typeface="Calibri"/>
                </a:rPr>
                <a:t>moderate</a:t>
              </a:r>
              <a:r>
                <a:rPr lang="en-US" sz="1401" b="1" dirty="0">
                  <a:solidFill>
                    <a:prstClr val="black"/>
                  </a:solidFill>
                  <a:latin typeface="Calibri"/>
                </a:rPr>
                <a:t>/</a:t>
              </a:r>
              <a:r>
                <a:rPr lang="en-US" sz="1401" b="1" u="sng" dirty="0">
                  <a:solidFill>
                    <a:prstClr val="black"/>
                  </a:solidFill>
                  <a:latin typeface="Calibri"/>
                </a:rPr>
                <a:t>high</a:t>
              </a:r>
              <a:r>
                <a:rPr lang="en-US" sz="1401" b="1" dirty="0">
                  <a:solidFill>
                    <a:prstClr val="black"/>
                  </a:solidFill>
                  <a:latin typeface="Calibri"/>
                </a:rPr>
                <a:t> importance </a:t>
              </a:r>
              <a:r>
                <a:rPr lang="en-US" sz="1401" dirty="0">
                  <a:solidFill>
                    <a:prstClr val="black"/>
                  </a:solidFill>
                  <a:latin typeface="Calibri"/>
                </a:rPr>
                <a:t>in the field, but weaknesses in the criteria bring down the overall impact to low.</a:t>
              </a:r>
            </a:p>
            <a:p>
              <a:pPr>
                <a:defRPr/>
              </a:pPr>
              <a:endParaRPr lang="en-US" sz="700" dirty="0">
                <a:solidFill>
                  <a:prstClr val="black"/>
                </a:solidFill>
                <a:latin typeface="Calibri"/>
              </a:endParaRPr>
            </a:p>
            <a:p>
              <a:pPr>
                <a:defRPr/>
              </a:pPr>
              <a:r>
                <a:rPr lang="en-US" sz="1401" dirty="0">
                  <a:solidFill>
                    <a:prstClr val="black"/>
                  </a:solidFill>
                  <a:latin typeface="Calibri"/>
                </a:rPr>
                <a:t>e.g. Applications may be addressing a </a:t>
              </a:r>
              <a:r>
                <a:rPr lang="en-US" sz="1401" b="1" dirty="0">
                  <a:solidFill>
                    <a:prstClr val="black"/>
                  </a:solidFill>
                  <a:latin typeface="Calibri"/>
                </a:rPr>
                <a:t>problem of </a:t>
              </a:r>
              <a:r>
                <a:rPr lang="en-US" sz="1401" b="1" u="sng" dirty="0">
                  <a:solidFill>
                    <a:prstClr val="black"/>
                  </a:solidFill>
                  <a:latin typeface="Calibri"/>
                </a:rPr>
                <a:t>low</a:t>
              </a:r>
              <a:r>
                <a:rPr lang="en-US" sz="1401" b="1" dirty="0">
                  <a:solidFill>
                    <a:prstClr val="black"/>
                  </a:solidFill>
                  <a:latin typeface="Calibri"/>
                </a:rPr>
                <a:t> or </a:t>
              </a:r>
              <a:r>
                <a:rPr lang="en-US" sz="1401" b="1" u="sng" dirty="0">
                  <a:solidFill>
                    <a:prstClr val="black"/>
                  </a:solidFill>
                  <a:latin typeface="Calibri"/>
                </a:rPr>
                <a:t>no</a:t>
              </a:r>
              <a:r>
                <a:rPr lang="en-US" sz="1401" b="1" dirty="0">
                  <a:solidFill>
                    <a:prstClr val="black"/>
                  </a:solidFill>
                  <a:latin typeface="Calibri"/>
                </a:rPr>
                <a:t> importance</a:t>
              </a:r>
              <a:r>
                <a:rPr lang="en-US" sz="1401" dirty="0">
                  <a:solidFill>
                    <a:prstClr val="black"/>
                  </a:solidFill>
                  <a:latin typeface="Calibri"/>
                </a:rPr>
                <a:t> in the field, with some or no weaknesses.</a:t>
              </a:r>
              <a:endParaRPr lang="en-US" sz="601" i="1" dirty="0">
                <a:solidFill>
                  <a:prstClr val="black"/>
                </a:solidFill>
                <a:latin typeface="Arial" pitchFamily="34" charset="0"/>
              </a:endParaRPr>
            </a:p>
          </p:txBody>
        </p:sp>
        <p:sp>
          <p:nvSpPr>
            <p:cNvPr id="30" name="TextBox 29"/>
            <p:cNvSpPr txBox="1"/>
            <p:nvPr/>
          </p:nvSpPr>
          <p:spPr>
            <a:xfrm>
              <a:off x="3051757" y="2764973"/>
              <a:ext cx="2301852" cy="1478756"/>
            </a:xfrm>
            <a:prstGeom prst="rect">
              <a:avLst/>
            </a:prstGeom>
            <a:solidFill>
              <a:schemeClr val="bg1"/>
            </a:solidFill>
            <a:ln w="38100">
              <a:solidFill>
                <a:schemeClr val="tx1">
                  <a:lumMod val="50000"/>
                  <a:lumOff val="50000"/>
                </a:schemeClr>
              </a:solidFill>
            </a:ln>
          </p:spPr>
          <p:txBody>
            <a:bodyPr>
              <a:spAutoFit/>
            </a:bodyPr>
            <a:lstStyle/>
            <a:p>
              <a:pPr>
                <a:defRPr/>
              </a:pPr>
              <a:endParaRPr lang="en-US" sz="400" b="1" dirty="0">
                <a:solidFill>
                  <a:prstClr val="black"/>
                </a:solidFill>
                <a:latin typeface="Arial" pitchFamily="34" charset="0"/>
              </a:endParaRPr>
            </a:p>
            <a:p>
              <a:pPr>
                <a:defRPr/>
              </a:pPr>
              <a:r>
                <a:rPr lang="en-US" sz="1401" dirty="0">
                  <a:solidFill>
                    <a:prstClr val="black"/>
                  </a:solidFill>
                  <a:latin typeface="Calibri"/>
                </a:rPr>
                <a:t>e.g. Applications  are addressing a </a:t>
              </a:r>
              <a:r>
                <a:rPr lang="en-US" sz="1401" b="1" dirty="0">
                  <a:solidFill>
                    <a:prstClr val="black"/>
                  </a:solidFill>
                  <a:latin typeface="Calibri"/>
                </a:rPr>
                <a:t>problem of </a:t>
              </a:r>
              <a:r>
                <a:rPr lang="en-US" sz="1401" b="1" u="sng" dirty="0">
                  <a:solidFill>
                    <a:prstClr val="black"/>
                  </a:solidFill>
                  <a:latin typeface="Calibri"/>
                </a:rPr>
                <a:t>high</a:t>
              </a:r>
              <a:r>
                <a:rPr lang="en-US" sz="1401" b="1" dirty="0">
                  <a:solidFill>
                    <a:prstClr val="black"/>
                  </a:solidFill>
                  <a:latin typeface="Calibri"/>
                </a:rPr>
                <a:t> importance</a:t>
              </a:r>
              <a:r>
                <a:rPr lang="en-US" sz="1401" dirty="0">
                  <a:solidFill>
                    <a:prstClr val="black"/>
                  </a:solidFill>
                  <a:latin typeface="Calibri"/>
                </a:rPr>
                <a:t>/interest in the field. May have some or no weaknesses. </a:t>
              </a:r>
            </a:p>
            <a:p>
              <a:pPr>
                <a:defRPr/>
              </a:pPr>
              <a:endParaRPr lang="en-US" sz="500" dirty="0">
                <a:solidFill>
                  <a:prstClr val="black"/>
                </a:solidFill>
                <a:latin typeface="Arial" pitchFamily="34" charset="0"/>
              </a:endParaRPr>
            </a:p>
            <a:p>
              <a:pPr>
                <a:defRPr/>
              </a:pPr>
              <a:endParaRPr lang="en-US" sz="500" i="1" dirty="0">
                <a:solidFill>
                  <a:prstClr val="black"/>
                </a:solidFill>
                <a:latin typeface="Arial" pitchFamily="34" charset="0"/>
              </a:endParaRPr>
            </a:p>
            <a:p>
              <a:pPr marL="285753" indent="-285753">
                <a:buFont typeface="Arial" pitchFamily="34" charset="0"/>
                <a:buChar char="•"/>
                <a:defRPr/>
              </a:pPr>
              <a:endParaRPr lang="en-US" sz="601" i="1" dirty="0">
                <a:solidFill>
                  <a:prstClr val="black"/>
                </a:solidFill>
                <a:latin typeface="Arial" pitchFamily="34" charset="0"/>
              </a:endParaRPr>
            </a:p>
          </p:txBody>
        </p:sp>
      </p:grpSp>
      <p:sp>
        <p:nvSpPr>
          <p:cNvPr id="6151" name="Rectangle 1"/>
          <p:cNvSpPr>
            <a:spLocks noChangeArrowheads="1"/>
          </p:cNvSpPr>
          <p:nvPr/>
        </p:nvSpPr>
        <p:spPr bwMode="auto">
          <a:xfrm>
            <a:off x="1797051" y="382453"/>
            <a:ext cx="3130201" cy="150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000" b="1" dirty="0">
                <a:solidFill>
                  <a:prstClr val="black"/>
                </a:solidFill>
                <a:latin typeface="Calibri"/>
              </a:rPr>
              <a:t>Overall Impact:  </a:t>
            </a:r>
          </a:p>
          <a:p>
            <a:pPr>
              <a:defRPr/>
            </a:pPr>
            <a:r>
              <a:rPr lang="en-US" sz="1801" dirty="0">
                <a:solidFill>
                  <a:prstClr val="black"/>
                </a:solidFill>
                <a:latin typeface="Calibri"/>
              </a:rPr>
              <a:t>The likelihood for a project to exert a </a:t>
            </a:r>
            <a:r>
              <a:rPr lang="en-US" sz="1801" u="sng" dirty="0">
                <a:solidFill>
                  <a:prstClr val="black"/>
                </a:solidFill>
                <a:latin typeface="Calibri"/>
              </a:rPr>
              <a:t>sustained</a:t>
            </a:r>
            <a:r>
              <a:rPr lang="en-US" sz="1801" dirty="0">
                <a:solidFill>
                  <a:prstClr val="black"/>
                </a:solidFill>
                <a:latin typeface="Calibri"/>
              </a:rPr>
              <a:t>, </a:t>
            </a:r>
            <a:r>
              <a:rPr lang="en-US" sz="1801" u="sng" dirty="0">
                <a:solidFill>
                  <a:prstClr val="black"/>
                </a:solidFill>
                <a:latin typeface="Calibri"/>
              </a:rPr>
              <a:t>powerful</a:t>
            </a:r>
            <a:r>
              <a:rPr lang="en-US" sz="1801" dirty="0">
                <a:solidFill>
                  <a:prstClr val="black"/>
                </a:solidFill>
                <a:latin typeface="Calibri"/>
              </a:rPr>
              <a:t> influence on research field(s</a:t>
            </a:r>
            <a:r>
              <a:rPr lang="en-US" sz="1801">
                <a:solidFill>
                  <a:prstClr val="black"/>
                </a:solidFill>
                <a:latin typeface="Calibri"/>
              </a:rPr>
              <a:t>) involved</a:t>
            </a:r>
            <a:endParaRPr lang="en-US" sz="1801" dirty="0">
              <a:solidFill>
                <a:prstClr val="black"/>
              </a:solidFill>
              <a:latin typeface="Calibri"/>
            </a:endParaRPr>
          </a:p>
        </p:txBody>
      </p:sp>
      <p:sp>
        <p:nvSpPr>
          <p:cNvPr id="34" name="Rectangle 33"/>
          <p:cNvSpPr/>
          <p:nvPr/>
        </p:nvSpPr>
        <p:spPr>
          <a:xfrm>
            <a:off x="10287002" y="6360592"/>
            <a:ext cx="609602" cy="369460"/>
          </a:xfrm>
          <a:prstGeom prst="rect">
            <a:avLst/>
          </a:prstGeom>
        </p:spPr>
        <p:txBody>
          <a:bodyPr wrap="square">
            <a:spAutoFit/>
          </a:bodyPr>
          <a:lstStyle/>
          <a:p>
            <a:pPr defTabSz="913043"/>
            <a:r>
              <a:rPr lang="en-US" sz="1801" dirty="0">
                <a:solidFill>
                  <a:prstClr val="black"/>
                </a:solidFill>
                <a:latin typeface="Arial"/>
              </a:rPr>
              <a:t>15</a:t>
            </a:r>
          </a:p>
        </p:txBody>
      </p:sp>
    </p:spTree>
    <p:extLst>
      <p:ext uri="{BB962C8B-B14F-4D97-AF65-F5344CB8AC3E}">
        <p14:creationId xmlns:p14="http://schemas.microsoft.com/office/powerpoint/2010/main" val="2228588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7600" y="84224"/>
            <a:ext cx="8109284" cy="6737684"/>
          </a:xfrm>
          <a:prstGeom prst="rect">
            <a:avLst/>
          </a:prstGeom>
        </p:spPr>
      </p:pic>
      <p:sp>
        <p:nvSpPr>
          <p:cNvPr id="5" name="Rectangular Callout 4"/>
          <p:cNvSpPr/>
          <p:nvPr/>
        </p:nvSpPr>
        <p:spPr>
          <a:xfrm>
            <a:off x="324854" y="661738"/>
            <a:ext cx="2911643" cy="326055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1" b="1" dirty="0"/>
              <a:t>DEFINITION OF A CLINICAL TRIAL</a:t>
            </a:r>
          </a:p>
        </p:txBody>
      </p:sp>
    </p:spTree>
    <p:extLst>
      <p:ext uri="{BB962C8B-B14F-4D97-AF65-F5344CB8AC3E}">
        <p14:creationId xmlns:p14="http://schemas.microsoft.com/office/powerpoint/2010/main" val="352302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717864"/>
              </p:ext>
            </p:extLst>
          </p:nvPr>
        </p:nvGraphicFramePr>
        <p:xfrm>
          <a:off x="141403" y="143221"/>
          <a:ext cx="11848690" cy="6301648"/>
        </p:xfrm>
        <a:graphic>
          <a:graphicData uri="http://schemas.openxmlformats.org/drawingml/2006/table">
            <a:tbl>
              <a:tblPr firstRow="1" bandRow="1">
                <a:tableStyleId>{5C22544A-7EE6-4342-B048-85BDC9FD1C3A}</a:tableStyleId>
              </a:tblPr>
              <a:tblGrid>
                <a:gridCol w="3312002">
                  <a:extLst>
                    <a:ext uri="{9D8B030D-6E8A-4147-A177-3AD203B41FA5}">
                      <a16:colId xmlns:a16="http://schemas.microsoft.com/office/drawing/2014/main" val="638516650"/>
                    </a:ext>
                  </a:extLst>
                </a:gridCol>
                <a:gridCol w="997410">
                  <a:extLst>
                    <a:ext uri="{9D8B030D-6E8A-4147-A177-3AD203B41FA5}">
                      <a16:colId xmlns:a16="http://schemas.microsoft.com/office/drawing/2014/main" val="1577501769"/>
                    </a:ext>
                  </a:extLst>
                </a:gridCol>
                <a:gridCol w="2632837">
                  <a:extLst>
                    <a:ext uri="{9D8B030D-6E8A-4147-A177-3AD203B41FA5}">
                      <a16:colId xmlns:a16="http://schemas.microsoft.com/office/drawing/2014/main" val="774149903"/>
                    </a:ext>
                  </a:extLst>
                </a:gridCol>
                <a:gridCol w="4906441">
                  <a:extLst>
                    <a:ext uri="{9D8B030D-6E8A-4147-A177-3AD203B41FA5}">
                      <a16:colId xmlns:a16="http://schemas.microsoft.com/office/drawing/2014/main" val="1174136558"/>
                    </a:ext>
                  </a:extLst>
                </a:gridCol>
              </a:tblGrid>
              <a:tr h="460366">
                <a:tc gridSpan="4">
                  <a:txBody>
                    <a:bodyPr/>
                    <a:lstStyle/>
                    <a:p>
                      <a:pPr algn="ctr" fontAlgn="b"/>
                      <a:r>
                        <a:rPr lang="en-US" sz="1800" b="1" i="0" u="none" strike="noStrike" dirty="0">
                          <a:solidFill>
                            <a:schemeClr val="tx1"/>
                          </a:solidFill>
                          <a:effectLst/>
                          <a:latin typeface="Calibri" panose="020F0502020204030204" pitchFamily="34" charset="0"/>
                        </a:rPr>
                        <a:t>Summary of NIH Changes:  12.7.16 - </a:t>
                      </a:r>
                      <a:r>
                        <a:rPr lang="en-US" sz="1800" b="1" i="0" u="none" strike="noStrike" dirty="0" smtClean="0">
                          <a:solidFill>
                            <a:schemeClr val="tx1"/>
                          </a:solidFill>
                          <a:effectLst/>
                          <a:latin typeface="Calibri" panose="020F0502020204030204" pitchFamily="34" charset="0"/>
                        </a:rPr>
                        <a:t>1.25.18</a:t>
                      </a:r>
                      <a:r>
                        <a:rPr lang="en-US" sz="1800" b="0" i="0" u="none" strike="noStrike" dirty="0">
                          <a:solidFill>
                            <a:schemeClr val="tx1"/>
                          </a:solidFill>
                          <a:effectLst/>
                          <a:latin typeface="Calibri" panose="020F0502020204030204" pitchFamily="34" charset="0"/>
                        </a:rPr>
                        <a:t> </a:t>
                      </a:r>
                    </a:p>
                  </a:txBody>
                  <a:tcPr marL="6350" marR="6350" marT="6350" marB="0" anchor="b"/>
                </a:tc>
                <a:tc hMerge="1">
                  <a:txBody>
                    <a:bodyPr/>
                    <a:lstStyle/>
                    <a:p>
                      <a:endParaRPr lang="en-US"/>
                    </a:p>
                  </a:txBody>
                  <a:tcPr/>
                </a:tc>
                <a:tc hMerge="1">
                  <a:txBody>
                    <a:bodyPr/>
                    <a:lstStyle/>
                    <a:p>
                      <a:endParaRPr lang="en-US"/>
                    </a:p>
                  </a:txBody>
                  <a:tcPr/>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62853721"/>
                  </a:ext>
                </a:extLst>
              </a:tr>
              <a:tr h="784891">
                <a:tc>
                  <a:txBody>
                    <a:bodyPr/>
                    <a:lstStyle/>
                    <a:p>
                      <a:pPr algn="ctr" fontAlgn="b"/>
                      <a:r>
                        <a:rPr lang="en-US" sz="1800" b="1" i="0" u="none" strike="noStrike" dirty="0">
                          <a:solidFill>
                            <a:srgbClr val="000000"/>
                          </a:solidFill>
                          <a:effectLst/>
                          <a:latin typeface="Calibri" panose="020F0502020204030204" pitchFamily="34" charset="0"/>
                        </a:rPr>
                        <a:t>Topic</a:t>
                      </a:r>
                    </a:p>
                  </a:txBody>
                  <a:tcPr marL="6350" marR="6350" marT="6350" marB="0" anchor="b"/>
                </a:tc>
                <a:tc>
                  <a:txBody>
                    <a:bodyPr/>
                    <a:lstStyle/>
                    <a:p>
                      <a:pPr algn="l" fontAlgn="b"/>
                      <a:r>
                        <a:rPr lang="en-US" sz="1800" b="1" i="0" u="none" strike="noStrike">
                          <a:solidFill>
                            <a:srgbClr val="000000"/>
                          </a:solidFill>
                          <a:effectLst/>
                          <a:latin typeface="Calibri" panose="020F0502020204030204" pitchFamily="34" charset="0"/>
                        </a:rPr>
                        <a:t>Effective Date</a:t>
                      </a:r>
                    </a:p>
                  </a:txBody>
                  <a:tcPr marL="6350" marR="6350" marT="6350" marB="0" anchor="b"/>
                </a:tc>
                <a:tc>
                  <a:txBody>
                    <a:bodyPr/>
                    <a:lstStyle/>
                    <a:p>
                      <a:pPr algn="l" fontAlgn="b"/>
                      <a:r>
                        <a:rPr lang="en-US" sz="1800" b="1" i="0" u="none" strike="noStrike">
                          <a:solidFill>
                            <a:srgbClr val="000000"/>
                          </a:solidFill>
                          <a:effectLst/>
                          <a:latin typeface="Calibri" panose="020F0502020204030204" pitchFamily="34" charset="0"/>
                        </a:rPr>
                        <a:t>Summary of Change</a:t>
                      </a:r>
                    </a:p>
                  </a:txBody>
                  <a:tcPr marL="6350" marR="6350" marT="6350" marB="0" anchor="b"/>
                </a:tc>
                <a:tc>
                  <a:txBody>
                    <a:bodyPr/>
                    <a:lstStyle/>
                    <a:p>
                      <a:pPr algn="l" fontAlgn="t"/>
                      <a:r>
                        <a:rPr lang="en-US" sz="1800" b="1" i="0" u="none" strike="noStrike" dirty="0">
                          <a:solidFill>
                            <a:srgbClr val="000000"/>
                          </a:solidFill>
                          <a:effectLst/>
                          <a:latin typeface="Calibri" panose="020F0502020204030204" pitchFamily="34" charset="0"/>
                        </a:rPr>
                        <a:t>Website</a:t>
                      </a:r>
                    </a:p>
                  </a:txBody>
                  <a:tcPr marL="6350" marR="6350" marT="6350" marB="0" anchor="b"/>
                </a:tc>
                <a:extLst>
                  <a:ext uri="{0D108BD9-81ED-4DB2-BD59-A6C34878D82A}">
                    <a16:rowId xmlns:a16="http://schemas.microsoft.com/office/drawing/2014/main" val="3172467872"/>
                  </a:ext>
                </a:extLst>
              </a:tr>
              <a:tr h="2334494">
                <a:tc>
                  <a:txBody>
                    <a:bodyPr/>
                    <a:lstStyle/>
                    <a:p>
                      <a:pPr algn="ctr" fontAlgn="ctr"/>
                      <a:r>
                        <a:rPr lang="en-US" sz="1800" b="0" i="0" u="none" strike="noStrike" dirty="0">
                          <a:solidFill>
                            <a:srgbClr val="000000"/>
                          </a:solidFill>
                          <a:effectLst/>
                          <a:latin typeface="Calibri" panose="020F0502020204030204" pitchFamily="34" charset="0"/>
                        </a:rPr>
                        <a:t>Elimination of Appendix for Clinical Trials </a:t>
                      </a:r>
                      <a:r>
                        <a:rPr lang="en-US" sz="1800" b="0" i="0" u="none" strike="noStrike" dirty="0" smtClean="0">
                          <a:solidFill>
                            <a:srgbClr val="000000"/>
                          </a:solidFill>
                          <a:effectLst/>
                          <a:latin typeface="Calibri" panose="020F0502020204030204" pitchFamily="34" charset="0"/>
                        </a:rPr>
                        <a:t>Applications</a:t>
                      </a:r>
                    </a:p>
                    <a:p>
                      <a:pPr algn="ctr" fontAlgn="ctr"/>
                      <a:r>
                        <a:rPr lang="en-US" sz="1800" b="0" i="0" u="none" strike="noStrike" dirty="0" smtClean="0">
                          <a:solidFill>
                            <a:srgbClr val="000000"/>
                          </a:solidFill>
                          <a:effectLst/>
                          <a:latin typeface="Calibri" panose="020F0502020204030204" pitchFamily="34" charset="0"/>
                        </a:rPr>
                        <a:t>(NOT-OD-17-098)</a:t>
                      </a: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25-Jan-18</a:t>
                      </a:r>
                    </a:p>
                  </a:txBody>
                  <a:tcPr marL="6350" marR="6350" marT="6350" marB="0" anchor="ctr"/>
                </a:tc>
                <a:tc>
                  <a:txBody>
                    <a:bodyPr/>
                    <a:lstStyle/>
                    <a:p>
                      <a:pPr algn="l" fontAlgn="b"/>
                      <a:r>
                        <a:rPr lang="en-US" sz="1800" b="0" i="0" u="none" strike="noStrike" dirty="0">
                          <a:solidFill>
                            <a:srgbClr val="000000"/>
                          </a:solidFill>
                          <a:effectLst/>
                          <a:latin typeface="Calibri" panose="020F0502020204030204" pitchFamily="34" charset="0"/>
                        </a:rPr>
                        <a:t>All information required for the peer review process must be contained within those designated sections of the application image, unless the FOA specifies otherwise.</a:t>
                      </a:r>
                    </a:p>
                  </a:txBody>
                  <a:tcPr marL="6350" marR="6350" marT="6350" marB="0"/>
                </a:tc>
                <a:tc>
                  <a:txBody>
                    <a:bodyPr/>
                    <a:lstStyle/>
                    <a:p>
                      <a:pPr algn="l" fontAlgn="t"/>
                      <a:r>
                        <a:rPr lang="en-US" sz="1800" b="0" i="0" u="sng" strike="noStrike" dirty="0">
                          <a:solidFill>
                            <a:srgbClr val="0563C1"/>
                          </a:solidFill>
                          <a:effectLst/>
                          <a:latin typeface="Calibri" panose="020F0502020204030204" pitchFamily="34" charset="0"/>
                          <a:hlinkClick r:id="rId2"/>
                        </a:rPr>
                        <a:t>https://grants.nih.gov/grants/guide/notice-files/NOT-OD-17-098.html</a:t>
                      </a:r>
                      <a:endParaRPr lang="en-US" sz="1800" b="0" i="0" u="sng" strike="noStrike" dirty="0">
                        <a:solidFill>
                          <a:srgbClr val="0563C1"/>
                        </a:solidFill>
                        <a:effectLst/>
                        <a:latin typeface="Calibri" panose="020F0502020204030204" pitchFamily="34" charset="0"/>
                      </a:endParaRPr>
                    </a:p>
                  </a:txBody>
                  <a:tcPr marL="6350" marR="6350" marT="6350" marB="0"/>
                </a:tc>
                <a:extLst>
                  <a:ext uri="{0D108BD9-81ED-4DB2-BD59-A6C34878D82A}">
                    <a16:rowId xmlns:a16="http://schemas.microsoft.com/office/drawing/2014/main" val="3491676213"/>
                  </a:ext>
                </a:extLst>
              </a:tr>
              <a:tr h="2721897">
                <a:tc>
                  <a:txBody>
                    <a:bodyPr/>
                    <a:lstStyle/>
                    <a:p>
                      <a:pPr algn="ctr" fontAlgn="ctr"/>
                      <a:r>
                        <a:rPr lang="en-US" sz="1800" b="0" i="0" dirty="0" smtClean="0">
                          <a:solidFill>
                            <a:srgbClr val="333333"/>
                          </a:solidFill>
                          <a:effectLst/>
                          <a:latin typeface="Helvetica Neue"/>
                        </a:rPr>
                        <a:t>NIH Policy on the Dissemination of NIH-Funded Clinical Trial Information</a:t>
                      </a:r>
                    </a:p>
                    <a:p>
                      <a:pPr algn="ctr" fontAlgn="ctr"/>
                      <a:r>
                        <a:rPr lang="en-US" sz="1800" b="0" i="0" dirty="0" smtClean="0">
                          <a:solidFill>
                            <a:srgbClr val="333333"/>
                          </a:solidFill>
                          <a:effectLst/>
                          <a:latin typeface="Helvetica Neue"/>
                        </a:rPr>
                        <a:t>(NOT-OD-16-149)</a:t>
                      </a: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800" b="0" i="0" u="none" strike="noStrike" dirty="0" smtClean="0">
                          <a:solidFill>
                            <a:srgbClr val="000000"/>
                          </a:solidFill>
                          <a:effectLst/>
                          <a:latin typeface="Calibri" panose="020F0502020204030204" pitchFamily="34" charset="0"/>
                        </a:rPr>
                        <a:t>18-Jan-17</a:t>
                      </a: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800" b="0" i="0" dirty="0" smtClean="0">
                        <a:solidFill>
                          <a:srgbClr val="444444"/>
                        </a:solidFill>
                        <a:effectLst/>
                        <a:latin typeface="Arial" panose="020B0604020202020204" pitchFamily="34" charset="0"/>
                      </a:endParaRPr>
                    </a:p>
                    <a:p>
                      <a:pPr algn="l" fontAlgn="b"/>
                      <a:r>
                        <a:rPr lang="en-US" sz="1800" b="0" i="0" dirty="0" smtClean="0">
                          <a:solidFill>
                            <a:srgbClr val="444444"/>
                          </a:solidFill>
                          <a:effectLst/>
                          <a:latin typeface="Arial" panose="020B0604020202020204" pitchFamily="34" charset="0"/>
                        </a:rPr>
                        <a:t>All NIH-funded clinical trials are expected to register and submit results information to </a:t>
                      </a:r>
                      <a:r>
                        <a:rPr lang="en-US" sz="1800" b="0" i="0" u="none" strike="noStrike" dirty="0" smtClean="0">
                          <a:solidFill>
                            <a:srgbClr val="004FBA"/>
                          </a:solidFill>
                          <a:effectLst/>
                          <a:latin typeface="Arial" panose="020B0604020202020204" pitchFamily="34" charset="0"/>
                          <a:hlinkClick r:id="rId3"/>
                        </a:rPr>
                        <a:t>Clinicaltrials.gov</a:t>
                      </a:r>
                      <a:r>
                        <a:rPr lang="en-US" sz="1800" b="0" i="0" u="none" strike="noStrike" dirty="0" smtClean="0">
                          <a:solidFill>
                            <a:srgbClr val="444444"/>
                          </a:solidFill>
                          <a:effectLst/>
                          <a:latin typeface="Arial" panose="020B0604020202020204" pitchFamily="34" charset="0"/>
                        </a:rPr>
                        <a:t>.</a:t>
                      </a:r>
                      <a:endParaRPr lang="en-US" sz="1800" b="0" i="0" u="none" strike="noStrike" dirty="0">
                        <a:solidFill>
                          <a:srgbClr val="000000"/>
                        </a:solidFill>
                        <a:effectLst/>
                        <a:latin typeface="Calibri" panose="020F0502020204030204" pitchFamily="34" charset="0"/>
                      </a:endParaRPr>
                    </a:p>
                  </a:txBody>
                  <a:tcPr marL="6350" marR="6350" marT="6350" marB="0"/>
                </a:tc>
                <a:tc>
                  <a:txBody>
                    <a:bodyPr/>
                    <a:lstStyle/>
                    <a:p>
                      <a:pPr marL="0" indent="0" algn="l" fontAlgn="t">
                        <a:buNone/>
                      </a:pPr>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smtClean="0">
                          <a:solidFill>
                            <a:srgbClr val="000000"/>
                          </a:solidFill>
                          <a:effectLst/>
                          <a:latin typeface="Calibri" panose="020F0502020204030204" pitchFamily="34" charset="0"/>
                          <a:hlinkClick r:id="rId3"/>
                        </a:rPr>
                        <a:t>https://clinicaltrials.gov/ct2/home</a:t>
                      </a:r>
                      <a:endParaRPr lang="en-US" sz="1800" b="0" i="0" u="none" strike="noStrike" dirty="0" smtClean="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302390701"/>
                  </a:ext>
                </a:extLst>
              </a:tr>
            </a:tbl>
          </a:graphicData>
        </a:graphic>
      </p:graphicFrame>
    </p:spTree>
    <p:extLst>
      <p:ext uri="{BB962C8B-B14F-4D97-AF65-F5344CB8AC3E}">
        <p14:creationId xmlns:p14="http://schemas.microsoft.com/office/powerpoint/2010/main" val="2865508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59889035"/>
              </p:ext>
            </p:extLst>
          </p:nvPr>
        </p:nvGraphicFramePr>
        <p:xfrm>
          <a:off x="96253" y="1"/>
          <a:ext cx="12007516" cy="6654187"/>
        </p:xfrm>
        <a:graphic>
          <a:graphicData uri="http://schemas.openxmlformats.org/drawingml/2006/table">
            <a:tbl>
              <a:tblPr firstRow="1" bandRow="1">
                <a:tableStyleId>{5C22544A-7EE6-4342-B048-85BDC9FD1C3A}</a:tableStyleId>
              </a:tblPr>
              <a:tblGrid>
                <a:gridCol w="3001879">
                  <a:extLst>
                    <a:ext uri="{9D8B030D-6E8A-4147-A177-3AD203B41FA5}">
                      <a16:colId xmlns:a16="http://schemas.microsoft.com/office/drawing/2014/main" val="638516650"/>
                    </a:ext>
                  </a:extLst>
                </a:gridCol>
                <a:gridCol w="1066245">
                  <a:extLst>
                    <a:ext uri="{9D8B030D-6E8A-4147-A177-3AD203B41FA5}">
                      <a16:colId xmlns:a16="http://schemas.microsoft.com/office/drawing/2014/main" val="1577501769"/>
                    </a:ext>
                  </a:extLst>
                </a:gridCol>
                <a:gridCol w="3305060">
                  <a:extLst>
                    <a:ext uri="{9D8B030D-6E8A-4147-A177-3AD203B41FA5}">
                      <a16:colId xmlns:a16="http://schemas.microsoft.com/office/drawing/2014/main" val="774149903"/>
                    </a:ext>
                  </a:extLst>
                </a:gridCol>
                <a:gridCol w="4634332">
                  <a:extLst>
                    <a:ext uri="{9D8B030D-6E8A-4147-A177-3AD203B41FA5}">
                      <a16:colId xmlns:a16="http://schemas.microsoft.com/office/drawing/2014/main" val="1174136558"/>
                    </a:ext>
                  </a:extLst>
                </a:gridCol>
              </a:tblGrid>
              <a:tr h="306121">
                <a:tc gridSpan="4">
                  <a:txBody>
                    <a:bodyPr/>
                    <a:lstStyle/>
                    <a:p>
                      <a:pPr algn="ctr" fontAlgn="b"/>
                      <a:r>
                        <a:rPr lang="en-US" sz="1800" b="1" i="0" u="none" strike="noStrike" dirty="0">
                          <a:solidFill>
                            <a:schemeClr val="tx1"/>
                          </a:solidFill>
                          <a:effectLst/>
                          <a:latin typeface="Calibri" panose="020F0502020204030204" pitchFamily="34" charset="0"/>
                        </a:rPr>
                        <a:t>Summary of NIH Changes:  12.7.16 - </a:t>
                      </a:r>
                      <a:r>
                        <a:rPr lang="en-US" sz="1800" b="1" i="0" u="none" strike="noStrike" dirty="0" smtClean="0">
                          <a:solidFill>
                            <a:schemeClr val="tx1"/>
                          </a:solidFill>
                          <a:effectLst/>
                          <a:latin typeface="Calibri" panose="020F0502020204030204" pitchFamily="34" charset="0"/>
                        </a:rPr>
                        <a:t>1.25.18</a:t>
                      </a:r>
                      <a:r>
                        <a:rPr lang="en-US" sz="1800" b="0" i="0" u="none" strike="noStrike" dirty="0">
                          <a:solidFill>
                            <a:schemeClr val="tx1"/>
                          </a:solidFill>
                          <a:effectLst/>
                          <a:latin typeface="Calibri" panose="020F0502020204030204" pitchFamily="34" charset="0"/>
                        </a:rPr>
                        <a:t> </a:t>
                      </a:r>
                    </a:p>
                  </a:txBody>
                  <a:tcPr marL="6350" marR="6350" marT="6350" marB="0" anchor="b"/>
                </a:tc>
                <a:tc hMerge="1">
                  <a:txBody>
                    <a:bodyPr/>
                    <a:lstStyle/>
                    <a:p>
                      <a:endParaRPr lang="en-US"/>
                    </a:p>
                  </a:txBody>
                  <a:tcPr/>
                </a:tc>
                <a:tc hMerge="1">
                  <a:txBody>
                    <a:bodyPr/>
                    <a:lstStyle/>
                    <a:p>
                      <a:endParaRPr lang="en-US"/>
                    </a:p>
                  </a:txBody>
                  <a:tcPr/>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62853721"/>
                  </a:ext>
                </a:extLst>
              </a:tr>
              <a:tr h="565902">
                <a:tc>
                  <a:txBody>
                    <a:bodyPr/>
                    <a:lstStyle/>
                    <a:p>
                      <a:pPr algn="ctr" fontAlgn="b"/>
                      <a:r>
                        <a:rPr lang="en-US" sz="1800" b="1" i="0" u="none" strike="noStrike" dirty="0">
                          <a:solidFill>
                            <a:srgbClr val="000000"/>
                          </a:solidFill>
                          <a:effectLst/>
                          <a:latin typeface="Calibri" panose="020F0502020204030204" pitchFamily="34" charset="0"/>
                        </a:rPr>
                        <a:t>Topic</a:t>
                      </a:r>
                    </a:p>
                  </a:txBody>
                  <a:tcPr marL="6350" marR="6350" marT="6350" marB="0" anchor="b"/>
                </a:tc>
                <a:tc>
                  <a:txBody>
                    <a:bodyPr/>
                    <a:lstStyle/>
                    <a:p>
                      <a:pPr algn="ctr" fontAlgn="b"/>
                      <a:r>
                        <a:rPr lang="en-US" sz="1800" b="1" i="0" u="none" strike="noStrike" dirty="0">
                          <a:solidFill>
                            <a:srgbClr val="000000"/>
                          </a:solidFill>
                          <a:effectLst/>
                          <a:latin typeface="Calibri" panose="020F0502020204030204" pitchFamily="34" charset="0"/>
                        </a:rPr>
                        <a:t>Effective Date</a:t>
                      </a:r>
                    </a:p>
                  </a:txBody>
                  <a:tcPr marL="6350" marR="6350" marT="6350" marB="0" anchor="ctr"/>
                </a:tc>
                <a:tc>
                  <a:txBody>
                    <a:bodyPr/>
                    <a:lstStyle/>
                    <a:p>
                      <a:pPr algn="l" fontAlgn="b"/>
                      <a:r>
                        <a:rPr lang="en-US" sz="1800" b="1" i="0" u="none" strike="noStrike">
                          <a:solidFill>
                            <a:srgbClr val="000000"/>
                          </a:solidFill>
                          <a:effectLst/>
                          <a:latin typeface="Calibri" panose="020F0502020204030204" pitchFamily="34" charset="0"/>
                        </a:rPr>
                        <a:t>Summary of Change</a:t>
                      </a:r>
                    </a:p>
                  </a:txBody>
                  <a:tcPr marL="6350" marR="6350" marT="6350" marB="0" anchor="b"/>
                </a:tc>
                <a:tc>
                  <a:txBody>
                    <a:bodyPr/>
                    <a:lstStyle/>
                    <a:p>
                      <a:pPr algn="l" fontAlgn="t"/>
                      <a:r>
                        <a:rPr lang="en-US" sz="1800" b="1" i="0" u="none" strike="noStrike" dirty="0">
                          <a:solidFill>
                            <a:srgbClr val="000000"/>
                          </a:solidFill>
                          <a:effectLst/>
                          <a:latin typeface="Calibri" panose="020F0502020204030204" pitchFamily="34" charset="0"/>
                        </a:rPr>
                        <a:t>Website</a:t>
                      </a:r>
                    </a:p>
                  </a:txBody>
                  <a:tcPr marL="6350" marR="6350" marT="6350" marB="0" anchor="b"/>
                </a:tc>
                <a:extLst>
                  <a:ext uri="{0D108BD9-81ED-4DB2-BD59-A6C34878D82A}">
                    <a16:rowId xmlns:a16="http://schemas.microsoft.com/office/drawing/2014/main" val="3172467872"/>
                  </a:ext>
                </a:extLst>
              </a:tr>
              <a:tr h="2328416">
                <a:tc>
                  <a:txBody>
                    <a:bodyPr/>
                    <a:lstStyle/>
                    <a:p>
                      <a:pPr algn="ctr" fontAlgn="ctr"/>
                      <a:r>
                        <a:rPr lang="en-US" sz="1800" b="0" i="0" u="none" strike="noStrike" dirty="0">
                          <a:solidFill>
                            <a:srgbClr val="000000"/>
                          </a:solidFill>
                          <a:effectLst/>
                          <a:latin typeface="Calibri" panose="020F0502020204030204" pitchFamily="34" charset="0"/>
                        </a:rPr>
                        <a:t>Policy on Post-Submission </a:t>
                      </a:r>
                      <a:r>
                        <a:rPr lang="en-US" sz="1800" b="0" i="0" u="none" strike="noStrike" dirty="0" smtClean="0">
                          <a:solidFill>
                            <a:srgbClr val="000000"/>
                          </a:solidFill>
                          <a:effectLst/>
                          <a:latin typeface="Calibri" panose="020F0502020204030204" pitchFamily="34" charset="0"/>
                        </a:rPr>
                        <a:t>Materials</a:t>
                      </a:r>
                    </a:p>
                    <a:p>
                      <a:pPr algn="ctr" fontAlgn="ctr"/>
                      <a:r>
                        <a:rPr lang="en-US" sz="1800" b="0" i="0" u="none" strike="noStrike" dirty="0" smtClean="0">
                          <a:solidFill>
                            <a:srgbClr val="000000"/>
                          </a:solidFill>
                          <a:effectLst/>
                          <a:latin typeface="Calibri" panose="020F0502020204030204" pitchFamily="34" charset="0"/>
                        </a:rPr>
                        <a:t>(NOT-OD-17-066)</a:t>
                      </a: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25-Sep-17</a:t>
                      </a:r>
                    </a:p>
                  </a:txBody>
                  <a:tcPr marL="6350" marR="6350" marT="6350" marB="0" anchor="ctr"/>
                </a:tc>
                <a:tc>
                  <a:txBody>
                    <a:bodyPr/>
                    <a:lstStyle/>
                    <a:p>
                      <a:pPr algn="l" fontAlgn="b"/>
                      <a:r>
                        <a:rPr lang="en-US" sz="1800" b="0" i="0" u="none" strike="noStrike" dirty="0">
                          <a:solidFill>
                            <a:srgbClr val="000000"/>
                          </a:solidFill>
                          <a:effectLst/>
                          <a:latin typeface="Calibri" panose="020F0502020204030204" pitchFamily="34" charset="0"/>
                        </a:rPr>
                        <a:t>Post-submission materials are </a:t>
                      </a:r>
                      <a:r>
                        <a:rPr lang="en-US" sz="1800" b="0" i="0" u="none" strike="noStrike" dirty="0" smtClean="0">
                          <a:solidFill>
                            <a:srgbClr val="000000"/>
                          </a:solidFill>
                          <a:effectLst/>
                          <a:latin typeface="Calibri" panose="020F0502020204030204" pitchFamily="34" charset="0"/>
                        </a:rPr>
                        <a:t>submitted </a:t>
                      </a:r>
                      <a:r>
                        <a:rPr lang="en-US" sz="1800" b="0" i="0" u="none" strike="noStrike" dirty="0">
                          <a:solidFill>
                            <a:srgbClr val="000000"/>
                          </a:solidFill>
                          <a:effectLst/>
                          <a:latin typeface="Calibri" panose="020F0502020204030204" pitchFamily="34" charset="0"/>
                        </a:rPr>
                        <a:t>after submission of the grant application but prior to initial peer review. They are not intended to correct oversights or errors discovered after </a:t>
                      </a:r>
                      <a:r>
                        <a:rPr lang="en-US" sz="1800" b="0" i="0" u="none" strike="noStrike" dirty="0" smtClean="0">
                          <a:solidFill>
                            <a:srgbClr val="000000"/>
                          </a:solidFill>
                          <a:effectLst/>
                          <a:latin typeface="Calibri" panose="020F0502020204030204" pitchFamily="34" charset="0"/>
                        </a:rPr>
                        <a:t>submission.</a:t>
                      </a:r>
                      <a:r>
                        <a:rPr lang="en-US" sz="1800" b="0" i="0" u="none" strike="noStrike" dirty="0">
                          <a:solidFill>
                            <a:srgbClr val="000000"/>
                          </a:solidFill>
                          <a:effectLst/>
                          <a:latin typeface="Calibri" panose="020F0502020204030204" pitchFamily="34" charset="0"/>
                        </a:rPr>
                        <a:t> See website for complete list of </a:t>
                      </a:r>
                      <a:r>
                        <a:rPr lang="en-US" sz="1800" b="0" i="0" u="none" strike="noStrike" dirty="0" smtClean="0">
                          <a:solidFill>
                            <a:srgbClr val="000000"/>
                          </a:solidFill>
                          <a:effectLst/>
                          <a:latin typeface="Calibri" panose="020F0502020204030204" pitchFamily="34" charset="0"/>
                        </a:rPr>
                        <a:t>materials</a:t>
                      </a:r>
                      <a:r>
                        <a:rPr lang="en-US" sz="1800" b="0" i="0" u="none" strike="noStrike" dirty="0">
                          <a:solidFill>
                            <a:srgbClr val="000000"/>
                          </a:solidFill>
                          <a:effectLst/>
                          <a:latin typeface="Calibri" panose="020F0502020204030204" pitchFamily="34" charset="0"/>
                        </a:rPr>
                        <a:t>.</a:t>
                      </a:r>
                    </a:p>
                  </a:txBody>
                  <a:tcPr marL="6350" marR="6350" marT="6350" marB="0" anchor="b"/>
                </a:tc>
                <a:tc>
                  <a:txBody>
                    <a:bodyPr/>
                    <a:lstStyle/>
                    <a:p>
                      <a:pPr algn="l" fontAlgn="t"/>
                      <a:r>
                        <a:rPr lang="en-US" sz="1800" b="0" i="0" u="sng" strike="noStrike">
                          <a:solidFill>
                            <a:srgbClr val="0563C1"/>
                          </a:solidFill>
                          <a:effectLst/>
                          <a:latin typeface="Calibri" panose="020F0502020204030204" pitchFamily="34" charset="0"/>
                          <a:hlinkClick r:id="rId3"/>
                        </a:rPr>
                        <a:t>https://grants.nih.gov/grants/guide/notice-files/NOT-OD-17-066.html</a:t>
                      </a:r>
                      <a:endParaRPr lang="en-US" sz="1800" b="0" i="0" u="sng" strike="noStrike">
                        <a:solidFill>
                          <a:srgbClr val="0563C1"/>
                        </a:solidFill>
                        <a:effectLst/>
                        <a:latin typeface="Calibri" panose="020F0502020204030204" pitchFamily="34" charset="0"/>
                      </a:endParaRPr>
                    </a:p>
                  </a:txBody>
                  <a:tcPr marL="6350" marR="6350" marT="6350" marB="0"/>
                </a:tc>
                <a:extLst>
                  <a:ext uri="{0D108BD9-81ED-4DB2-BD59-A6C34878D82A}">
                    <a16:rowId xmlns:a16="http://schemas.microsoft.com/office/drawing/2014/main" val="2552996486"/>
                  </a:ext>
                </a:extLst>
              </a:tr>
              <a:tr h="1125332">
                <a:tc>
                  <a:txBody>
                    <a:bodyPr/>
                    <a:lstStyle/>
                    <a:p>
                      <a:pPr algn="ctr" fontAlgn="ctr"/>
                      <a:r>
                        <a:rPr lang="en-US" sz="1800" b="0" i="0" u="none" strike="noStrike" dirty="0">
                          <a:solidFill>
                            <a:srgbClr val="000000"/>
                          </a:solidFill>
                          <a:effectLst/>
                          <a:latin typeface="Calibri" panose="020F0502020204030204" pitchFamily="34" charset="0"/>
                        </a:rPr>
                        <a:t>Issuing Certificates of </a:t>
                      </a:r>
                      <a:r>
                        <a:rPr lang="en-US" sz="1800" b="0" i="0" u="none" strike="noStrike" dirty="0" smtClean="0">
                          <a:solidFill>
                            <a:srgbClr val="000000"/>
                          </a:solidFill>
                          <a:effectLst/>
                          <a:latin typeface="Calibri" panose="020F0502020204030204" pitchFamily="34" charset="0"/>
                        </a:rPr>
                        <a:t>Confidentiality</a:t>
                      </a:r>
                    </a:p>
                    <a:p>
                      <a:pPr algn="ctr" fontAlgn="ctr"/>
                      <a:r>
                        <a:rPr lang="en-US" sz="1800" b="0" i="0" u="none" strike="noStrike" dirty="0" smtClean="0">
                          <a:solidFill>
                            <a:srgbClr val="000000"/>
                          </a:solidFill>
                          <a:effectLst/>
                          <a:latin typeface="Calibri" panose="020F0502020204030204" pitchFamily="34" charset="0"/>
                        </a:rPr>
                        <a:t>(NOT-OD-17-109)</a:t>
                      </a: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17-Sep-17</a:t>
                      </a:r>
                    </a:p>
                  </a:txBody>
                  <a:tcPr marL="6350" marR="6350" marT="6350" marB="0" anchor="ctr"/>
                </a:tc>
                <a:tc>
                  <a:txBody>
                    <a:bodyPr/>
                    <a:lstStyle/>
                    <a:p>
                      <a:pPr algn="l" fontAlgn="b"/>
                      <a:r>
                        <a:rPr lang="en-US" sz="1800" b="0" i="0" u="none" strike="noStrike" dirty="0" smtClean="0">
                          <a:solidFill>
                            <a:srgbClr val="000000"/>
                          </a:solidFill>
                          <a:effectLst/>
                          <a:latin typeface="Calibri" panose="020F0502020204030204" pitchFamily="34" charset="0"/>
                        </a:rPr>
                        <a:t>Certificates automatically apply to all funded studies.</a:t>
                      </a:r>
                    </a:p>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t"/>
                      <a:r>
                        <a:rPr lang="en-US" sz="1800" b="0" i="0" u="sng" strike="noStrike" dirty="0">
                          <a:solidFill>
                            <a:srgbClr val="0563C1"/>
                          </a:solidFill>
                          <a:effectLst/>
                          <a:latin typeface="Calibri" panose="020F0502020204030204" pitchFamily="34" charset="0"/>
                          <a:hlinkClick r:id="rId4"/>
                        </a:rPr>
                        <a:t>https://grants.nih.gov/grants/guide/notice-files/NOT-OD-17-109.html</a:t>
                      </a:r>
                      <a:endParaRPr lang="en-US" sz="1800" b="0" i="0" u="sng" strike="noStrike" dirty="0">
                        <a:solidFill>
                          <a:srgbClr val="0563C1"/>
                        </a:solidFill>
                        <a:effectLst/>
                        <a:latin typeface="Calibri" panose="020F0502020204030204" pitchFamily="34" charset="0"/>
                      </a:endParaRPr>
                    </a:p>
                  </a:txBody>
                  <a:tcPr marL="6350" marR="6350" marT="6350" marB="0"/>
                </a:tc>
                <a:extLst>
                  <a:ext uri="{0D108BD9-81ED-4DB2-BD59-A6C34878D82A}">
                    <a16:rowId xmlns:a16="http://schemas.microsoft.com/office/drawing/2014/main" val="3491676213"/>
                  </a:ext>
                </a:extLst>
              </a:tr>
              <a:tr h="2328416">
                <a:tc>
                  <a:txBody>
                    <a:bodyPr/>
                    <a:lstStyle/>
                    <a:p>
                      <a:pPr algn="ctr" fontAlgn="ctr"/>
                      <a:r>
                        <a:rPr lang="en-US" sz="1800" b="0" i="0" u="none" strike="noStrike" dirty="0">
                          <a:solidFill>
                            <a:srgbClr val="000000"/>
                          </a:solidFill>
                          <a:effectLst/>
                          <a:latin typeface="Calibri" panose="020F0502020204030204" pitchFamily="34" charset="0"/>
                        </a:rPr>
                        <a:t>Appendix </a:t>
                      </a:r>
                      <a:r>
                        <a:rPr lang="en-US" sz="1800" b="0" i="0" u="none" strike="noStrike" dirty="0" smtClean="0">
                          <a:solidFill>
                            <a:srgbClr val="000000"/>
                          </a:solidFill>
                          <a:effectLst/>
                          <a:latin typeface="Calibri" panose="020F0502020204030204" pitchFamily="34" charset="0"/>
                        </a:rPr>
                        <a:t>Policy</a:t>
                      </a:r>
                    </a:p>
                    <a:p>
                      <a:pPr algn="ctr" fontAlgn="ctr"/>
                      <a:r>
                        <a:rPr lang="en-US" sz="1800" b="0" i="0" u="none" strike="noStrike" dirty="0" smtClean="0">
                          <a:solidFill>
                            <a:srgbClr val="000000"/>
                          </a:solidFill>
                          <a:effectLst/>
                          <a:latin typeface="Calibri" panose="020F0502020204030204" pitchFamily="34" charset="0"/>
                        </a:rPr>
                        <a:t>(NOT-OD-17-035)</a:t>
                      </a: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25-Jan-17</a:t>
                      </a:r>
                    </a:p>
                  </a:txBody>
                  <a:tcPr marL="6350" marR="6350" marT="6350" marB="0" anchor="ctr"/>
                </a:tc>
                <a:tc>
                  <a:txBody>
                    <a:bodyPr/>
                    <a:lstStyle/>
                    <a:p>
                      <a:pPr algn="l" fontAlgn="b"/>
                      <a:r>
                        <a:rPr lang="en-US" sz="1800" b="0" i="0" u="none" strike="noStrike" dirty="0">
                          <a:solidFill>
                            <a:srgbClr val="000000"/>
                          </a:solidFill>
                          <a:effectLst/>
                          <a:latin typeface="Calibri" panose="020F0502020204030204" pitchFamily="34" charset="0"/>
                        </a:rPr>
                        <a:t>Special policy for clinical </a:t>
                      </a:r>
                      <a:r>
                        <a:rPr lang="en-US" sz="1800" b="0" i="0" u="none" strike="noStrike" dirty="0" smtClean="0">
                          <a:solidFill>
                            <a:srgbClr val="000000"/>
                          </a:solidFill>
                          <a:effectLst/>
                          <a:latin typeface="Calibri" panose="020F0502020204030204" pitchFamily="34" charset="0"/>
                        </a:rPr>
                        <a:t>trials.  </a:t>
                      </a:r>
                      <a:r>
                        <a:rPr lang="en-US" sz="1800" b="0" i="0" u="none" strike="noStrike" dirty="0">
                          <a:solidFill>
                            <a:srgbClr val="000000"/>
                          </a:solidFill>
                          <a:effectLst/>
                          <a:latin typeface="Calibri" panose="020F0502020204030204" pitchFamily="34" charset="0"/>
                        </a:rPr>
                        <a:t>For other </a:t>
                      </a:r>
                      <a:r>
                        <a:rPr lang="en-US" sz="1800" b="0" i="0" u="none" strike="noStrike" dirty="0" smtClean="0">
                          <a:solidFill>
                            <a:srgbClr val="000000"/>
                          </a:solidFill>
                          <a:effectLst/>
                          <a:latin typeface="Calibri" panose="020F0502020204030204" pitchFamily="34" charset="0"/>
                        </a:rPr>
                        <a:t>applications, </a:t>
                      </a:r>
                      <a:r>
                        <a:rPr lang="en-US" sz="1800" b="0" i="0" u="none" strike="noStrike" dirty="0">
                          <a:solidFill>
                            <a:srgbClr val="000000"/>
                          </a:solidFill>
                          <a:effectLst/>
                          <a:latin typeface="Calibri" panose="020F0502020204030204" pitchFamily="34" charset="0"/>
                        </a:rPr>
                        <a:t>ONLY blank consent forms, blank surveys and/or data collection </a:t>
                      </a:r>
                      <a:r>
                        <a:rPr lang="en-US" sz="1800" b="0" i="0" u="none" strike="noStrike" dirty="0" smtClean="0">
                          <a:solidFill>
                            <a:srgbClr val="000000"/>
                          </a:solidFill>
                          <a:effectLst/>
                          <a:latin typeface="Calibri" panose="020F0502020204030204" pitchFamily="34" charset="0"/>
                        </a:rPr>
                        <a:t>instruments.  </a:t>
                      </a:r>
                      <a:r>
                        <a:rPr lang="en-US" sz="1800" b="0" i="0" u="none" strike="noStrike" dirty="0">
                          <a:solidFill>
                            <a:srgbClr val="000000"/>
                          </a:solidFill>
                          <a:effectLst/>
                          <a:latin typeface="Calibri" panose="020F0502020204030204" pitchFamily="34" charset="0"/>
                        </a:rPr>
                        <a:t>If your application DOES NOT meet these criteria, it will be deemed to </a:t>
                      </a:r>
                      <a:r>
                        <a:rPr lang="en-US" sz="1800" b="0" i="0" u="none" strike="noStrike" dirty="0" smtClean="0">
                          <a:solidFill>
                            <a:srgbClr val="000000"/>
                          </a:solidFill>
                          <a:effectLst/>
                          <a:latin typeface="Calibri" panose="020F0502020204030204" pitchFamily="34" charset="0"/>
                        </a:rPr>
                        <a:t>be ineligible.</a:t>
                      </a:r>
                      <a:endParaRPr lang="en-US" sz="18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US" sz="1800" b="0" i="0" u="sng" strike="noStrike" dirty="0">
                          <a:solidFill>
                            <a:srgbClr val="0563C1"/>
                          </a:solidFill>
                          <a:effectLst/>
                          <a:latin typeface="Calibri" panose="020F0502020204030204" pitchFamily="34" charset="0"/>
                          <a:hlinkClick r:id="rId5"/>
                        </a:rPr>
                        <a:t>https://grants.nih.gov/grants/guide/notice-files/NOT-OD-17-035.html</a:t>
                      </a:r>
                      <a:endParaRPr lang="en-US" sz="1800" b="0" i="0" u="sng" strike="noStrike" dirty="0">
                        <a:solidFill>
                          <a:srgbClr val="0563C1"/>
                        </a:solidFill>
                        <a:effectLst/>
                        <a:latin typeface="Calibri" panose="020F0502020204030204" pitchFamily="34" charset="0"/>
                      </a:endParaRPr>
                    </a:p>
                  </a:txBody>
                  <a:tcPr marL="6350" marR="6350" marT="6350" marB="0"/>
                </a:tc>
                <a:extLst>
                  <a:ext uri="{0D108BD9-81ED-4DB2-BD59-A6C34878D82A}">
                    <a16:rowId xmlns:a16="http://schemas.microsoft.com/office/drawing/2014/main" val="2302390701"/>
                  </a:ext>
                </a:extLst>
              </a:tr>
            </a:tbl>
          </a:graphicData>
        </a:graphic>
      </p:graphicFrame>
    </p:spTree>
    <p:extLst>
      <p:ext uri="{BB962C8B-B14F-4D97-AF65-F5344CB8AC3E}">
        <p14:creationId xmlns:p14="http://schemas.microsoft.com/office/powerpoint/2010/main" val="2764144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06637127"/>
              </p:ext>
            </p:extLst>
          </p:nvPr>
        </p:nvGraphicFramePr>
        <p:xfrm>
          <a:off x="96257" y="-1"/>
          <a:ext cx="11983450" cy="6737039"/>
        </p:xfrm>
        <a:graphic>
          <a:graphicData uri="http://schemas.openxmlformats.org/drawingml/2006/table">
            <a:tbl>
              <a:tblPr firstRow="1" bandRow="1">
                <a:tableStyleId>{5C22544A-7EE6-4342-B048-85BDC9FD1C3A}</a:tableStyleId>
              </a:tblPr>
              <a:tblGrid>
                <a:gridCol w="2801180">
                  <a:extLst>
                    <a:ext uri="{9D8B030D-6E8A-4147-A177-3AD203B41FA5}">
                      <a16:colId xmlns:a16="http://schemas.microsoft.com/office/drawing/2014/main" val="638516650"/>
                    </a:ext>
                  </a:extLst>
                </a:gridCol>
                <a:gridCol w="1102519">
                  <a:extLst>
                    <a:ext uri="{9D8B030D-6E8A-4147-A177-3AD203B41FA5}">
                      <a16:colId xmlns:a16="http://schemas.microsoft.com/office/drawing/2014/main" val="1577501769"/>
                    </a:ext>
                  </a:extLst>
                </a:gridCol>
                <a:gridCol w="3222821">
                  <a:extLst>
                    <a:ext uri="{9D8B030D-6E8A-4147-A177-3AD203B41FA5}">
                      <a16:colId xmlns:a16="http://schemas.microsoft.com/office/drawing/2014/main" val="774149903"/>
                    </a:ext>
                  </a:extLst>
                </a:gridCol>
                <a:gridCol w="4856930">
                  <a:extLst>
                    <a:ext uri="{9D8B030D-6E8A-4147-A177-3AD203B41FA5}">
                      <a16:colId xmlns:a16="http://schemas.microsoft.com/office/drawing/2014/main" val="1174136558"/>
                    </a:ext>
                  </a:extLst>
                </a:gridCol>
              </a:tblGrid>
              <a:tr h="280670">
                <a:tc gridSpan="4">
                  <a:txBody>
                    <a:bodyPr/>
                    <a:lstStyle/>
                    <a:p>
                      <a:pPr algn="ctr" fontAlgn="b"/>
                      <a:r>
                        <a:rPr lang="en-US" sz="1800" b="1" i="0" u="none" strike="noStrike" dirty="0">
                          <a:solidFill>
                            <a:schemeClr val="tx1"/>
                          </a:solidFill>
                          <a:effectLst/>
                          <a:latin typeface="Calibri" panose="020F0502020204030204" pitchFamily="34" charset="0"/>
                        </a:rPr>
                        <a:t>Summary of NIH Changes:  12.7.16 - </a:t>
                      </a:r>
                      <a:r>
                        <a:rPr lang="en-US" sz="1800" b="1" i="0" u="none" strike="noStrike" dirty="0" smtClean="0">
                          <a:solidFill>
                            <a:schemeClr val="tx1"/>
                          </a:solidFill>
                          <a:effectLst/>
                          <a:latin typeface="Calibri" panose="020F0502020204030204" pitchFamily="34" charset="0"/>
                        </a:rPr>
                        <a:t>1.25.18</a:t>
                      </a:r>
                      <a:r>
                        <a:rPr lang="en-US" sz="1800" b="0" i="0" u="none" strike="noStrike" dirty="0">
                          <a:solidFill>
                            <a:schemeClr val="tx1"/>
                          </a:solidFill>
                          <a:effectLst/>
                          <a:latin typeface="Calibri" panose="020F0502020204030204" pitchFamily="34" charset="0"/>
                        </a:rPr>
                        <a:t> </a:t>
                      </a:r>
                    </a:p>
                  </a:txBody>
                  <a:tcPr marL="6350" marR="6350" marT="6350" marB="0" anchor="b"/>
                </a:tc>
                <a:tc hMerge="1">
                  <a:txBody>
                    <a:bodyPr/>
                    <a:lstStyle/>
                    <a:p>
                      <a:endParaRPr lang="en-US"/>
                    </a:p>
                  </a:txBody>
                  <a:tcPr/>
                </a:tc>
                <a:tc hMerge="1">
                  <a:txBody>
                    <a:bodyPr/>
                    <a:lstStyle/>
                    <a:p>
                      <a:endParaRPr lang="en-US"/>
                    </a:p>
                  </a:txBody>
                  <a:tcPr/>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62853721"/>
                  </a:ext>
                </a:extLst>
              </a:tr>
              <a:tr h="494030">
                <a:tc>
                  <a:txBody>
                    <a:bodyPr/>
                    <a:lstStyle/>
                    <a:p>
                      <a:pPr algn="ctr" fontAlgn="b"/>
                      <a:r>
                        <a:rPr lang="en-US" sz="1600" b="1" i="0" u="none" strike="noStrike" dirty="0">
                          <a:solidFill>
                            <a:srgbClr val="000000"/>
                          </a:solidFill>
                          <a:effectLst/>
                          <a:latin typeface="Calibri" panose="020F0502020204030204" pitchFamily="34" charset="0"/>
                        </a:rPr>
                        <a:t>Topic</a:t>
                      </a:r>
                    </a:p>
                  </a:txBody>
                  <a:tcPr marL="6350" marR="6350" marT="6350" marB="0" anchor="b"/>
                </a:tc>
                <a:tc>
                  <a:txBody>
                    <a:bodyPr/>
                    <a:lstStyle/>
                    <a:p>
                      <a:pPr algn="ctr" fontAlgn="b"/>
                      <a:r>
                        <a:rPr lang="en-US" sz="1600" b="1" i="0" u="none" strike="noStrike" dirty="0">
                          <a:solidFill>
                            <a:srgbClr val="000000"/>
                          </a:solidFill>
                          <a:effectLst/>
                          <a:latin typeface="Calibri" panose="020F0502020204030204" pitchFamily="34" charset="0"/>
                        </a:rPr>
                        <a:t>Effective Date</a:t>
                      </a:r>
                    </a:p>
                  </a:txBody>
                  <a:tcPr marL="6350" marR="6350" marT="6350" marB="0" anchor="ctr"/>
                </a:tc>
                <a:tc>
                  <a:txBody>
                    <a:bodyPr/>
                    <a:lstStyle/>
                    <a:p>
                      <a:pPr algn="l" fontAlgn="b"/>
                      <a:r>
                        <a:rPr lang="en-US" sz="1600" b="1" i="0" u="none" strike="noStrike">
                          <a:solidFill>
                            <a:srgbClr val="000000"/>
                          </a:solidFill>
                          <a:effectLst/>
                          <a:latin typeface="Calibri" panose="020F0502020204030204" pitchFamily="34" charset="0"/>
                        </a:rPr>
                        <a:t>Summary of Change</a:t>
                      </a:r>
                    </a:p>
                  </a:txBody>
                  <a:tcPr marL="6350" marR="6350" marT="6350" marB="0" anchor="b"/>
                </a:tc>
                <a:tc>
                  <a:txBody>
                    <a:bodyPr/>
                    <a:lstStyle/>
                    <a:p>
                      <a:pPr algn="l" fontAlgn="t"/>
                      <a:r>
                        <a:rPr lang="en-US" sz="1600" b="1" i="0" u="none" strike="noStrike" dirty="0">
                          <a:solidFill>
                            <a:srgbClr val="000000"/>
                          </a:solidFill>
                          <a:effectLst/>
                          <a:latin typeface="Calibri" panose="020F0502020204030204" pitchFamily="34" charset="0"/>
                        </a:rPr>
                        <a:t>Website</a:t>
                      </a:r>
                    </a:p>
                  </a:txBody>
                  <a:tcPr marL="6350" marR="6350" marT="6350" marB="0" anchor="b"/>
                </a:tc>
                <a:extLst>
                  <a:ext uri="{0D108BD9-81ED-4DB2-BD59-A6C34878D82A}">
                    <a16:rowId xmlns:a16="http://schemas.microsoft.com/office/drawing/2014/main" val="3172467872"/>
                  </a:ext>
                </a:extLst>
              </a:tr>
              <a:tr h="1428674">
                <a:tc>
                  <a:txBody>
                    <a:bodyPr/>
                    <a:lstStyle/>
                    <a:p>
                      <a:pPr algn="ctr" fontAlgn="ctr"/>
                      <a:r>
                        <a:rPr lang="en-US" sz="1800" b="0" i="0" u="none" strike="noStrike" dirty="0">
                          <a:solidFill>
                            <a:srgbClr val="000000"/>
                          </a:solidFill>
                          <a:effectLst/>
                          <a:latin typeface="Calibri" panose="020F0502020204030204" pitchFamily="34" charset="0"/>
                        </a:rPr>
                        <a:t>Good Clinical Practice </a:t>
                      </a:r>
                      <a:r>
                        <a:rPr lang="en-US" sz="1800" b="0" i="0" u="none" strike="noStrike" dirty="0" smtClean="0">
                          <a:solidFill>
                            <a:srgbClr val="000000"/>
                          </a:solidFill>
                          <a:effectLst/>
                          <a:latin typeface="Calibri" panose="020F0502020204030204" pitchFamily="34" charset="0"/>
                        </a:rPr>
                        <a:t>(GCP) Training</a:t>
                      </a:r>
                      <a:r>
                        <a:rPr lang="en-US" sz="1800" b="0" i="0" u="none" strike="noStrike" dirty="0">
                          <a:solidFill>
                            <a:srgbClr val="000000"/>
                          </a:solidFill>
                          <a:effectLst/>
                          <a:latin typeface="Calibri" panose="020F0502020204030204" pitchFamily="34" charset="0"/>
                        </a:rPr>
                        <a:t>:  Clinical </a:t>
                      </a:r>
                      <a:r>
                        <a:rPr lang="en-US" sz="1800" b="0" i="0" u="none" strike="noStrike" dirty="0" smtClean="0">
                          <a:solidFill>
                            <a:srgbClr val="000000"/>
                          </a:solidFill>
                          <a:effectLst/>
                          <a:latin typeface="Calibri" panose="020F0502020204030204" pitchFamily="34" charset="0"/>
                        </a:rPr>
                        <a:t>Trials</a:t>
                      </a:r>
                    </a:p>
                    <a:p>
                      <a:pPr algn="ctr" fontAlgn="ctr"/>
                      <a:r>
                        <a:rPr lang="en-US" sz="1800" b="0" i="0" u="none" strike="noStrike" dirty="0" smtClean="0">
                          <a:solidFill>
                            <a:srgbClr val="000000"/>
                          </a:solidFill>
                          <a:effectLst/>
                          <a:latin typeface="Calibri" panose="020F0502020204030204" pitchFamily="34" charset="0"/>
                        </a:rPr>
                        <a:t>(NOT-OD-16-148)</a:t>
                      </a: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16-Sep-16</a:t>
                      </a:r>
                    </a:p>
                  </a:txBody>
                  <a:tcPr marL="6350" marR="6350" marT="6350" marB="0" anchor="ctr"/>
                </a:tc>
                <a:tc>
                  <a:txBody>
                    <a:bodyPr/>
                    <a:lstStyle/>
                    <a:p>
                      <a:pPr algn="l" fontAlgn="b"/>
                      <a:r>
                        <a:rPr lang="en-US" sz="1800" b="0" i="0" u="none" strike="noStrike" dirty="0">
                          <a:solidFill>
                            <a:srgbClr val="000000"/>
                          </a:solidFill>
                          <a:effectLst/>
                          <a:latin typeface="Calibri" panose="020F0502020204030204" pitchFamily="34" charset="0"/>
                        </a:rPr>
                        <a:t>All NIH-funded investigators and staff who are involved in the conduct, oversight, or management of clinical trials should be trained in </a:t>
                      </a:r>
                      <a:r>
                        <a:rPr lang="en-US" sz="1800" b="0" i="0" u="none" strike="noStrike" dirty="0" smtClean="0">
                          <a:solidFill>
                            <a:srgbClr val="000000"/>
                          </a:solidFill>
                          <a:effectLst/>
                          <a:latin typeface="Calibri" panose="020F0502020204030204" pitchFamily="34" charset="0"/>
                        </a:rPr>
                        <a:t>GCP.</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t"/>
                      <a:r>
                        <a:rPr lang="en-US" sz="1800" b="0" i="0" u="sng" strike="noStrike" dirty="0">
                          <a:solidFill>
                            <a:srgbClr val="0563C1"/>
                          </a:solidFill>
                          <a:effectLst/>
                          <a:latin typeface="Calibri" panose="020F0502020204030204" pitchFamily="34" charset="0"/>
                          <a:hlinkClick r:id="rId3"/>
                        </a:rPr>
                        <a:t>https://</a:t>
                      </a:r>
                      <a:r>
                        <a:rPr lang="en-US" sz="1800" b="0" i="0" u="sng" strike="noStrike" dirty="0" smtClean="0">
                          <a:solidFill>
                            <a:srgbClr val="0563C1"/>
                          </a:solidFill>
                          <a:effectLst/>
                          <a:latin typeface="Calibri" panose="020F0502020204030204" pitchFamily="34" charset="0"/>
                          <a:hlinkClick r:id="rId3"/>
                        </a:rPr>
                        <a:t>grants.nih.gov/grants/guide/notice-files/NOT-OD-16-148.html</a:t>
                      </a:r>
                    </a:p>
                    <a:p>
                      <a:pPr algn="l" fontAlgn="t"/>
                      <a:r>
                        <a:rPr lang="en-US" sz="1800" b="0" i="0" u="sng" strike="noStrike" dirty="0">
                          <a:solidFill>
                            <a:srgbClr val="0563C1"/>
                          </a:solidFill>
                          <a:effectLst/>
                          <a:latin typeface="Calibri" panose="020F0502020204030204" pitchFamily="34" charset="0"/>
                          <a:hlinkClick r:id="rId3"/>
                        </a:rPr>
                        <a:t/>
                      </a:r>
                      <a:br>
                        <a:rPr lang="en-US" sz="1800" b="0" i="0" u="sng" strike="noStrike" dirty="0">
                          <a:solidFill>
                            <a:srgbClr val="0563C1"/>
                          </a:solidFill>
                          <a:effectLst/>
                          <a:latin typeface="Calibri" panose="020F0502020204030204" pitchFamily="34" charset="0"/>
                          <a:hlinkClick r:id="rId3"/>
                        </a:rPr>
                      </a:br>
                      <a:r>
                        <a:rPr lang="en-US" sz="1800" b="0" i="0" u="sng" strike="noStrike" dirty="0">
                          <a:solidFill>
                            <a:srgbClr val="0563C1"/>
                          </a:solidFill>
                          <a:effectLst/>
                          <a:latin typeface="Calibri" panose="020F0502020204030204" pitchFamily="34" charset="0"/>
                          <a:hlinkClick r:id="rId3"/>
                        </a:rPr>
                        <a:t>https://osp.od.nih.gov/clinical-research/clinical-trials/</a:t>
                      </a:r>
                      <a:endParaRPr lang="en-US" sz="1800" b="0" i="0" u="sng" strike="noStrike" dirty="0">
                        <a:solidFill>
                          <a:srgbClr val="0563C1"/>
                        </a:solidFill>
                        <a:effectLst/>
                        <a:latin typeface="Calibri" panose="020F0502020204030204" pitchFamily="34" charset="0"/>
                      </a:endParaRPr>
                    </a:p>
                  </a:txBody>
                  <a:tcPr marL="6350" marR="6350" marT="6350" marB="0"/>
                </a:tc>
                <a:extLst>
                  <a:ext uri="{0D108BD9-81ED-4DB2-BD59-A6C34878D82A}">
                    <a16:rowId xmlns:a16="http://schemas.microsoft.com/office/drawing/2014/main" val="4060683988"/>
                  </a:ext>
                </a:extLst>
              </a:tr>
              <a:tr h="1377950">
                <a:tc>
                  <a:txBody>
                    <a:bodyPr/>
                    <a:lstStyle/>
                    <a:p>
                      <a:pPr algn="ctr" fontAlgn="ctr"/>
                      <a:r>
                        <a:rPr lang="en-US" sz="1800" b="1" i="0" u="none" strike="noStrike" dirty="0">
                          <a:solidFill>
                            <a:srgbClr val="FF0000"/>
                          </a:solidFill>
                          <a:effectLst/>
                          <a:latin typeface="Calibri" panose="020F0502020204030204" pitchFamily="34" charset="0"/>
                        </a:rPr>
                        <a:t>RECOMMENDED SITES FOR GCP Training</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16-Sep-16</a:t>
                      </a:r>
                    </a:p>
                  </a:txBody>
                  <a:tcPr marL="6350" marR="6350" marT="6350" marB="0" anchor="ctr"/>
                </a:tc>
                <a:tc>
                  <a:txBody>
                    <a:bodyPr/>
                    <a:lstStyle/>
                    <a:p>
                      <a:pPr algn="l" fontAlgn="ctr"/>
                      <a:r>
                        <a:rPr lang="en-US" sz="1800" b="0" i="0" u="none" strike="noStrike" dirty="0">
                          <a:solidFill>
                            <a:srgbClr val="000000"/>
                          </a:solidFill>
                          <a:effectLst/>
                          <a:latin typeface="Calibri" panose="020F0502020204030204" pitchFamily="34" charset="0"/>
                        </a:rPr>
                        <a:t>Society of Behavioral Medicine:  Good, easy to use, practical site.</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CITI site more complex but you can get CREC </a:t>
                      </a:r>
                      <a:r>
                        <a:rPr lang="en-US" sz="1800" b="0" i="0" u="none" strike="noStrike" dirty="0" smtClean="0">
                          <a:solidFill>
                            <a:srgbClr val="000000"/>
                          </a:solidFill>
                          <a:effectLst/>
                          <a:latin typeface="Calibri" panose="020F0502020204030204" pitchFamily="34" charset="0"/>
                        </a:rPr>
                        <a:t>credits.</a:t>
                      </a:r>
                    </a:p>
                    <a:p>
                      <a:pPr algn="l" fontAlgn="ct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t"/>
                      <a:r>
                        <a:rPr lang="en-US" sz="1800" b="0" i="0" u="sng" strike="noStrike" dirty="0">
                          <a:solidFill>
                            <a:srgbClr val="0563C1"/>
                          </a:solidFill>
                          <a:effectLst/>
                          <a:latin typeface="Calibri" panose="020F0502020204030204" pitchFamily="34" charset="0"/>
                          <a:hlinkClick r:id="rId4"/>
                        </a:rPr>
                        <a:t>http://</a:t>
                      </a:r>
                      <a:r>
                        <a:rPr lang="en-US" sz="1800" b="0" i="0" u="sng" strike="noStrike" dirty="0" smtClean="0">
                          <a:solidFill>
                            <a:srgbClr val="0563C1"/>
                          </a:solidFill>
                          <a:effectLst/>
                          <a:latin typeface="Calibri" panose="020F0502020204030204" pitchFamily="34" charset="0"/>
                          <a:hlinkClick r:id="rId4"/>
                        </a:rPr>
                        <a:t>www.sbm.org/training/good-clinical-practice-for-social-and-behavioral-research-elearning-course</a:t>
                      </a:r>
                    </a:p>
                    <a:p>
                      <a:pPr algn="l" fontAlgn="t"/>
                      <a:r>
                        <a:rPr lang="en-US" sz="1800" b="0" i="0" u="sng" strike="noStrike" dirty="0" smtClean="0">
                          <a:solidFill>
                            <a:srgbClr val="0563C1"/>
                          </a:solidFill>
                          <a:effectLst/>
                          <a:latin typeface="Calibri" panose="020F0502020204030204" pitchFamily="34" charset="0"/>
                          <a:hlinkClick r:id="rId4"/>
                        </a:rPr>
                        <a:t>https</a:t>
                      </a:r>
                      <a:r>
                        <a:rPr lang="en-US" sz="1800" b="0" i="0" u="sng" strike="noStrike" dirty="0">
                          <a:solidFill>
                            <a:srgbClr val="0563C1"/>
                          </a:solidFill>
                          <a:effectLst/>
                          <a:latin typeface="Calibri" panose="020F0502020204030204" pitchFamily="34" charset="0"/>
                          <a:hlinkClick r:id="rId4"/>
                        </a:rPr>
                        <a:t>://about.citiprogram.org/en/series/good-clinical-practice-gcp/</a:t>
                      </a:r>
                      <a:endParaRPr lang="en-US" sz="1800" b="0" i="0" u="sng" strike="noStrike" dirty="0">
                        <a:solidFill>
                          <a:srgbClr val="0563C1"/>
                        </a:solidFill>
                        <a:effectLst/>
                        <a:latin typeface="Calibri" panose="020F0502020204030204" pitchFamily="34" charset="0"/>
                      </a:endParaRPr>
                    </a:p>
                  </a:txBody>
                  <a:tcPr marL="6350" marR="6350" marT="6350" marB="0"/>
                </a:tc>
                <a:extLst>
                  <a:ext uri="{0D108BD9-81ED-4DB2-BD59-A6C34878D82A}">
                    <a16:rowId xmlns:a16="http://schemas.microsoft.com/office/drawing/2014/main" val="2552996486"/>
                  </a:ext>
                </a:extLst>
              </a:tr>
              <a:tr h="1729909">
                <a:tc rowSpan="2">
                  <a:txBody>
                    <a:bodyPr/>
                    <a:lstStyle/>
                    <a:p>
                      <a:pPr algn="ctr" fontAlgn="ctr"/>
                      <a:r>
                        <a:rPr lang="en-US" sz="1800" b="0" i="0" u="none" strike="noStrike" dirty="0">
                          <a:solidFill>
                            <a:srgbClr val="000000"/>
                          </a:solidFill>
                          <a:effectLst/>
                          <a:latin typeface="Calibri" panose="020F0502020204030204" pitchFamily="34" charset="0"/>
                        </a:rPr>
                        <a:t>Rigor and </a:t>
                      </a:r>
                      <a:r>
                        <a:rPr lang="en-US" sz="1800" b="0" i="0" u="none" strike="noStrike" dirty="0" smtClean="0">
                          <a:solidFill>
                            <a:srgbClr val="000000"/>
                          </a:solidFill>
                          <a:effectLst/>
                          <a:latin typeface="Calibri" panose="020F0502020204030204" pitchFamily="34" charset="0"/>
                        </a:rPr>
                        <a:t>Transparency</a:t>
                      </a:r>
                    </a:p>
                    <a:p>
                      <a:pPr algn="ctr" fontAlgn="ctr"/>
                      <a:endParaRPr lang="en-US" sz="1800" b="0" i="0" u="none" strike="noStrike" dirty="0" smtClean="0">
                        <a:solidFill>
                          <a:srgbClr val="000000"/>
                        </a:solidFill>
                        <a:effectLst/>
                        <a:latin typeface="Calibri" panose="020F0502020204030204" pitchFamily="34" charset="0"/>
                      </a:endParaRPr>
                    </a:p>
                    <a:p>
                      <a:pPr algn="ctr" fontAlgn="ctr"/>
                      <a:endParaRPr lang="en-US" sz="1800" b="0" i="0" u="none" strike="noStrike" dirty="0" smtClean="0">
                        <a:solidFill>
                          <a:srgbClr val="000000"/>
                        </a:solidFill>
                        <a:effectLst/>
                        <a:latin typeface="Calibri" panose="020F0502020204030204" pitchFamily="34" charset="0"/>
                      </a:endParaRPr>
                    </a:p>
                    <a:p>
                      <a:pPr algn="ctr" fontAlgn="ctr"/>
                      <a:endParaRPr lang="en-US" sz="1800" b="0" i="0" u="none" strike="noStrike" dirty="0" smtClean="0">
                        <a:solidFill>
                          <a:srgbClr val="000000"/>
                        </a:solidFill>
                        <a:effectLst/>
                        <a:latin typeface="Calibri" panose="020F0502020204030204" pitchFamily="34" charset="0"/>
                      </a:endParaRPr>
                    </a:p>
                    <a:p>
                      <a:pPr algn="ctr" fontAlgn="ctr"/>
                      <a:r>
                        <a:rPr lang="en-US" sz="1800" b="0" i="0" u="none" strike="noStrike" dirty="0" smtClean="0">
                          <a:solidFill>
                            <a:srgbClr val="000000"/>
                          </a:solidFill>
                          <a:effectLst/>
                          <a:latin typeface="Calibri" panose="020F0502020204030204" pitchFamily="34" charset="0"/>
                        </a:rPr>
                        <a:t>Sex as a Biologic Variable</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25-Jan-16</a:t>
                      </a:r>
                    </a:p>
                  </a:txBody>
                  <a:tcPr marL="6350" marR="6350" marT="6350" marB="0" anchor="ctr"/>
                </a:tc>
                <a:tc>
                  <a:txBody>
                    <a:bodyPr/>
                    <a:lstStyle/>
                    <a:p>
                      <a:pPr algn="l" fontAlgn="b"/>
                      <a:r>
                        <a:rPr lang="en-US" sz="1800" b="0" i="0" u="none" strike="noStrike" dirty="0" smtClean="0">
                          <a:solidFill>
                            <a:srgbClr val="000000"/>
                          </a:solidFill>
                          <a:effectLst/>
                          <a:latin typeface="Calibri" panose="020F0502020204030204" pitchFamily="34" charset="0"/>
                        </a:rPr>
                        <a:t>For </a:t>
                      </a:r>
                      <a:r>
                        <a:rPr lang="en-US" sz="1800" b="0" i="0" u="none" strike="noStrike" dirty="0">
                          <a:solidFill>
                            <a:srgbClr val="000000"/>
                          </a:solidFill>
                          <a:effectLst/>
                          <a:latin typeface="Calibri" panose="020F0502020204030204" pitchFamily="34" charset="0"/>
                        </a:rPr>
                        <a:t>most research grants and RPPRs, application requirements </a:t>
                      </a:r>
                      <a:r>
                        <a:rPr lang="en-US" sz="1800" b="0" i="0" u="none" strike="noStrike" dirty="0" smtClean="0">
                          <a:solidFill>
                            <a:srgbClr val="000000"/>
                          </a:solidFill>
                          <a:effectLst/>
                          <a:latin typeface="Calibri" panose="020F0502020204030204" pitchFamily="34" charset="0"/>
                        </a:rPr>
                        <a:t>aim to </a:t>
                      </a:r>
                      <a:r>
                        <a:rPr lang="en-US" sz="1800" b="0" i="0" u="none" strike="noStrike" dirty="0">
                          <a:solidFill>
                            <a:srgbClr val="000000"/>
                          </a:solidFill>
                          <a:effectLst/>
                          <a:latin typeface="Calibri" panose="020F0502020204030204" pitchFamily="34" charset="0"/>
                        </a:rPr>
                        <a:t>enhance reproducibility of research findings through increased scientific rigor and transparency. </a:t>
                      </a:r>
                    </a:p>
                  </a:txBody>
                  <a:tcPr marL="6350" marR="6350" marT="6350" marB="0"/>
                </a:tc>
                <a:tc>
                  <a:txBody>
                    <a:bodyPr/>
                    <a:lstStyle/>
                    <a:p>
                      <a:pPr algn="l" fontAlgn="t"/>
                      <a:r>
                        <a:rPr lang="en-US" sz="1800" b="0" i="0" u="sng" strike="noStrike" dirty="0">
                          <a:solidFill>
                            <a:srgbClr val="0563C1"/>
                          </a:solidFill>
                          <a:effectLst/>
                          <a:latin typeface="Calibri" panose="020F0502020204030204" pitchFamily="34" charset="0"/>
                          <a:hlinkClick r:id="rId5"/>
                        </a:rPr>
                        <a:t>https://</a:t>
                      </a:r>
                      <a:r>
                        <a:rPr lang="en-US" sz="1800" b="0" i="0" u="sng" strike="noStrike" dirty="0" smtClean="0">
                          <a:solidFill>
                            <a:srgbClr val="0563C1"/>
                          </a:solidFill>
                          <a:effectLst/>
                          <a:latin typeface="Calibri" panose="020F0502020204030204" pitchFamily="34" charset="0"/>
                          <a:hlinkClick r:id="rId5"/>
                        </a:rPr>
                        <a:t>grants.nih.gov/grants/peer/guidelines_general/Reviewer_Guidance_on_Rigor_and_Transparency.pdf</a:t>
                      </a:r>
                      <a:endParaRPr lang="en-US" sz="1800" b="0" i="0" u="sng" strike="noStrike" dirty="0" smtClean="0">
                        <a:solidFill>
                          <a:srgbClr val="0563C1"/>
                        </a:solidFill>
                        <a:effectLst/>
                        <a:latin typeface="Calibri" panose="020F0502020204030204" pitchFamily="34" charset="0"/>
                      </a:endParaRPr>
                    </a:p>
                    <a:p>
                      <a:pPr algn="l" fontAlgn="t"/>
                      <a:r>
                        <a:rPr lang="en-US" sz="1800" b="0" i="0" u="sng" strike="noStrike" dirty="0">
                          <a:solidFill>
                            <a:srgbClr val="0563C1"/>
                          </a:solidFill>
                          <a:effectLst/>
                          <a:latin typeface="Calibri" panose="020F0502020204030204" pitchFamily="34" charset="0"/>
                        </a:rPr>
                        <a:t/>
                      </a:r>
                      <a:br>
                        <a:rPr lang="en-US" sz="1800" b="0" i="0" u="sng" strike="noStrike" dirty="0">
                          <a:solidFill>
                            <a:srgbClr val="0563C1"/>
                          </a:solidFill>
                          <a:effectLst/>
                          <a:latin typeface="Calibri" panose="020F0502020204030204" pitchFamily="34" charset="0"/>
                        </a:rPr>
                      </a:br>
                      <a:r>
                        <a:rPr lang="en-US" sz="1800" b="0" i="0" u="sng" strike="noStrike" dirty="0" smtClean="0">
                          <a:solidFill>
                            <a:srgbClr val="0563C1"/>
                          </a:solidFill>
                          <a:effectLst/>
                          <a:latin typeface="Calibri" panose="020F0502020204030204" pitchFamily="34" charset="0"/>
                        </a:rPr>
                        <a:t>https://grants.nih.gov/reproducibility/index.htm</a:t>
                      </a:r>
                    </a:p>
                    <a:p>
                      <a:pPr algn="l" fontAlgn="t"/>
                      <a:endParaRPr lang="en-US" sz="1800" b="0" i="0" u="sng" strike="noStrike" dirty="0" smtClean="0">
                        <a:solidFill>
                          <a:srgbClr val="0563C1"/>
                        </a:solidFill>
                        <a:effectLst/>
                        <a:latin typeface="Calibri" panose="020F0502020204030204" pitchFamily="34" charset="0"/>
                      </a:endParaRPr>
                    </a:p>
                  </a:txBody>
                  <a:tcPr marL="6350" marR="6350" marT="6350" marB="0"/>
                </a:tc>
                <a:extLst>
                  <a:ext uri="{0D108BD9-81ED-4DB2-BD59-A6C34878D82A}">
                    <a16:rowId xmlns:a16="http://schemas.microsoft.com/office/drawing/2014/main" val="3491676213"/>
                  </a:ext>
                </a:extLst>
              </a:tr>
              <a:tr h="1425806">
                <a:tc vMerge="1">
                  <a:txBody>
                    <a:bodyPr/>
                    <a:lstStyle/>
                    <a:p>
                      <a:endParaRPr lang="en-US"/>
                    </a:p>
                  </a:txBody>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800" b="0" i="0" u="none" strike="noStrike" dirty="0" smtClean="0">
                          <a:solidFill>
                            <a:srgbClr val="000000"/>
                          </a:solidFill>
                          <a:effectLst/>
                          <a:latin typeface="Calibri" panose="020F0502020204030204" pitchFamily="34" charset="0"/>
                        </a:rPr>
                        <a:t>Explain how relevant biological variables are factored</a:t>
                      </a:r>
                      <a:r>
                        <a:rPr lang="en-US" sz="1800" b="0" i="0" u="none" strike="noStrike" baseline="0" dirty="0" smtClean="0">
                          <a:solidFill>
                            <a:srgbClr val="000000"/>
                          </a:solidFill>
                          <a:effectLst/>
                          <a:latin typeface="Calibri" panose="020F0502020204030204" pitchFamily="34" charset="0"/>
                        </a:rPr>
                        <a:t> into research designs &amp; analyses.</a:t>
                      </a:r>
                      <a:endParaRPr lang="en-US" sz="1800" b="0" i="0" u="none" strike="noStrike" dirty="0" smtClean="0">
                        <a:solidFill>
                          <a:srgbClr val="000000"/>
                        </a:solidFill>
                        <a:effectLst/>
                        <a:latin typeface="Calibri" panose="020F0502020204030204" pitchFamily="34" charset="0"/>
                      </a:endParaRPr>
                    </a:p>
                  </a:txBody>
                  <a:tcPr marL="6350" marR="6350" marT="6350" marB="0"/>
                </a:tc>
                <a:tc>
                  <a:txBody>
                    <a:bodyPr/>
                    <a:lstStyle/>
                    <a:p>
                      <a:pPr algn="l" fontAlgn="t"/>
                      <a:r>
                        <a:rPr lang="en-US" sz="1800" b="0" i="0" u="none" strike="noStrike" dirty="0" smtClean="0">
                          <a:solidFill>
                            <a:srgbClr val="000000"/>
                          </a:solidFill>
                          <a:effectLst/>
                          <a:latin typeface="Calibri" panose="020F0502020204030204" pitchFamily="34" charset="0"/>
                          <a:hlinkClick r:id="rId6"/>
                        </a:rPr>
                        <a:t>https://grants.nih.gov/grants/guide/notice-files/NOT-OD-15-102.html</a:t>
                      </a:r>
                      <a:endParaRPr lang="en-US" sz="1800" b="0" i="0" u="none" strike="noStrike" dirty="0" smtClean="0">
                        <a:solidFill>
                          <a:srgbClr val="000000"/>
                        </a:solidFill>
                        <a:effectLst/>
                        <a:latin typeface="Calibri" panose="020F0502020204030204" pitchFamily="34" charset="0"/>
                      </a:endParaRPr>
                    </a:p>
                    <a:p>
                      <a:pPr algn="l" fontAlgn="t"/>
                      <a:r>
                        <a:rPr lang="en-US" sz="1800" b="0" i="0" u="none" strike="noStrike" dirty="0" smtClean="0">
                          <a:solidFill>
                            <a:srgbClr val="000000"/>
                          </a:solidFill>
                          <a:effectLst/>
                          <a:latin typeface="Calibri" panose="020F0502020204030204" pitchFamily="34" charset="0"/>
                        </a:rPr>
                        <a:t> h</a:t>
                      </a:r>
                      <a:r>
                        <a:rPr lang="en-US" sz="1800" b="0" i="0" u="none" strike="noStrike" dirty="0" smtClean="0">
                          <a:solidFill>
                            <a:srgbClr val="000000"/>
                          </a:solidFill>
                          <a:effectLst/>
                          <a:latin typeface="Calibri" panose="020F0502020204030204" pitchFamily="34" charset="0"/>
                          <a:hlinkClick r:id="rId7"/>
                        </a:rPr>
                        <a:t>ttps://grants.nih.gov/grants/peer/guidelines_general/SABV_Decision_Tree_for_Reviewers.pdf</a:t>
                      </a:r>
                      <a:endParaRPr lang="en-US" sz="1800" b="0" i="0" u="none" strike="noStrike" dirty="0" smtClean="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302390701"/>
                  </a:ext>
                </a:extLst>
              </a:tr>
            </a:tbl>
          </a:graphicData>
        </a:graphic>
      </p:graphicFrame>
    </p:spTree>
    <p:extLst>
      <p:ext uri="{BB962C8B-B14F-4D97-AF65-F5344CB8AC3E}">
        <p14:creationId xmlns:p14="http://schemas.microsoft.com/office/powerpoint/2010/main" val="608313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0861465" cy="5703984"/>
          </a:xfrm>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667576769"/>
              </p:ext>
            </p:extLst>
          </p:nvPr>
        </p:nvGraphicFramePr>
        <p:xfrm>
          <a:off x="2209802" y="912814"/>
          <a:ext cx="7772400" cy="5029200"/>
        </p:xfrm>
        <a:graphic>
          <a:graphicData uri="http://schemas.openxmlformats.org/presentationml/2006/ole">
            <mc:AlternateContent xmlns:mc="http://schemas.openxmlformats.org/markup-compatibility/2006">
              <mc:Choice xmlns:v="urn:schemas-microsoft-com:vml" Requires="v">
                <p:oleObj spid="_x0000_s1038" name="Acrobat Document" r:id="rId3" imgW="7772088" imgH="5029200" progId="Acrobat.Document.2015">
                  <p:embed/>
                </p:oleObj>
              </mc:Choice>
              <mc:Fallback>
                <p:oleObj name="Acrobat Document" r:id="rId3" imgW="7772088" imgH="5029200" progId="Acrobat.Document.2015">
                  <p:embed/>
                  <p:pic>
                    <p:nvPicPr>
                      <p:cNvPr id="0" name=""/>
                      <p:cNvPicPr/>
                      <p:nvPr/>
                    </p:nvPicPr>
                    <p:blipFill>
                      <a:blip r:embed="rId4"/>
                      <a:stretch>
                        <a:fillRect/>
                      </a:stretch>
                    </p:blipFill>
                    <p:spPr>
                      <a:xfrm>
                        <a:off x="2209802" y="912814"/>
                        <a:ext cx="7772400" cy="50292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41763720"/>
              </p:ext>
            </p:extLst>
          </p:nvPr>
        </p:nvGraphicFramePr>
        <p:xfrm>
          <a:off x="308474" y="57981"/>
          <a:ext cx="11479575" cy="6765004"/>
        </p:xfrm>
        <a:graphic>
          <a:graphicData uri="http://schemas.openxmlformats.org/presentationml/2006/ole">
            <mc:AlternateContent xmlns:mc="http://schemas.openxmlformats.org/markup-compatibility/2006">
              <mc:Choice xmlns:v="urn:schemas-microsoft-com:vml" Requires="v">
                <p:oleObj spid="_x0000_s1039" name="Acrobat Document" r:id="rId5" imgW="7772088" imgH="5029200" progId="Acrobat.Document.2015">
                  <p:embed/>
                </p:oleObj>
              </mc:Choice>
              <mc:Fallback>
                <p:oleObj name="Acrobat Document" r:id="rId5" imgW="7772088" imgH="5029200" progId="Acrobat.Document.2015">
                  <p:embed/>
                  <p:pic>
                    <p:nvPicPr>
                      <p:cNvPr id="0" name=""/>
                      <p:cNvPicPr/>
                      <p:nvPr/>
                    </p:nvPicPr>
                    <p:blipFill>
                      <a:blip r:embed="rId4"/>
                      <a:stretch>
                        <a:fillRect/>
                      </a:stretch>
                    </p:blipFill>
                    <p:spPr>
                      <a:xfrm>
                        <a:off x="308474" y="57981"/>
                        <a:ext cx="11479575" cy="6765004"/>
                      </a:xfrm>
                      <a:prstGeom prst="rect">
                        <a:avLst/>
                      </a:prstGeom>
                    </p:spPr>
                  </p:pic>
                </p:oleObj>
              </mc:Fallback>
            </mc:AlternateContent>
          </a:graphicData>
        </a:graphic>
      </p:graphicFrame>
    </p:spTree>
    <p:extLst>
      <p:ext uri="{BB962C8B-B14F-4D97-AF65-F5344CB8AC3E}">
        <p14:creationId xmlns:p14="http://schemas.microsoft.com/office/powerpoint/2010/main" val="352228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062204605"/>
              </p:ext>
            </p:extLst>
          </p:nvPr>
        </p:nvGraphicFramePr>
        <p:xfrm>
          <a:off x="440675" y="56524"/>
          <a:ext cx="11391442" cy="6536891"/>
        </p:xfrm>
        <a:graphic>
          <a:graphicData uri="http://schemas.openxmlformats.org/presentationml/2006/ole">
            <mc:AlternateContent xmlns:mc="http://schemas.openxmlformats.org/markup-compatibility/2006">
              <mc:Choice xmlns:v="urn:schemas-microsoft-com:vml" Requires="v">
                <p:oleObj spid="_x0000_s2056" name="Acrobat Document" r:id="rId3" imgW="7772088" imgH="5029200" progId="Acrobat.Document.2015">
                  <p:embed/>
                </p:oleObj>
              </mc:Choice>
              <mc:Fallback>
                <p:oleObj name="Acrobat Document" r:id="rId3" imgW="7772088" imgH="5029200" progId="Acrobat.Document.2015">
                  <p:embed/>
                  <p:pic>
                    <p:nvPicPr>
                      <p:cNvPr id="0" name=""/>
                      <p:cNvPicPr/>
                      <p:nvPr/>
                    </p:nvPicPr>
                    <p:blipFill>
                      <a:blip r:embed="rId4"/>
                      <a:stretch>
                        <a:fillRect/>
                      </a:stretch>
                    </p:blipFill>
                    <p:spPr>
                      <a:xfrm>
                        <a:off x="440675" y="56524"/>
                        <a:ext cx="11391442" cy="6536891"/>
                      </a:xfrm>
                      <a:prstGeom prst="rect">
                        <a:avLst/>
                      </a:prstGeom>
                    </p:spPr>
                  </p:pic>
                </p:oleObj>
              </mc:Fallback>
            </mc:AlternateContent>
          </a:graphicData>
        </a:graphic>
      </p:graphicFrame>
    </p:spTree>
    <p:extLst>
      <p:ext uri="{BB962C8B-B14F-4D97-AF65-F5344CB8AC3E}">
        <p14:creationId xmlns:p14="http://schemas.microsoft.com/office/powerpoint/2010/main" val="52329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14390" y="1210837"/>
            <a:ext cx="7790092" cy="3956074"/>
          </a:xfrm>
        </p:spPr>
        <p:txBody>
          <a:bodyPr>
            <a:normAutofit lnSpcReduction="10000"/>
          </a:bodyPr>
          <a:lstStyle/>
          <a:p>
            <a:r>
              <a:rPr lang="en-US" sz="4800" b="1" u="sng" dirty="0" smtClean="0"/>
              <a:t>Rigor &amp; Reproducibility</a:t>
            </a:r>
          </a:p>
          <a:p>
            <a:pPr marL="742950" indent="-742950">
              <a:buAutoNum type="arabicPeriod"/>
            </a:pPr>
            <a:r>
              <a:rPr lang="en-US" sz="4000" b="1" dirty="0" smtClean="0"/>
              <a:t>Scientific Premise</a:t>
            </a:r>
          </a:p>
          <a:p>
            <a:pPr marL="742950" indent="-742950">
              <a:buAutoNum type="arabicPeriod"/>
            </a:pPr>
            <a:r>
              <a:rPr lang="en-US" sz="4000" b="1" dirty="0" smtClean="0"/>
              <a:t>Scientific Rigor (Design)</a:t>
            </a:r>
          </a:p>
          <a:p>
            <a:pPr marL="742950" indent="-742950">
              <a:buAutoNum type="arabicPeriod"/>
            </a:pPr>
            <a:r>
              <a:rPr lang="en-US" sz="4000" b="1" dirty="0" smtClean="0"/>
              <a:t>Biological Variables (SABV)</a:t>
            </a:r>
          </a:p>
          <a:p>
            <a:pPr marL="742950" indent="-742950">
              <a:buAutoNum type="arabicPeriod"/>
            </a:pPr>
            <a:r>
              <a:rPr lang="en-US" sz="4000" b="1" dirty="0" smtClean="0"/>
              <a:t>Authentication</a:t>
            </a:r>
          </a:p>
          <a:p>
            <a:pPr marL="742950" indent="-742950">
              <a:buAutoNum type="arabicPeriod"/>
            </a:pPr>
            <a:endParaRPr lang="en-US" sz="4000" b="1" dirty="0" smtClean="0"/>
          </a:p>
          <a:p>
            <a:pPr marL="742950" indent="-742950">
              <a:buAutoNum type="arabicPeriod"/>
            </a:pPr>
            <a:endParaRPr lang="en-US" sz="4000" b="1" dirty="0"/>
          </a:p>
        </p:txBody>
      </p:sp>
    </p:spTree>
    <p:extLst>
      <p:ext uri="{BB962C8B-B14F-4D97-AF65-F5344CB8AC3E}">
        <p14:creationId xmlns:p14="http://schemas.microsoft.com/office/powerpoint/2010/main" val="7485874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D" val="306"/>
  <p:tag name="ORIGINAL_AUDIO_FILEPATH" val="\\odapps4\oershare\OER IMOD\Reproducibility\Training\Sound files\Module 2\Slide 5.wav"/>
  <p:tag name="ELAPSEDTIME" val="101.822"/>
  <p:tag name="ARTICULATE_NAV_LEVEL" val="1"/>
  <p:tag name="ARTICULATE_SLIDE_PRESENTER_GUID" val="36ac38fb-a046-4b0e-a4ec-1c86fa0d81e8"/>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300"/>
  <p:tag name="ORIGINAL_AUDIO_FILEPATH" val="\\odapps4\oershare\OER IMOD\Reproducibility\Training\Sound files\Module 2\Slide 14.wav"/>
  <p:tag name="ELAPSEDTIME" val="30.832"/>
  <p:tag name="ARTICULATE_NAV_LEVEL" val="1"/>
  <p:tag name="ARTICULATE_SLIDE_PRESENTER_GUID" val="36ac38fb-a046-4b0e-a4ec-1c86fa0d81e8"/>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Center for Scientific Revie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6C3A77"/>
        </a:solidFill>
        <a:ln>
          <a:noFill/>
        </a:ln>
        <a:extLst/>
      </a:spPr>
      <a:bodyPr wrap="square" lIns="85433" tIns="42726" rIns="85433" bIns="42726">
        <a:spAutoFit/>
      </a:bodyPr>
      <a:lstStyle>
        <a:defPPr eaLnBrk="1" hangingPunct="1">
          <a:spcBef>
            <a:spcPct val="50000"/>
          </a:spcBef>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341</TotalTime>
  <Words>3299</Words>
  <Application>Microsoft Office PowerPoint</Application>
  <PresentationFormat>Widescreen</PresentationFormat>
  <Paragraphs>383</Paragraphs>
  <Slides>28</Slides>
  <Notes>14</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2" baseType="lpstr">
      <vt:lpstr>ＭＳ Ｐゴシック</vt:lpstr>
      <vt:lpstr>Arial</vt:lpstr>
      <vt:lpstr>Bodoni MT</vt:lpstr>
      <vt:lpstr>Calibri</vt:lpstr>
      <vt:lpstr>Century Gothic</vt:lpstr>
      <vt:lpstr>Courier New</vt:lpstr>
      <vt:lpstr>Georgia</vt:lpstr>
      <vt:lpstr>Helvetica Neue</vt:lpstr>
      <vt:lpstr>Segoe UI Light</vt:lpstr>
      <vt:lpstr>Wingdings</vt:lpstr>
      <vt:lpstr>Wingdings 3</vt:lpstr>
      <vt:lpstr>Slice</vt:lpstr>
      <vt:lpstr>1_Center for Scientific Review</vt:lpstr>
      <vt:lpstr>Acrobat Document</vt:lpstr>
      <vt:lpstr>WHAT IS NEW AT NIH &amp; OTHER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NIH MECHANISMS</vt:lpstr>
      <vt:lpstr>NEW NIH MECHANISMS</vt:lpstr>
      <vt:lpstr> </vt:lpstr>
      <vt:lpstr>TRAINING SLIDES FOR NIH REVIEWERS ARE ATTACHED TO ADD ADDITIONAL CLARIFICATION REGARDING SCORING CRITERIA FOR nih GRANTS</vt:lpstr>
      <vt:lpstr> CSR Core Reviewer Training Slides </vt:lpstr>
      <vt:lpstr>Overall Impact and Significance </vt:lpstr>
      <vt:lpstr>PowerPoint Presentation</vt:lpstr>
      <vt:lpstr>Other Scored Criteria</vt:lpstr>
      <vt:lpstr>Rigor and Reproducibility</vt:lpstr>
      <vt:lpstr>PowerPoint Presentation</vt:lpstr>
      <vt:lpstr>Human Subjects Protections and Inclusions:  Score-Driving</vt:lpstr>
      <vt:lpstr>Vertebrate Animals and Biohazards: Score Driving </vt:lpstr>
      <vt:lpstr>PowerPoint Presentation</vt:lpstr>
      <vt:lpstr>PowerPoint Presentation</vt:lpstr>
      <vt:lpstr>PowerPoint Presentation</vt:lpstr>
    </vt:vector>
  </TitlesOfParts>
  <Company>Case Western Reserve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Douglas</dc:creator>
  <cp:lastModifiedBy>Sara Douglas</cp:lastModifiedBy>
  <cp:revision>38</cp:revision>
  <cp:lastPrinted>2017-10-25T15:18:20Z</cp:lastPrinted>
  <dcterms:created xsi:type="dcterms:W3CDTF">2017-10-19T17:59:25Z</dcterms:created>
  <dcterms:modified xsi:type="dcterms:W3CDTF">2017-10-26T16:52:00Z</dcterms:modified>
</cp:coreProperties>
</file>