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69" r:id="rId1"/>
  </p:sldMasterIdLst>
  <p:notesMasterIdLst>
    <p:notesMasterId r:id="rId41"/>
  </p:notesMasterIdLst>
  <p:handoutMasterIdLst>
    <p:handoutMasterId r:id="rId42"/>
  </p:handoutMasterIdLst>
  <p:sldIdLst>
    <p:sldId id="256" r:id="rId2"/>
    <p:sldId id="257" r:id="rId3"/>
    <p:sldId id="258" r:id="rId4"/>
    <p:sldId id="336" r:id="rId5"/>
    <p:sldId id="281" r:id="rId6"/>
    <p:sldId id="282" r:id="rId7"/>
    <p:sldId id="279" r:id="rId8"/>
    <p:sldId id="280" r:id="rId9"/>
    <p:sldId id="347" r:id="rId10"/>
    <p:sldId id="289" r:id="rId11"/>
    <p:sldId id="323" r:id="rId12"/>
    <p:sldId id="259" r:id="rId13"/>
    <p:sldId id="277" r:id="rId14"/>
    <p:sldId id="321" r:id="rId15"/>
    <p:sldId id="348" r:id="rId16"/>
    <p:sldId id="350" r:id="rId17"/>
    <p:sldId id="352" r:id="rId18"/>
    <p:sldId id="351" r:id="rId19"/>
    <p:sldId id="353" r:id="rId20"/>
    <p:sldId id="354" r:id="rId21"/>
    <p:sldId id="329" r:id="rId22"/>
    <p:sldId id="357" r:id="rId23"/>
    <p:sldId id="342" r:id="rId24"/>
    <p:sldId id="343" r:id="rId25"/>
    <p:sldId id="344" r:id="rId26"/>
    <p:sldId id="356" r:id="rId27"/>
    <p:sldId id="358" r:id="rId28"/>
    <p:sldId id="294" r:id="rId29"/>
    <p:sldId id="359" r:id="rId30"/>
    <p:sldId id="360" r:id="rId31"/>
    <p:sldId id="361" r:id="rId32"/>
    <p:sldId id="340" r:id="rId33"/>
    <p:sldId id="338" r:id="rId34"/>
    <p:sldId id="341" r:id="rId35"/>
    <p:sldId id="362" r:id="rId36"/>
    <p:sldId id="363" r:id="rId37"/>
    <p:sldId id="364" r:id="rId38"/>
    <p:sldId id="365" r:id="rId39"/>
    <p:sldId id="337" r:id="rId40"/>
  </p:sldIdLst>
  <p:sldSz cx="12192000" cy="6858000"/>
  <p:notesSz cx="7077075" cy="9363075"/>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0" autoAdjust="0"/>
    <p:restoredTop sz="69721" autoAdjust="0"/>
  </p:normalViewPr>
  <p:slideViewPr>
    <p:cSldViewPr>
      <p:cViewPr varScale="1">
        <p:scale>
          <a:sx n="48" d="100"/>
          <a:sy n="48" d="100"/>
        </p:scale>
        <p:origin x="1348" y="32"/>
      </p:cViewPr>
      <p:guideLst>
        <p:guide orient="horz" pos="2160"/>
        <p:guide pos="3840"/>
      </p:guideLst>
    </p:cSldViewPr>
  </p:slideViewPr>
  <p:outlineViewPr>
    <p:cViewPr>
      <p:scale>
        <a:sx n="33" d="100"/>
        <a:sy n="33" d="100"/>
      </p:scale>
      <p:origin x="48"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2973" tIns="46487" rIns="92973" bIns="46487" numCol="1" anchor="t" anchorCtr="0" compatLnSpc="1">
            <a:prstTxWarp prst="textNoShape">
              <a:avLst/>
            </a:prstTxWarp>
          </a:bodyPr>
          <a:lstStyle>
            <a:lvl1pPr eaLnBrk="1" hangingPunct="1">
              <a:defRPr sz="1200">
                <a:latin typeface="Arial" charset="0"/>
                <a:ea typeface="ＭＳ Ｐゴシック" pitchFamily="-112" charset="-128"/>
              </a:defRPr>
            </a:lvl1pPr>
          </a:lstStyle>
          <a:p>
            <a:pPr>
              <a:defRPr/>
            </a:pPr>
            <a:endParaRPr lang="en-US" dirty="0"/>
          </a:p>
        </p:txBody>
      </p:sp>
      <p:sp>
        <p:nvSpPr>
          <p:cNvPr id="216067" name="Rectangle 3"/>
          <p:cNvSpPr>
            <a:spLocks noGrp="1" noChangeArrowheads="1"/>
          </p:cNvSpPr>
          <p:nvPr>
            <p:ph type="dt" sz="quarter" idx="1"/>
          </p:nvPr>
        </p:nvSpPr>
        <p:spPr bwMode="auto">
          <a:xfrm>
            <a:off x="4008438" y="0"/>
            <a:ext cx="3067050" cy="468313"/>
          </a:xfrm>
          <a:prstGeom prst="rect">
            <a:avLst/>
          </a:prstGeom>
          <a:noFill/>
          <a:ln w="9525">
            <a:noFill/>
            <a:miter lim="800000"/>
            <a:headEnd/>
            <a:tailEnd/>
          </a:ln>
          <a:effectLst/>
        </p:spPr>
        <p:txBody>
          <a:bodyPr vert="horz" wrap="square" lIns="92973" tIns="46487" rIns="92973" bIns="46487" numCol="1" anchor="t" anchorCtr="0" compatLnSpc="1">
            <a:prstTxWarp prst="textNoShape">
              <a:avLst/>
            </a:prstTxWarp>
          </a:bodyPr>
          <a:lstStyle>
            <a:lvl1pPr algn="r" eaLnBrk="1" hangingPunct="1">
              <a:defRPr sz="1200">
                <a:latin typeface="Arial" charset="0"/>
                <a:ea typeface="ＭＳ Ｐゴシック" pitchFamily="-112" charset="-128"/>
              </a:defRPr>
            </a:lvl1pPr>
          </a:lstStyle>
          <a:p>
            <a:pPr>
              <a:defRPr/>
            </a:pPr>
            <a:endParaRPr lang="en-US" dirty="0"/>
          </a:p>
        </p:txBody>
      </p:sp>
      <p:sp>
        <p:nvSpPr>
          <p:cNvPr id="216068" name="Rectangle 4"/>
          <p:cNvSpPr>
            <a:spLocks noGrp="1" noChangeArrowheads="1"/>
          </p:cNvSpPr>
          <p:nvPr>
            <p:ph type="ftr" sz="quarter" idx="2"/>
          </p:nvPr>
        </p:nvSpPr>
        <p:spPr bwMode="auto">
          <a:xfrm>
            <a:off x="0" y="8893175"/>
            <a:ext cx="3067050" cy="468313"/>
          </a:xfrm>
          <a:prstGeom prst="rect">
            <a:avLst/>
          </a:prstGeom>
          <a:noFill/>
          <a:ln w="9525">
            <a:noFill/>
            <a:miter lim="800000"/>
            <a:headEnd/>
            <a:tailEnd/>
          </a:ln>
          <a:effectLst/>
        </p:spPr>
        <p:txBody>
          <a:bodyPr vert="horz" wrap="square" lIns="92973" tIns="46487" rIns="92973" bIns="46487" numCol="1" anchor="b" anchorCtr="0" compatLnSpc="1">
            <a:prstTxWarp prst="textNoShape">
              <a:avLst/>
            </a:prstTxWarp>
          </a:bodyPr>
          <a:lstStyle>
            <a:lvl1pPr eaLnBrk="1" hangingPunct="1">
              <a:defRPr sz="1200">
                <a:latin typeface="Arial" charset="0"/>
                <a:ea typeface="ＭＳ Ｐゴシック" pitchFamily="-112" charset="-128"/>
              </a:defRPr>
            </a:lvl1pPr>
          </a:lstStyle>
          <a:p>
            <a:pPr>
              <a:defRPr/>
            </a:pPr>
            <a:endParaRPr lang="en-US" dirty="0"/>
          </a:p>
        </p:txBody>
      </p:sp>
      <p:sp>
        <p:nvSpPr>
          <p:cNvPr id="216069" name="Rectangle 5"/>
          <p:cNvSpPr>
            <a:spLocks noGrp="1" noChangeArrowheads="1"/>
          </p:cNvSpPr>
          <p:nvPr>
            <p:ph type="sldNum" sz="quarter" idx="3"/>
          </p:nvPr>
        </p:nvSpPr>
        <p:spPr bwMode="auto">
          <a:xfrm>
            <a:off x="4008438" y="8893175"/>
            <a:ext cx="3067050" cy="468313"/>
          </a:xfrm>
          <a:prstGeom prst="rect">
            <a:avLst/>
          </a:prstGeom>
          <a:noFill/>
          <a:ln w="9525">
            <a:noFill/>
            <a:miter lim="800000"/>
            <a:headEnd/>
            <a:tailEnd/>
          </a:ln>
          <a:effectLst/>
        </p:spPr>
        <p:txBody>
          <a:bodyPr vert="horz" wrap="square" lIns="92973" tIns="46487" rIns="92973" bIns="46487" numCol="1" anchor="b" anchorCtr="0" compatLnSpc="1">
            <a:prstTxWarp prst="textNoShape">
              <a:avLst/>
            </a:prstTxWarp>
          </a:bodyPr>
          <a:lstStyle>
            <a:lvl1pPr algn="r" eaLnBrk="1" hangingPunct="1">
              <a:defRPr sz="1200">
                <a:latin typeface="Arial" panose="020B0604020202020204" pitchFamily="34" charset="0"/>
              </a:defRPr>
            </a:lvl1pPr>
          </a:lstStyle>
          <a:p>
            <a:fld id="{CB4921A9-7634-4093-A892-88B3DAAB977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2973" tIns="46487" rIns="92973" bIns="46487" numCol="1" anchor="t" anchorCtr="0" compatLnSpc="1">
            <a:prstTxWarp prst="textNoShape">
              <a:avLst/>
            </a:prstTxWarp>
          </a:bodyPr>
          <a:lstStyle>
            <a:lvl1pPr eaLnBrk="1" hangingPunct="1">
              <a:defRPr sz="1200">
                <a:latin typeface="Arial" charset="0"/>
                <a:ea typeface="ＭＳ Ｐゴシック" pitchFamily="-112" charset="-128"/>
              </a:defRPr>
            </a:lvl1pPr>
          </a:lstStyle>
          <a:p>
            <a:pPr>
              <a:defRPr/>
            </a:pPr>
            <a:endParaRPr lang="en-US" dirty="0"/>
          </a:p>
        </p:txBody>
      </p:sp>
      <p:sp>
        <p:nvSpPr>
          <p:cNvPr id="226307" name="Rectangle 3"/>
          <p:cNvSpPr>
            <a:spLocks noGrp="1" noChangeArrowheads="1"/>
          </p:cNvSpPr>
          <p:nvPr>
            <p:ph type="dt" idx="1"/>
          </p:nvPr>
        </p:nvSpPr>
        <p:spPr bwMode="auto">
          <a:xfrm>
            <a:off x="4008438" y="0"/>
            <a:ext cx="3067050" cy="468313"/>
          </a:xfrm>
          <a:prstGeom prst="rect">
            <a:avLst/>
          </a:prstGeom>
          <a:noFill/>
          <a:ln w="9525">
            <a:noFill/>
            <a:miter lim="800000"/>
            <a:headEnd/>
            <a:tailEnd/>
          </a:ln>
          <a:effectLst/>
        </p:spPr>
        <p:txBody>
          <a:bodyPr vert="horz" wrap="square" lIns="92973" tIns="46487" rIns="92973" bIns="46487" numCol="1" anchor="t" anchorCtr="0" compatLnSpc="1">
            <a:prstTxWarp prst="textNoShape">
              <a:avLst/>
            </a:prstTxWarp>
          </a:bodyPr>
          <a:lstStyle>
            <a:lvl1pPr algn="r" eaLnBrk="1" hangingPunct="1">
              <a:defRPr sz="1200">
                <a:latin typeface="Arial" charset="0"/>
                <a:ea typeface="ＭＳ Ｐゴシック" pitchFamily="-112" charset="-128"/>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417513" y="701675"/>
            <a:ext cx="6242050"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9" name="Rectangle 5"/>
          <p:cNvSpPr>
            <a:spLocks noGrp="1" noChangeArrowheads="1"/>
          </p:cNvSpPr>
          <p:nvPr>
            <p:ph type="body" sz="quarter" idx="3"/>
          </p:nvPr>
        </p:nvSpPr>
        <p:spPr bwMode="auto">
          <a:xfrm>
            <a:off x="706438" y="4448175"/>
            <a:ext cx="5664200" cy="4213225"/>
          </a:xfrm>
          <a:prstGeom prst="rect">
            <a:avLst/>
          </a:prstGeom>
          <a:noFill/>
          <a:ln w="9525">
            <a:noFill/>
            <a:miter lim="800000"/>
            <a:headEnd/>
            <a:tailEnd/>
          </a:ln>
          <a:effectLst/>
        </p:spPr>
        <p:txBody>
          <a:bodyPr vert="horz" wrap="square" lIns="92973" tIns="46487" rIns="92973" bIns="464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6310" name="Rectangle 6"/>
          <p:cNvSpPr>
            <a:spLocks noGrp="1" noChangeArrowheads="1"/>
          </p:cNvSpPr>
          <p:nvPr>
            <p:ph type="ftr" sz="quarter" idx="4"/>
          </p:nvPr>
        </p:nvSpPr>
        <p:spPr bwMode="auto">
          <a:xfrm>
            <a:off x="0" y="8893175"/>
            <a:ext cx="3067050" cy="468313"/>
          </a:xfrm>
          <a:prstGeom prst="rect">
            <a:avLst/>
          </a:prstGeom>
          <a:noFill/>
          <a:ln w="9525">
            <a:noFill/>
            <a:miter lim="800000"/>
            <a:headEnd/>
            <a:tailEnd/>
          </a:ln>
          <a:effectLst/>
        </p:spPr>
        <p:txBody>
          <a:bodyPr vert="horz" wrap="square" lIns="92973" tIns="46487" rIns="92973" bIns="46487" numCol="1" anchor="b" anchorCtr="0" compatLnSpc="1">
            <a:prstTxWarp prst="textNoShape">
              <a:avLst/>
            </a:prstTxWarp>
          </a:bodyPr>
          <a:lstStyle>
            <a:lvl1pPr eaLnBrk="1" hangingPunct="1">
              <a:defRPr sz="1200">
                <a:latin typeface="Arial" charset="0"/>
                <a:ea typeface="ＭＳ Ｐゴシック" pitchFamily="-112" charset="-128"/>
              </a:defRPr>
            </a:lvl1pPr>
          </a:lstStyle>
          <a:p>
            <a:pPr>
              <a:defRPr/>
            </a:pPr>
            <a:endParaRPr lang="en-US" dirty="0"/>
          </a:p>
        </p:txBody>
      </p:sp>
      <p:sp>
        <p:nvSpPr>
          <p:cNvPr id="226311" name="Rectangle 7"/>
          <p:cNvSpPr>
            <a:spLocks noGrp="1" noChangeArrowheads="1"/>
          </p:cNvSpPr>
          <p:nvPr>
            <p:ph type="sldNum" sz="quarter" idx="5"/>
          </p:nvPr>
        </p:nvSpPr>
        <p:spPr bwMode="auto">
          <a:xfrm>
            <a:off x="4008438" y="8893175"/>
            <a:ext cx="3067050" cy="468313"/>
          </a:xfrm>
          <a:prstGeom prst="rect">
            <a:avLst/>
          </a:prstGeom>
          <a:noFill/>
          <a:ln w="9525">
            <a:noFill/>
            <a:miter lim="800000"/>
            <a:headEnd/>
            <a:tailEnd/>
          </a:ln>
          <a:effectLst/>
        </p:spPr>
        <p:txBody>
          <a:bodyPr vert="horz" wrap="square" lIns="92973" tIns="46487" rIns="92973" bIns="46487" numCol="1" anchor="b" anchorCtr="0" compatLnSpc="1">
            <a:prstTxWarp prst="textNoShape">
              <a:avLst/>
            </a:prstTxWarp>
          </a:bodyPr>
          <a:lstStyle>
            <a:lvl1pPr algn="r" eaLnBrk="1" hangingPunct="1">
              <a:defRPr sz="1200">
                <a:latin typeface="Arial" panose="020B0604020202020204" pitchFamily="34" charset="0"/>
              </a:defRPr>
            </a:lvl1pPr>
          </a:lstStyle>
          <a:p>
            <a:fld id="{214E69B5-6793-49E8-AE62-0DCEB7E26C0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17513" y="701675"/>
            <a:ext cx="6242050" cy="35115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8BE1062-D9C3-4395-9E11-961369B37DF7}" type="slidenum">
              <a:rPr lang="en-US" altLang="en-US"/>
              <a:pPr>
                <a:spcBef>
                  <a:spcPct val="0"/>
                </a:spcBef>
              </a:pPr>
              <a:t>2</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17513" y="701675"/>
            <a:ext cx="6242050" cy="3511550"/>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D318AAD-09CB-4287-B349-362A3A54B538}" type="slidenum">
              <a:rPr lang="en-US" altLang="en-US"/>
              <a:pPr>
                <a:spcBef>
                  <a:spcPct val="0"/>
                </a:spcBef>
              </a:pPr>
              <a:t>11</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14</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15</a:t>
            </a:fld>
            <a:endParaRPr lang="en-US" altLang="en-US" dirty="0"/>
          </a:p>
        </p:txBody>
      </p:sp>
    </p:spTree>
    <p:extLst>
      <p:ext uri="{BB962C8B-B14F-4D97-AF65-F5344CB8AC3E}">
        <p14:creationId xmlns:p14="http://schemas.microsoft.com/office/powerpoint/2010/main" val="392344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16</a:t>
            </a:fld>
            <a:endParaRPr lang="en-US" altLang="en-US" dirty="0"/>
          </a:p>
        </p:txBody>
      </p:sp>
    </p:spTree>
    <p:extLst>
      <p:ext uri="{BB962C8B-B14F-4D97-AF65-F5344CB8AC3E}">
        <p14:creationId xmlns:p14="http://schemas.microsoft.com/office/powerpoint/2010/main" val="298579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rtl="0">
              <a:lnSpc>
                <a:spcPct val="115000"/>
              </a:lnSpc>
              <a:spcBef>
                <a:spcPts val="0"/>
              </a:spcBef>
              <a:spcAft>
                <a:spcPts val="0"/>
              </a:spcAft>
              <a:buClr>
                <a:srgbClr val="616161"/>
              </a:buClr>
              <a:buSzPts val="600"/>
              <a:buFont typeface="Proxima Nova"/>
              <a:buNone/>
            </a:pPr>
            <a: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t/>
            </a:r>
            <a:b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br>
            <a:r>
              <a:rPr lang="en-US" sz="1200" b="1" i="0" u="none" strike="noStrike" cap="none" dirty="0" smtClean="0">
                <a:solidFill>
                  <a:srgbClr val="000000"/>
                </a:solidFill>
                <a:latin typeface="Calibri" panose="020F0502020204030204" pitchFamily="34" charset="0"/>
                <a:ea typeface="Lato"/>
                <a:cs typeface="Calibri" panose="020F0502020204030204" pitchFamily="34" charset="0"/>
                <a:sym typeface="Lato"/>
              </a:rPr>
              <a:t/>
            </a:r>
            <a:br>
              <a:rPr lang="en-US" sz="1200" b="1" i="0" u="none" strike="noStrike" cap="none" dirty="0" smtClean="0">
                <a:solidFill>
                  <a:srgbClr val="000000"/>
                </a:solidFill>
                <a:latin typeface="Calibri" panose="020F0502020204030204" pitchFamily="34" charset="0"/>
                <a:ea typeface="Lato"/>
                <a:cs typeface="Calibri" panose="020F0502020204030204" pitchFamily="34" charset="0"/>
                <a:sym typeface="Lato"/>
              </a:rPr>
            </a:br>
            <a:endParaRPr lang="en-US" altLang="en-US" dirty="0"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17</a:t>
            </a:fld>
            <a:endParaRPr lang="en-US" altLang="en-US" dirty="0"/>
          </a:p>
        </p:txBody>
      </p:sp>
    </p:spTree>
    <p:extLst>
      <p:ext uri="{BB962C8B-B14F-4D97-AF65-F5344CB8AC3E}">
        <p14:creationId xmlns:p14="http://schemas.microsoft.com/office/powerpoint/2010/main" val="165408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rtl="0">
              <a:lnSpc>
                <a:spcPct val="115000"/>
              </a:lnSpc>
              <a:spcBef>
                <a:spcPts val="0"/>
              </a:spcBef>
              <a:spcAft>
                <a:spcPts val="0"/>
              </a:spcAft>
              <a:buClr>
                <a:srgbClr val="616161"/>
              </a:buClr>
              <a:buSzPts val="600"/>
              <a:buFont typeface="Proxima Nova"/>
              <a:buNone/>
            </a:pPr>
            <a:r>
              <a:rPr lang="en-US" sz="1200" b="1" i="0" u="none" strike="noStrike" cap="none" dirty="0" smtClean="0">
                <a:solidFill>
                  <a:srgbClr val="000000"/>
                </a:solidFill>
                <a:latin typeface="Calibri" panose="020F0502020204030204" pitchFamily="34" charset="0"/>
                <a:ea typeface="Lato"/>
                <a:cs typeface="Calibri" panose="020F0502020204030204" pitchFamily="34" charset="0"/>
                <a:sym typeface="Lato"/>
              </a:rPr>
              <a:t>Skills Assessment </a:t>
            </a:r>
            <a:endParaRPr lang="en-US" sz="1200" dirty="0" smtClean="0">
              <a:latin typeface="Calibri" panose="020F0502020204030204" pitchFamily="34" charset="0"/>
              <a:ea typeface="Lato"/>
              <a:cs typeface="Calibri" panose="020F0502020204030204" pitchFamily="34" charset="0"/>
              <a:sym typeface="Lato"/>
            </a:endParaRPr>
          </a:p>
          <a:p>
            <a:pPr marL="0" marR="0" lvl="0" indent="0" algn="l" rtl="0">
              <a:lnSpc>
                <a:spcPct val="115000"/>
              </a:lnSpc>
              <a:spcBef>
                <a:spcPts val="0"/>
              </a:spcBef>
              <a:spcAft>
                <a:spcPts val="0"/>
              </a:spcAft>
              <a:buClr>
                <a:srgbClr val="616161"/>
              </a:buClr>
              <a:buSzPts val="600"/>
              <a:buFont typeface="Proxima Nova"/>
              <a:buNone/>
            </a:pPr>
            <a: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t>What are your work-related abilities and experience?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18</a:t>
            </a:fld>
            <a:endParaRPr lang="en-US" altLang="en-US" dirty="0"/>
          </a:p>
        </p:txBody>
      </p:sp>
    </p:spTree>
    <p:extLst>
      <p:ext uri="{BB962C8B-B14F-4D97-AF65-F5344CB8AC3E}">
        <p14:creationId xmlns:p14="http://schemas.microsoft.com/office/powerpoint/2010/main" val="3145395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rtl="0">
              <a:lnSpc>
                <a:spcPct val="115000"/>
              </a:lnSpc>
              <a:spcBef>
                <a:spcPts val="0"/>
              </a:spcBef>
              <a:spcAft>
                <a:spcPts val="0"/>
              </a:spcAft>
              <a:buClr>
                <a:srgbClr val="616161"/>
              </a:buClr>
              <a:buSzPts val="600"/>
              <a:buFont typeface="Proxima Nova"/>
              <a:buNone/>
            </a:pPr>
            <a: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t/>
            </a:r>
            <a:b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br>
            <a:r>
              <a:rPr lang="en-US" sz="1200" b="1" i="0" u="none" strike="noStrike" cap="none" dirty="0" smtClean="0">
                <a:solidFill>
                  <a:srgbClr val="000000"/>
                </a:solidFill>
                <a:latin typeface="Calibri" panose="020F0502020204030204" pitchFamily="34" charset="0"/>
                <a:ea typeface="Lato"/>
                <a:cs typeface="Calibri" panose="020F0502020204030204" pitchFamily="34" charset="0"/>
                <a:sym typeface="Lato"/>
              </a:rPr>
              <a:t/>
            </a:r>
            <a:br>
              <a:rPr lang="en-US" sz="1200" b="1" i="0" u="none" strike="noStrike" cap="none" dirty="0" smtClean="0">
                <a:solidFill>
                  <a:srgbClr val="000000"/>
                </a:solidFill>
                <a:latin typeface="Calibri" panose="020F0502020204030204" pitchFamily="34" charset="0"/>
                <a:ea typeface="Lato"/>
                <a:cs typeface="Calibri" panose="020F0502020204030204" pitchFamily="34" charset="0"/>
                <a:sym typeface="Lato"/>
              </a:rPr>
            </a:br>
            <a:endParaRPr lang="en-US" altLang="en-US" dirty="0"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19</a:t>
            </a:fld>
            <a:endParaRPr lang="en-US" altLang="en-US" dirty="0"/>
          </a:p>
        </p:txBody>
      </p:sp>
    </p:spTree>
    <p:extLst>
      <p:ext uri="{BB962C8B-B14F-4D97-AF65-F5344CB8AC3E}">
        <p14:creationId xmlns:p14="http://schemas.microsoft.com/office/powerpoint/2010/main" val="291818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
            <a:r>
              <a:rPr lang="en-US" sz="1200" b="0" kern="1200" dirty="0" smtClean="0">
                <a:solidFill>
                  <a:schemeClr val="tx1"/>
                </a:solidFill>
                <a:effectLst/>
                <a:latin typeface="Arial" charset="0"/>
                <a:ea typeface="ＭＳ Ｐゴシック" pitchFamily="-112" charset="-128"/>
                <a:cs typeface="+mn-cs"/>
              </a:rPr>
              <a:t>Read through the values and questions. Rank</a:t>
            </a:r>
            <a:r>
              <a:rPr lang="en-US" sz="1200" b="0" kern="1200" baseline="0" dirty="0" smtClean="0">
                <a:solidFill>
                  <a:schemeClr val="tx1"/>
                </a:solidFill>
                <a:effectLst/>
                <a:latin typeface="Arial" charset="0"/>
                <a:ea typeface="ＭＳ Ｐゴシック" pitchFamily="-112" charset="-128"/>
                <a:cs typeface="+mn-cs"/>
              </a:rPr>
              <a:t> each value as</a:t>
            </a:r>
            <a:endParaRPr lang="en-US" sz="1200" b="0" kern="1200" dirty="0" smtClean="0">
              <a:solidFill>
                <a:schemeClr val="tx1"/>
              </a:solidFill>
              <a:effectLst/>
              <a:latin typeface="Arial" charset="0"/>
              <a:ea typeface="ＭＳ Ｐゴシック" pitchFamily="-112" charset="-128"/>
              <a:cs typeface="+mn-cs"/>
            </a:endParaRPr>
          </a:p>
          <a:p>
            <a:r>
              <a:rPr lang="en-US" sz="1200" b="1" kern="1200" dirty="0" smtClean="0">
                <a:solidFill>
                  <a:schemeClr val="tx1"/>
                </a:solidFill>
                <a:effectLst/>
                <a:latin typeface="Arial" charset="0"/>
                <a:ea typeface="ＭＳ Ｐゴシック" pitchFamily="-112" charset="-128"/>
                <a:cs typeface="+mn-cs"/>
              </a:rPr>
              <a:t>1 = Not important  2 = Somewhat important  3 = Important  4 = Most important</a:t>
            </a:r>
            <a: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t/>
            </a:r>
            <a:b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br>
            <a:r>
              <a:rPr lang="en-US" sz="1200" i="1" u="none" strike="noStrike" cap="none" dirty="0" smtClean="0">
                <a:solidFill>
                  <a:srgbClr val="000000"/>
                </a:solidFill>
                <a:latin typeface="Calibri" panose="020F0502020204030204" pitchFamily="34" charset="0"/>
                <a:ea typeface="Lato"/>
                <a:cs typeface="Calibri" panose="020F0502020204030204" pitchFamily="34" charset="0"/>
                <a:sym typeface="Lato"/>
              </a:rPr>
              <a:t>Choose</a:t>
            </a:r>
            <a:r>
              <a:rPr lang="en-US" sz="1200" i="1" u="none" strike="noStrike" cap="none" baseline="0" dirty="0" smtClean="0">
                <a:solidFill>
                  <a:srgbClr val="000000"/>
                </a:solidFill>
                <a:latin typeface="Calibri" panose="020F0502020204030204" pitchFamily="34" charset="0"/>
                <a:ea typeface="Lato"/>
                <a:cs typeface="Calibri" panose="020F0502020204030204" pitchFamily="34" charset="0"/>
                <a:sym typeface="Lato"/>
              </a:rPr>
              <a:t> your top 3 values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ea typeface="ＭＳ Ｐゴシック" panose="020B0600070205080204" pitchFamily="34" charset="-128"/>
              </a:rPr>
              <a:t>Introduce yourselves, program/dept,  student/postdoc. Values are the principles by which we live. Your values can help define the environment in which you are likely to function best, and the conditions of a job that will keep you motivated.</a:t>
            </a:r>
          </a:p>
          <a:p>
            <a:endParaRPr lang="en-US" altLang="en-US" dirty="0" smtClean="0">
              <a:latin typeface="Arial" panose="020B0604020202020204" pitchFamily="34" charset="0"/>
              <a:ea typeface="ＭＳ Ｐゴシック" panose="020B0600070205080204" pitchFamily="34" charset="-128"/>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20</a:t>
            </a:fld>
            <a:endParaRPr lang="en-US" altLang="en-US" dirty="0"/>
          </a:p>
        </p:txBody>
      </p:sp>
    </p:spTree>
    <p:extLst>
      <p:ext uri="{BB962C8B-B14F-4D97-AF65-F5344CB8AC3E}">
        <p14:creationId xmlns:p14="http://schemas.microsoft.com/office/powerpoint/2010/main" val="3357957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17513" y="701675"/>
            <a:ext cx="6242050" cy="35115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320" indent="-274320" eaLnBrk="1" fontAlgn="auto" hangingPunct="1">
              <a:lnSpc>
                <a:spcPct val="90000"/>
              </a:lnSpc>
              <a:spcAft>
                <a:spcPts val="0"/>
              </a:spcAft>
              <a:buFont typeface="Wingdings 2"/>
              <a:buChar char=""/>
              <a:defRPr/>
            </a:pPr>
            <a:r>
              <a:rPr lang="en-US" sz="1200" b="1" dirty="0" smtClean="0"/>
              <a:t>Consider Career Fit,  Read About Careers, Attend Events, Talk to People</a:t>
            </a:r>
          </a:p>
          <a:p>
            <a:r>
              <a:rPr lang="en-US" sz="1200" b="1" i="0" kern="1200" dirty="0" smtClean="0">
                <a:solidFill>
                  <a:schemeClr val="tx1"/>
                </a:solidFill>
                <a:effectLst/>
                <a:latin typeface="Arial" charset="0"/>
                <a:ea typeface="ＭＳ Ｐゴシック" pitchFamily="-112" charset="-128"/>
                <a:cs typeface="+mn-cs"/>
              </a:rPr>
              <a:t>CAREER EXPLORATION </a:t>
            </a:r>
            <a:r>
              <a:rPr lang="en-US" sz="1200" b="0" i="0" kern="1200" dirty="0" smtClean="0">
                <a:solidFill>
                  <a:schemeClr val="tx1"/>
                </a:solidFill>
                <a:effectLst/>
                <a:latin typeface="Arial" charset="0"/>
                <a:ea typeface="ＭＳ Ｐゴシック" pitchFamily="-112" charset="-128"/>
                <a:cs typeface="+mn-cs"/>
              </a:rPr>
              <a:t>VIDEO INTERVIEW LIBRARY: https://institutions.beyondprof.com/career-exploration-video-resource-library/</a:t>
            </a:r>
          </a:p>
          <a:p>
            <a:endParaRPr lang="en-US" sz="1200" b="0" i="0" kern="1200" dirty="0" smtClean="0">
              <a:solidFill>
                <a:schemeClr val="tx1"/>
              </a:solidFill>
              <a:effectLst/>
              <a:latin typeface="Arial" charset="0"/>
              <a:ea typeface="ＭＳ Ｐゴシック" pitchFamily="-112" charset="-128"/>
              <a:cs typeface="+mn-cs"/>
            </a:endParaRPr>
          </a:p>
          <a:p>
            <a:pPr marL="274320" indent="-274320" eaLnBrk="1" fontAlgn="auto" hangingPunct="1">
              <a:lnSpc>
                <a:spcPct val="90000"/>
              </a:lnSpc>
              <a:spcAft>
                <a:spcPts val="0"/>
              </a:spcAft>
              <a:buFont typeface="Wingdings 2"/>
              <a:buChar char=""/>
              <a:defRPr/>
            </a:pPr>
            <a:endParaRPr lang="en-US" sz="1200" b="1" dirty="0" smtClean="0"/>
          </a:p>
          <a:p>
            <a:endParaRPr lang="en-US" altLang="en-US" dirty="0" smtClean="0">
              <a:latin typeface="Arial" panose="020B0604020202020204" pitchFamily="34" charset="0"/>
              <a:ea typeface="ＭＳ Ｐゴシック" panose="020B0600070205080204"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3B460-09A8-4454-82B4-8349154172DD}" type="slidenum">
              <a:rPr lang="en-US" altLang="en-US"/>
              <a:pPr>
                <a:spcBef>
                  <a:spcPct val="0"/>
                </a:spcBef>
              </a:pPr>
              <a:t>21</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17513" y="701675"/>
            <a:ext cx="6242050" cy="35115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3B460-09A8-4454-82B4-8349154172DD}" type="slidenum">
              <a:rPr lang="en-US" altLang="en-US"/>
              <a:pPr>
                <a:spcBef>
                  <a:spcPct val="0"/>
                </a:spcBef>
              </a:pPr>
              <a:t>22</a:t>
            </a:fld>
            <a:endParaRPr lang="en-US" altLang="en-US" dirty="0"/>
          </a:p>
        </p:txBody>
      </p:sp>
    </p:spTree>
    <p:extLst>
      <p:ext uri="{BB962C8B-B14F-4D97-AF65-F5344CB8AC3E}">
        <p14:creationId xmlns:p14="http://schemas.microsoft.com/office/powerpoint/2010/main" val="366438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417513" y="701675"/>
            <a:ext cx="6242050" cy="3511550"/>
          </a:xfrm>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Rachel</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49C2EAB-D7E1-49AB-BACC-7B9E1C303F07}" type="slidenum">
              <a:rPr lang="en-US" altLang="en-US"/>
              <a:pPr>
                <a:spcBef>
                  <a:spcPct val="0"/>
                </a:spcBef>
              </a:pPr>
              <a:t>3</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17513" y="701675"/>
            <a:ext cx="6242050" cy="3511550"/>
          </a:xfrm>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4320" indent="0" eaLnBrk="1" fontAlgn="auto" hangingPunct="1">
              <a:lnSpc>
                <a:spcPct val="90000"/>
              </a:lnSpc>
              <a:spcAft>
                <a:spcPts val="0"/>
              </a:spcAft>
              <a:buNone/>
              <a:defRPr/>
            </a:pPr>
            <a:r>
              <a:rPr lang="en-US" dirty="0" smtClean="0">
                <a:effectLst>
                  <a:outerShdw blurRad="38100" dist="38100" dir="2700000" algn="tl">
                    <a:srgbClr val="000000">
                      <a:alpha val="43137"/>
                    </a:srgbClr>
                  </a:outerShdw>
                </a:effectLst>
              </a:rPr>
              <a:t>Why is this important?</a:t>
            </a:r>
          </a:p>
          <a:p>
            <a:pPr marL="274320" indent="0" eaLnBrk="1" fontAlgn="auto" hangingPunct="1">
              <a:lnSpc>
                <a:spcPct val="90000"/>
              </a:lnSpc>
              <a:spcAft>
                <a:spcPts val="0"/>
              </a:spcAft>
              <a:buNone/>
              <a:defRPr/>
            </a:pPr>
            <a:r>
              <a:rPr lang="en-US" sz="1200" dirty="0" smtClean="0"/>
              <a:t>Mentors can provide both personal and professional guidance throughout your career, helping you to reflect on your skills, interests, and values; refine your career and professional development goals; and stay motivated and focused on achieving those goals.</a:t>
            </a:r>
            <a:endParaRPr lang="en-US" sz="1200" dirty="0" smtClean="0">
              <a:solidFill>
                <a:prstClr val="black">
                  <a:lumMod val="75000"/>
                  <a:lumOff val="25000"/>
                </a:prstClr>
              </a:solidFill>
            </a:endParaRPr>
          </a:p>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06A25EA-6A4E-4175-8A1A-6100479737F8}" type="slidenum">
              <a:rPr lang="en-US" altLang="en-US"/>
              <a:pPr>
                <a:spcBef>
                  <a:spcPct val="0"/>
                </a:spcBef>
              </a:pPr>
              <a:t>23</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17513" y="701675"/>
            <a:ext cx="6242050" cy="351155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03237" indent="-457200" eaLnBrk="1" fontAlgn="auto" hangingPunct="1">
              <a:lnSpc>
                <a:spcPct val="120000"/>
              </a:lnSpc>
              <a:spcAft>
                <a:spcPts val="0"/>
              </a:spcAft>
              <a:defRPr/>
            </a:pPr>
            <a:r>
              <a:rPr lang="en-US" sz="1200" dirty="0" smtClean="0"/>
              <a:t>Get advice from someone who has traveled down the path before you; conduct an informational interview</a:t>
            </a:r>
            <a:endParaRPr lang="en-US" sz="1200" dirty="0" smtClean="0">
              <a:solidFill>
                <a:prstClr val="black">
                  <a:lumMod val="75000"/>
                  <a:lumOff val="25000"/>
                </a:prstClr>
              </a:solidFill>
            </a:endParaRPr>
          </a:p>
          <a:p>
            <a:pPr marL="503237" indent="-457200" eaLnBrk="1" fontAlgn="auto" hangingPunct="1">
              <a:lnSpc>
                <a:spcPct val="120000"/>
              </a:lnSpc>
              <a:spcAft>
                <a:spcPts val="0"/>
              </a:spcAft>
              <a:defRPr/>
            </a:pPr>
            <a:endParaRPr lang="en-US" sz="1200" dirty="0" smtClean="0">
              <a:solidFill>
                <a:prstClr val="black">
                  <a:lumMod val="75000"/>
                  <a:lumOff val="25000"/>
                </a:prstClr>
              </a:solidFill>
            </a:endParaRPr>
          </a:p>
          <a:p>
            <a:pPr marL="503237" indent="-457200" eaLnBrk="1" fontAlgn="auto" hangingPunct="1">
              <a:lnSpc>
                <a:spcPct val="120000"/>
              </a:lnSpc>
              <a:spcAft>
                <a:spcPts val="0"/>
              </a:spcAft>
              <a:defRPr/>
            </a:pPr>
            <a:r>
              <a:rPr lang="en-US" sz="1200" dirty="0" smtClean="0"/>
              <a:t>The process of gathering information about a career path from another professional who is experienced in that field is called “informational interviewing”</a:t>
            </a:r>
            <a:endParaRPr lang="en-US" sz="1050" dirty="0" smtClean="0"/>
          </a:p>
          <a:p>
            <a:endParaRPr lang="en-US" dirty="0" smtClean="0"/>
          </a:p>
          <a:p>
            <a:r>
              <a:rPr lang="en-US" dirty="0" smtClean="0"/>
              <a:t>What </a:t>
            </a:r>
            <a:r>
              <a:rPr lang="en-US" dirty="0" smtClean="0"/>
              <a:t>does your typical day look like? • What types of skills are required for this career? • What do you value about working at this organization? • How did you transition into this career? • Do you have any advice for someone who would like to transition into this career? • Is there anyone else that I should speak to? </a:t>
            </a:r>
            <a:endParaRPr lang="en-US" altLang="en-US" dirty="0" smtClean="0">
              <a:latin typeface="Arial" panose="020B0604020202020204" pitchFamily="34" charset="0"/>
              <a:ea typeface="ＭＳ Ｐゴシック" panose="020B0600070205080204"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3ED13B-6AAE-4185-930F-CFA2A6E7897A}" type="slidenum">
              <a:rPr lang="en-US" altLang="en-US"/>
              <a:pPr>
                <a:spcBef>
                  <a:spcPct val="0"/>
                </a:spcBef>
              </a:pPr>
              <a:t>24</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17513" y="701675"/>
            <a:ext cx="6242050" cy="3511550"/>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EF7246-FD4D-4436-A269-8B724F7E078E}" type="slidenum">
              <a:rPr lang="en-US" altLang="en-US"/>
              <a:pPr>
                <a:spcBef>
                  <a:spcPct val="0"/>
                </a:spcBef>
              </a:pPr>
              <a:t>25</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l" rtl="0">
              <a:spcBef>
                <a:spcPts val="0"/>
              </a:spcBef>
              <a:spcAft>
                <a:spcPts val="0"/>
              </a:spcAft>
              <a:buNone/>
            </a:pPr>
            <a:r>
              <a:rPr lang="en-US" dirty="0" smtClean="0"/>
              <a:t>Think broadly about what you want to accomplish. Reflect on your VALUES</a:t>
            </a:r>
          </a:p>
          <a:p>
            <a:pPr marL="0" lvl="0" indent="0" algn="l" rtl="0">
              <a:spcBef>
                <a:spcPts val="0"/>
              </a:spcBef>
              <a:spcAft>
                <a:spcPts val="0"/>
              </a:spcAft>
              <a:buNone/>
            </a:pPr>
            <a:endParaRPr lang="en-US" dirty="0" smtClean="0"/>
          </a:p>
          <a:p>
            <a:pPr marL="0" lvl="0" indent="0" algn="l" rtl="0">
              <a:spcBef>
                <a:spcPts val="0"/>
              </a:spcBef>
              <a:spcAft>
                <a:spcPts val="0"/>
              </a:spcAft>
              <a:buClr>
                <a:schemeClr val="dk1"/>
              </a:buClr>
              <a:buSzPts val="1100"/>
              <a:buFont typeface="Arial"/>
              <a:buNone/>
            </a:pPr>
            <a:r>
              <a:rPr lang="en-US" dirty="0" smtClean="0">
                <a:solidFill>
                  <a:srgbClr val="202729"/>
                </a:solidFill>
              </a:rPr>
              <a:t>ImaginePhD contains list of potential goals, but you can add your own or edit them.  The easiest way to add goals is to click directly on the calendar and add them in.  </a:t>
            </a:r>
          </a:p>
          <a:p>
            <a:pPr marL="0" lvl="0" indent="69850" algn="l" rtl="0">
              <a:spcBef>
                <a:spcPts val="0"/>
              </a:spcBef>
              <a:spcAft>
                <a:spcPts val="0"/>
              </a:spcAft>
              <a:buClr>
                <a:srgbClr val="202729"/>
              </a:buClr>
              <a:buSzPts val="1100"/>
              <a:buFont typeface="Arial"/>
              <a:buNone/>
            </a:pPr>
            <a:endParaRPr lang="en-US" dirty="0" smtClean="0">
              <a:solidFill>
                <a:srgbClr val="202729"/>
              </a:solidFill>
            </a:endParaRPr>
          </a:p>
          <a:p>
            <a:pPr marL="0" lvl="0" indent="0" algn="l" rtl="0">
              <a:spcBef>
                <a:spcPts val="0"/>
              </a:spcBef>
              <a:spcAft>
                <a:spcPts val="0"/>
              </a:spcAft>
              <a:buClr>
                <a:schemeClr val="dk1"/>
              </a:buClr>
              <a:buSzPts val="1100"/>
              <a:buFont typeface="Arial"/>
              <a:buNone/>
            </a:pPr>
            <a:r>
              <a:rPr lang="en-US" dirty="0" smtClean="0">
                <a:solidFill>
                  <a:srgbClr val="202729"/>
                </a:solidFill>
              </a:rPr>
              <a:t>Data suggests that those who make concrete plans using “SMART” goals are much more likely to achieve these goals and have a clearer idea of how to achieve them..</a:t>
            </a:r>
            <a:endParaRPr lang="en-US" dirty="0">
              <a:solidFill>
                <a:schemeClr val="dk1"/>
              </a:solidFill>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26</a:t>
            </a:fld>
            <a:endParaRPr lang="en-US" altLang="en-US" dirty="0"/>
          </a:p>
        </p:txBody>
      </p:sp>
    </p:spTree>
    <p:extLst>
      <p:ext uri="{BB962C8B-B14F-4D97-AF65-F5344CB8AC3E}">
        <p14:creationId xmlns:p14="http://schemas.microsoft.com/office/powerpoint/2010/main" val="1681719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17513" y="701675"/>
            <a:ext cx="6242050" cy="35115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l" rtl="0">
              <a:spcBef>
                <a:spcPts val="0"/>
              </a:spcBef>
              <a:spcAft>
                <a:spcPts val="0"/>
              </a:spcAft>
              <a:buNone/>
            </a:pPr>
            <a:r>
              <a:rPr lang="en-US" dirty="0" smtClean="0"/>
              <a:t>Think broadly about what you want to accomplish. Reflect on your VALUES</a:t>
            </a:r>
          </a:p>
          <a:p>
            <a:pPr marL="0" lvl="0" indent="0" algn="l" rtl="0">
              <a:spcBef>
                <a:spcPts val="0"/>
              </a:spcBef>
              <a:spcAft>
                <a:spcPts val="0"/>
              </a:spcAft>
              <a:buNone/>
            </a:pPr>
            <a:endParaRPr lang="en-US" dirty="0" smtClean="0"/>
          </a:p>
          <a:p>
            <a:pPr marL="0" lvl="0" indent="0" algn="l" rtl="0">
              <a:spcBef>
                <a:spcPts val="0"/>
              </a:spcBef>
              <a:spcAft>
                <a:spcPts val="0"/>
              </a:spcAft>
              <a:buClr>
                <a:schemeClr val="dk1"/>
              </a:buClr>
              <a:buSzPts val="1100"/>
              <a:buFont typeface="Arial"/>
              <a:buNone/>
            </a:pPr>
            <a:r>
              <a:rPr lang="en-US" dirty="0" smtClean="0">
                <a:solidFill>
                  <a:srgbClr val="202729"/>
                </a:solidFill>
              </a:rPr>
              <a:t>ImaginePhD contains list of potential goals, but you can add your own or edit them.  The easiest way to add goals is to click directly on the calendar and add them in.  </a:t>
            </a:r>
          </a:p>
          <a:p>
            <a:pPr marL="0" lvl="0" indent="69850" algn="l" rtl="0">
              <a:spcBef>
                <a:spcPts val="0"/>
              </a:spcBef>
              <a:spcAft>
                <a:spcPts val="0"/>
              </a:spcAft>
              <a:buClr>
                <a:srgbClr val="202729"/>
              </a:buClr>
              <a:buSzPts val="1100"/>
              <a:buFont typeface="Arial"/>
              <a:buNone/>
            </a:pPr>
            <a:endParaRPr lang="en-US" dirty="0" smtClean="0">
              <a:solidFill>
                <a:srgbClr val="202729"/>
              </a:solidFill>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FB52CD-7E85-4B29-8744-D3F09E68B9AB}" type="slidenum">
              <a:rPr lang="en-US" altLang="en-US"/>
              <a:pPr>
                <a:spcBef>
                  <a:spcPct val="0"/>
                </a:spcBef>
              </a:pPr>
              <a:t>27</a:t>
            </a:fld>
            <a:endParaRPr lang="en-US" altLang="en-US" dirty="0"/>
          </a:p>
        </p:txBody>
      </p:sp>
    </p:spTree>
    <p:extLst>
      <p:ext uri="{BB962C8B-B14F-4D97-AF65-F5344CB8AC3E}">
        <p14:creationId xmlns:p14="http://schemas.microsoft.com/office/powerpoint/2010/main" val="3451912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202729"/>
                </a:solidFill>
              </a:rPr>
              <a:t>Data suggests that those who make concrete plans using “SMART” goals are much more likely to achieve these goals and have a clearer idea of how to achieve them..</a:t>
            </a:r>
            <a:endParaRPr lang="en-US" dirty="0" smtClean="0">
              <a:solidFill>
                <a:schemeClr val="dk1"/>
              </a:solidFill>
            </a:endParaRPr>
          </a:p>
          <a:p>
            <a:endParaRPr lang="en-US" dirty="0"/>
          </a:p>
        </p:txBody>
      </p:sp>
      <p:sp>
        <p:nvSpPr>
          <p:cNvPr id="4" name="Slide Number Placeholder 3"/>
          <p:cNvSpPr>
            <a:spLocks noGrp="1"/>
          </p:cNvSpPr>
          <p:nvPr>
            <p:ph type="sldNum" sz="quarter" idx="10"/>
          </p:nvPr>
        </p:nvSpPr>
        <p:spPr/>
        <p:txBody>
          <a:bodyPr/>
          <a:lstStyle/>
          <a:p>
            <a:fld id="{214E69B5-6793-49E8-AE62-0DCEB7E26C0D}" type="slidenum">
              <a:rPr lang="en-US" altLang="en-US" smtClean="0"/>
              <a:pPr/>
              <a:t>28</a:t>
            </a:fld>
            <a:endParaRPr lang="en-US" altLang="en-US" dirty="0"/>
          </a:p>
        </p:txBody>
      </p:sp>
    </p:spTree>
    <p:extLst>
      <p:ext uri="{BB962C8B-B14F-4D97-AF65-F5344CB8AC3E}">
        <p14:creationId xmlns:p14="http://schemas.microsoft.com/office/powerpoint/2010/main" val="1516398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smtClean="0">
                <a:solidFill>
                  <a:srgbClr val="202729"/>
                </a:solidFill>
              </a:rPr>
              <a:t>Goals for your postdoc training, research projects or personal milestones.  The goals are meant to be unique to you. And should be determined by where you are in your program and what you want to learn / accomplish </a:t>
            </a:r>
          </a:p>
          <a:p>
            <a:pPr marL="0" lvl="0" indent="0" algn="l" rtl="0">
              <a:spcBef>
                <a:spcPts val="0"/>
              </a:spcBef>
              <a:spcAft>
                <a:spcPts val="0"/>
              </a:spcAft>
              <a:buNone/>
            </a:pPr>
            <a:endParaRPr lang="en-US" dirty="0" smtClean="0">
              <a:solidFill>
                <a:srgbClr val="202729"/>
              </a:solidFill>
            </a:endParaRPr>
          </a:p>
          <a:p>
            <a:pPr marL="0" lvl="0" indent="0" algn="l" rtl="0">
              <a:spcBef>
                <a:spcPts val="0"/>
              </a:spcBef>
              <a:spcAft>
                <a:spcPts val="0"/>
              </a:spcAft>
              <a:buNone/>
            </a:pPr>
            <a:r>
              <a:rPr lang="en-US" dirty="0" smtClean="0"/>
              <a:t>Specific - what does it look like? What is the expected result?</a:t>
            </a:r>
          </a:p>
          <a:p>
            <a:pPr marL="0" lvl="0" indent="0" algn="l" rtl="0">
              <a:spcBef>
                <a:spcPts val="0"/>
              </a:spcBef>
              <a:spcAft>
                <a:spcPts val="0"/>
              </a:spcAft>
              <a:buNone/>
            </a:pPr>
            <a:r>
              <a:rPr lang="en-US" dirty="0" smtClean="0"/>
              <a:t>Measurable - How will you know you reached it? Is there a quality standard?</a:t>
            </a:r>
          </a:p>
          <a:p>
            <a:pPr marL="0" lvl="0" indent="0" algn="l" rtl="0">
              <a:spcBef>
                <a:spcPts val="0"/>
              </a:spcBef>
              <a:spcAft>
                <a:spcPts val="0"/>
              </a:spcAft>
              <a:buNone/>
            </a:pPr>
            <a:r>
              <a:rPr lang="en-US" dirty="0" smtClean="0"/>
              <a:t>Attainable - Is it reasonable? Can it be accomplished?</a:t>
            </a:r>
          </a:p>
          <a:p>
            <a:pPr marL="0" lvl="0" indent="0" algn="l" rtl="0">
              <a:spcBef>
                <a:spcPts val="0"/>
              </a:spcBef>
              <a:spcAft>
                <a:spcPts val="0"/>
              </a:spcAft>
              <a:buNone/>
            </a:pPr>
            <a:r>
              <a:rPr lang="en-US" dirty="0" smtClean="0"/>
              <a:t>Relevant - Is it meaningful? Does it help you reach your larger goals?</a:t>
            </a:r>
          </a:p>
          <a:p>
            <a:pPr marL="0" lvl="0" indent="0" algn="l" rtl="0">
              <a:spcBef>
                <a:spcPts val="0"/>
              </a:spcBef>
              <a:spcAft>
                <a:spcPts val="0"/>
              </a:spcAft>
              <a:buNone/>
            </a:pPr>
            <a:r>
              <a:rPr lang="en-US" dirty="0" smtClean="0"/>
              <a:t>Time-Bound - Know when will it be completed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Example - </a:t>
            </a:r>
          </a:p>
          <a:p>
            <a:pPr marL="0" lvl="0" indent="0" algn="l" rtl="0">
              <a:spcBef>
                <a:spcPts val="0"/>
              </a:spcBef>
              <a:spcAft>
                <a:spcPts val="0"/>
              </a:spcAft>
              <a:buNone/>
            </a:pPr>
            <a:r>
              <a:rPr lang="en-US" dirty="0" smtClean="0"/>
              <a:t>Submit Conference Abstract </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214E69B5-6793-49E8-AE62-0DCEB7E26C0D}" type="slidenum">
              <a:rPr lang="en-US" altLang="en-US" smtClean="0"/>
              <a:pPr/>
              <a:t>29</a:t>
            </a:fld>
            <a:endParaRPr lang="en-US" altLang="en-US" dirty="0"/>
          </a:p>
        </p:txBody>
      </p:sp>
    </p:spTree>
    <p:extLst>
      <p:ext uri="{BB962C8B-B14F-4D97-AF65-F5344CB8AC3E}">
        <p14:creationId xmlns:p14="http://schemas.microsoft.com/office/powerpoint/2010/main" val="4193635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smtClean="0">
                <a:solidFill>
                  <a:srgbClr val="202729"/>
                </a:solidFill>
              </a:rPr>
              <a:t>Goals for your postdoc training, research projects or personal milestones.  The goals are meant to be unique to you. And should be determined by where you are in your program and what you want to learn / accomplish </a:t>
            </a:r>
          </a:p>
          <a:p>
            <a:pPr marL="0" lvl="0" indent="0" algn="l" rtl="0">
              <a:spcBef>
                <a:spcPts val="0"/>
              </a:spcBef>
              <a:spcAft>
                <a:spcPts val="0"/>
              </a:spcAft>
              <a:buNone/>
            </a:pPr>
            <a:endParaRPr lang="en-US" dirty="0" smtClean="0">
              <a:solidFill>
                <a:srgbClr val="202729"/>
              </a:solidFill>
            </a:endParaRPr>
          </a:p>
          <a:p>
            <a:pPr marL="0" lvl="0" indent="0" algn="l" rtl="0">
              <a:spcBef>
                <a:spcPts val="0"/>
              </a:spcBef>
              <a:spcAft>
                <a:spcPts val="0"/>
              </a:spcAft>
              <a:buNone/>
            </a:pPr>
            <a:r>
              <a:rPr lang="en-US" dirty="0" smtClean="0"/>
              <a:t>Specific - what does it look like? What is the expected result?</a:t>
            </a:r>
          </a:p>
          <a:p>
            <a:pPr marL="0" lvl="0" indent="0" algn="l" rtl="0">
              <a:spcBef>
                <a:spcPts val="0"/>
              </a:spcBef>
              <a:spcAft>
                <a:spcPts val="0"/>
              </a:spcAft>
              <a:buNone/>
            </a:pPr>
            <a:r>
              <a:rPr lang="en-US" dirty="0" smtClean="0"/>
              <a:t>Measurable - How will you know you reached it? Is there a quality standard?</a:t>
            </a:r>
          </a:p>
          <a:p>
            <a:pPr marL="0" lvl="0" indent="0" algn="l" rtl="0">
              <a:spcBef>
                <a:spcPts val="0"/>
              </a:spcBef>
              <a:spcAft>
                <a:spcPts val="0"/>
              </a:spcAft>
              <a:buNone/>
            </a:pPr>
            <a:r>
              <a:rPr lang="en-US" dirty="0" smtClean="0"/>
              <a:t>Attainable - Is it reasonable? Can it be accomplished?</a:t>
            </a:r>
          </a:p>
          <a:p>
            <a:pPr marL="0" lvl="0" indent="0" algn="l" rtl="0">
              <a:spcBef>
                <a:spcPts val="0"/>
              </a:spcBef>
              <a:spcAft>
                <a:spcPts val="0"/>
              </a:spcAft>
              <a:buNone/>
            </a:pPr>
            <a:r>
              <a:rPr lang="en-US" dirty="0" smtClean="0"/>
              <a:t>Relevant - Is it meaningful? Does it help you reach your larger goals?</a:t>
            </a:r>
          </a:p>
          <a:p>
            <a:pPr marL="0" lvl="0" indent="0" algn="l" rtl="0">
              <a:spcBef>
                <a:spcPts val="0"/>
              </a:spcBef>
              <a:spcAft>
                <a:spcPts val="0"/>
              </a:spcAft>
              <a:buNone/>
            </a:pPr>
            <a:r>
              <a:rPr lang="en-US" dirty="0" smtClean="0"/>
              <a:t>Time-Bound - Know when will it be completed</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Example - </a:t>
            </a:r>
          </a:p>
          <a:p>
            <a:pPr marL="0" lvl="0" indent="0" algn="l" rtl="0">
              <a:spcBef>
                <a:spcPts val="0"/>
              </a:spcBef>
              <a:spcAft>
                <a:spcPts val="0"/>
              </a:spcAft>
              <a:buNone/>
            </a:pPr>
            <a:r>
              <a:rPr lang="en-US" dirty="0" smtClean="0"/>
              <a:t>Submit Conference Abstract </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214E69B5-6793-49E8-AE62-0DCEB7E26C0D}" type="slidenum">
              <a:rPr lang="en-US" altLang="en-US" smtClean="0"/>
              <a:pPr/>
              <a:t>30</a:t>
            </a:fld>
            <a:endParaRPr lang="en-US" altLang="en-US" dirty="0"/>
          </a:p>
        </p:txBody>
      </p:sp>
    </p:spTree>
    <p:extLst>
      <p:ext uri="{BB962C8B-B14F-4D97-AF65-F5344CB8AC3E}">
        <p14:creationId xmlns:p14="http://schemas.microsoft.com/office/powerpoint/2010/main" val="329472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smtClean="0"/>
              <a:t>Specific - what does it look like? What is the expected result?</a:t>
            </a:r>
          </a:p>
          <a:p>
            <a:pPr marL="0" lvl="0" indent="0" algn="l" rtl="0">
              <a:spcBef>
                <a:spcPts val="0"/>
              </a:spcBef>
              <a:spcAft>
                <a:spcPts val="0"/>
              </a:spcAft>
              <a:buNone/>
            </a:pPr>
            <a:r>
              <a:rPr lang="en-US" dirty="0" smtClean="0"/>
              <a:t>Measurable - How will you know you reached it? Is there a quality standard?</a:t>
            </a:r>
          </a:p>
          <a:p>
            <a:pPr marL="0" lvl="0" indent="0" algn="l" rtl="0">
              <a:spcBef>
                <a:spcPts val="0"/>
              </a:spcBef>
              <a:spcAft>
                <a:spcPts val="0"/>
              </a:spcAft>
              <a:buNone/>
            </a:pPr>
            <a:r>
              <a:rPr lang="en-US" dirty="0" smtClean="0"/>
              <a:t>Attainable - Is it reasonable? Can it be accomplished?</a:t>
            </a:r>
          </a:p>
          <a:p>
            <a:pPr marL="0" lvl="0" indent="0" algn="l" rtl="0">
              <a:spcBef>
                <a:spcPts val="0"/>
              </a:spcBef>
              <a:spcAft>
                <a:spcPts val="0"/>
              </a:spcAft>
              <a:buNone/>
            </a:pPr>
            <a:r>
              <a:rPr lang="en-US" dirty="0" smtClean="0"/>
              <a:t>Relevant - Is it meaningful? Does it help you reach your larger goals?</a:t>
            </a:r>
          </a:p>
          <a:p>
            <a:pPr marL="0" lvl="0" indent="0" algn="l" rtl="0">
              <a:spcBef>
                <a:spcPts val="0"/>
              </a:spcBef>
              <a:spcAft>
                <a:spcPts val="0"/>
              </a:spcAft>
              <a:buNone/>
            </a:pPr>
            <a:r>
              <a:rPr lang="en-US" dirty="0" smtClean="0"/>
              <a:t>Time-Bound - Know when will it be completed</a:t>
            </a:r>
          </a:p>
          <a:p>
            <a:pPr marL="0" lvl="0" indent="0" algn="l" rtl="0">
              <a:spcBef>
                <a:spcPts val="0"/>
              </a:spcBef>
              <a:spcAft>
                <a:spcPts val="0"/>
              </a:spcAf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214E69B5-6793-49E8-AE62-0DCEB7E26C0D}" type="slidenum">
              <a:rPr lang="en-US" altLang="en-US" smtClean="0"/>
              <a:pPr/>
              <a:t>31</a:t>
            </a:fld>
            <a:endParaRPr lang="en-US" altLang="en-US" dirty="0"/>
          </a:p>
        </p:txBody>
      </p:sp>
    </p:spTree>
    <p:extLst>
      <p:ext uri="{BB962C8B-B14F-4D97-AF65-F5344CB8AC3E}">
        <p14:creationId xmlns:p14="http://schemas.microsoft.com/office/powerpoint/2010/main" val="4052670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17513" y="701675"/>
            <a:ext cx="6242050" cy="3511550"/>
          </a:xfrm>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188242-E4E4-4E1B-B619-464D70AA4ED1}" type="slidenum">
              <a:rPr lang="en-US" altLang="en-US"/>
              <a:pPr>
                <a:spcBef>
                  <a:spcPct val="0"/>
                </a:spcBef>
              </a:pPr>
              <a:t>32</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17513" y="701675"/>
            <a:ext cx="6242050" cy="351155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Rachel</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4FA729-8198-4532-A754-5FBEC0BCFFB2}" type="slidenum">
              <a:rPr lang="en-US" altLang="en-US"/>
              <a:pPr>
                <a:spcBef>
                  <a:spcPct val="0"/>
                </a:spcBef>
              </a:pPr>
              <a:t>4</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17513" y="701675"/>
            <a:ext cx="6242050" cy="3511550"/>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B6F8643-3076-404C-9916-F5E2DC9938D3}" type="slidenum">
              <a:rPr lang="en-US" altLang="en-US"/>
              <a:pPr>
                <a:spcBef>
                  <a:spcPct val="0"/>
                </a:spcBef>
              </a:pPr>
              <a:t>33</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417513" y="701675"/>
            <a:ext cx="6242050" cy="351155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B553F62-5DBE-4736-A3B0-9363E677CE84}" type="slidenum">
              <a:rPr lang="en-US" altLang="en-US"/>
              <a:pPr>
                <a:spcBef>
                  <a:spcPct val="0"/>
                </a:spcBef>
              </a:pPr>
              <a:t>34</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17513" y="701675"/>
            <a:ext cx="6242050" cy="35115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037" indent="0" eaLnBrk="1" fontAlgn="auto" hangingPunct="1">
              <a:lnSpc>
                <a:spcPct val="90000"/>
              </a:lnSpc>
              <a:spcAft>
                <a:spcPts val="0"/>
              </a:spcAft>
              <a:buNone/>
              <a:defRPr/>
            </a:pPr>
            <a:r>
              <a:rPr lang="en-US" dirty="0" smtClean="0"/>
              <a:t>-You can </a:t>
            </a:r>
            <a:r>
              <a:rPr lang="en-US" dirty="0" smtClean="0">
                <a:solidFill>
                  <a:schemeClr val="tx1">
                    <a:tint val="85000"/>
                  </a:schemeClr>
                </a:solidFill>
              </a:rPr>
              <a:t>Share parts of your IDP with your faculty advisor,</a:t>
            </a:r>
            <a:r>
              <a:rPr lang="en-US" baseline="0" dirty="0" smtClean="0">
                <a:solidFill>
                  <a:schemeClr val="tx1">
                    <a:tint val="85000"/>
                  </a:schemeClr>
                </a:solidFill>
              </a:rPr>
              <a:t> mentor, or peers.</a:t>
            </a:r>
          </a:p>
          <a:p>
            <a:pPr marL="46037" indent="0" eaLnBrk="1" fontAlgn="auto" hangingPunct="1">
              <a:lnSpc>
                <a:spcPct val="90000"/>
              </a:lnSpc>
              <a:spcAft>
                <a:spcPts val="0"/>
              </a:spcAft>
              <a:buNone/>
              <a:defRPr/>
            </a:pPr>
            <a:r>
              <a:rPr lang="en-US" dirty="0" smtClean="0">
                <a:solidFill>
                  <a:schemeClr val="tx1">
                    <a:tint val="85000"/>
                  </a:schemeClr>
                </a:solidFill>
              </a:rPr>
              <a:t>-Add items to your google</a:t>
            </a:r>
            <a:r>
              <a:rPr lang="en-US" baseline="0" dirty="0" smtClean="0">
                <a:solidFill>
                  <a:schemeClr val="tx1">
                    <a:tint val="85000"/>
                  </a:schemeClr>
                </a:solidFill>
              </a:rPr>
              <a:t> </a:t>
            </a:r>
            <a:r>
              <a:rPr lang="en-US" dirty="0" smtClean="0">
                <a:solidFill>
                  <a:schemeClr val="tx1">
                    <a:tint val="85000"/>
                  </a:schemeClr>
                </a:solidFill>
              </a:rPr>
              <a:t>calendar</a:t>
            </a:r>
          </a:p>
          <a:p>
            <a:pPr marL="46037" indent="0" eaLnBrk="1" fontAlgn="auto" hangingPunct="1">
              <a:lnSpc>
                <a:spcPct val="90000"/>
              </a:lnSpc>
              <a:spcAft>
                <a:spcPts val="0"/>
              </a:spcAft>
              <a:buNone/>
              <a:defRPr/>
            </a:pPr>
            <a:r>
              <a:rPr lang="en-US" dirty="0" smtClean="0">
                <a:solidFill>
                  <a:schemeClr val="tx1">
                    <a:tint val="85000"/>
                  </a:schemeClr>
                </a:solidFill>
              </a:rPr>
              <a:t>-Submit the plan to your institution</a:t>
            </a:r>
          </a:p>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3B460-09A8-4454-82B4-8349154172DD}" type="slidenum">
              <a:rPr lang="en-US" altLang="en-US"/>
              <a:pPr>
                <a:spcBef>
                  <a:spcPct val="0"/>
                </a:spcBef>
              </a:pPr>
              <a:t>35</a:t>
            </a:fld>
            <a:endParaRPr lang="en-US" altLang="en-US" dirty="0"/>
          </a:p>
        </p:txBody>
      </p:sp>
    </p:spTree>
    <p:extLst>
      <p:ext uri="{BB962C8B-B14F-4D97-AF65-F5344CB8AC3E}">
        <p14:creationId xmlns:p14="http://schemas.microsoft.com/office/powerpoint/2010/main" val="3724595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17513" y="701675"/>
            <a:ext cx="6242050" cy="35115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3B460-09A8-4454-82B4-8349154172DD}" type="slidenum">
              <a:rPr lang="en-US" altLang="en-US"/>
              <a:pPr>
                <a:spcBef>
                  <a:spcPct val="0"/>
                </a:spcBef>
              </a:pPr>
              <a:t>36</a:t>
            </a:fld>
            <a:endParaRPr lang="en-US" altLang="en-US" dirty="0"/>
          </a:p>
        </p:txBody>
      </p:sp>
    </p:spTree>
    <p:extLst>
      <p:ext uri="{BB962C8B-B14F-4D97-AF65-F5344CB8AC3E}">
        <p14:creationId xmlns:p14="http://schemas.microsoft.com/office/powerpoint/2010/main" val="3611465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17513" y="701675"/>
            <a:ext cx="6242050" cy="35115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3B460-09A8-4454-82B4-8349154172DD}" type="slidenum">
              <a:rPr lang="en-US" altLang="en-US"/>
              <a:pPr>
                <a:spcBef>
                  <a:spcPct val="0"/>
                </a:spcBef>
              </a:pPr>
              <a:t>37</a:t>
            </a:fld>
            <a:endParaRPr lang="en-US" altLang="en-US" dirty="0"/>
          </a:p>
        </p:txBody>
      </p:sp>
    </p:spTree>
    <p:extLst>
      <p:ext uri="{BB962C8B-B14F-4D97-AF65-F5344CB8AC3E}">
        <p14:creationId xmlns:p14="http://schemas.microsoft.com/office/powerpoint/2010/main" val="3695476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17513" y="701675"/>
            <a:ext cx="6242050" cy="35115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a typeface="ＭＳ Ｐゴシック" panose="020B0600070205080204"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903B460-09A8-4454-82B4-8349154172DD}" type="slidenum">
              <a:rPr lang="en-US" altLang="en-US"/>
              <a:pPr>
                <a:spcBef>
                  <a:spcPct val="0"/>
                </a:spcBef>
              </a:pPr>
              <a:t>38</a:t>
            </a:fld>
            <a:endParaRPr lang="en-US" altLang="en-US" dirty="0"/>
          </a:p>
        </p:txBody>
      </p:sp>
    </p:spTree>
    <p:extLst>
      <p:ext uri="{BB962C8B-B14F-4D97-AF65-F5344CB8AC3E}">
        <p14:creationId xmlns:p14="http://schemas.microsoft.com/office/powerpoint/2010/main" val="224742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17513" y="701675"/>
            <a:ext cx="6242050" cy="3511550"/>
          </a:xfrm>
          <a:ln/>
        </p:spPr>
      </p:sp>
      <p:sp>
        <p:nvSpPr>
          <p:cNvPr id="399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dirty="0" smtClean="0"/>
              <a:t>This is about what you like to do, what you are good at, and what impact you want to have on the world. It is a combination of your academic and professional aspirations, as well as your personal and social ideologies.</a:t>
            </a:r>
            <a:endParaRPr lang="en-US" sz="1050" dirty="0" smtClean="0"/>
          </a:p>
          <a:p>
            <a:pPr eaLnBrk="1" hangingPunct="1">
              <a:spcBef>
                <a:spcPct val="0"/>
              </a:spcBef>
              <a:defRPr/>
            </a:pPr>
            <a:endParaRPr lang="en-US" altLang="en-US" dirty="0" smtClean="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55BB77-289B-4AB5-BA4D-48B2CA53DAD3}" type="slidenum">
              <a:rPr lang="en-US" altLang="en-US"/>
              <a:pPr>
                <a:spcBef>
                  <a:spcPct val="0"/>
                </a:spcBef>
              </a:pPr>
              <a:t>5</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417513" y="701675"/>
            <a:ext cx="6242050" cy="351155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81B3DEC-87A4-47F7-BACF-4E96E819EC45}" type="slidenum">
              <a:rPr lang="en-US" altLang="en-US"/>
              <a:pPr>
                <a:spcBef>
                  <a:spcPct val="0"/>
                </a:spcBef>
              </a:pPr>
              <a:t>6</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417513" y="701675"/>
            <a:ext cx="6242050" cy="3511550"/>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12,000 miles</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476C464-9A65-4C7A-A4A7-72EF761CE56D}" type="slidenum">
              <a:rPr lang="en-US" altLang="en-US"/>
              <a:pPr>
                <a:spcBef>
                  <a:spcPct val="0"/>
                </a:spcBef>
              </a:pPr>
              <a:t>7</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417513" y="701675"/>
            <a:ext cx="6242050" cy="3511550"/>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latin typeface="Arial" panose="020B0604020202020204" pitchFamily="34" charset="0"/>
                <a:ea typeface="ＭＳ Ｐゴシック" panose="020B0600070205080204" pitchFamily="34" charset="-128"/>
              </a:rPr>
              <a:t>I-80 to I-70 to I-15  2300 miles</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A26F786-3D79-4D3C-92FD-4BD5951961AC}" type="slidenum">
              <a:rPr lang="en-US" altLang="en-US"/>
              <a:pPr>
                <a:spcBef>
                  <a:spcPct val="0"/>
                </a:spcBef>
              </a:pPr>
              <a:t>8</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17513" y="701675"/>
            <a:ext cx="6242050" cy="3511550"/>
          </a:xfrm>
          <a:ln/>
        </p:spPr>
      </p:sp>
      <p:sp>
        <p:nvSpPr>
          <p:cNvPr id="3993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l" rtl="0">
              <a:spcBef>
                <a:spcPts val="0"/>
              </a:spcBef>
              <a:spcAft>
                <a:spcPts val="0"/>
              </a:spcAft>
              <a:buNone/>
            </a:pPr>
            <a:r>
              <a:rPr lang="en-US" sz="1800" dirty="0" smtClean="0">
                <a:solidFill>
                  <a:srgbClr val="000000"/>
                </a:solidFill>
                <a:latin typeface="Lato"/>
                <a:ea typeface="Lato"/>
                <a:cs typeface="Lato"/>
                <a:sym typeface="Lato"/>
              </a:rPr>
              <a:t>People who develop and implement strategies to pursue career-specific goals achieve greater </a:t>
            </a:r>
            <a:r>
              <a:rPr lang="en-US" sz="1800" b="1" i="1" dirty="0" smtClean="0">
                <a:solidFill>
                  <a:srgbClr val="379683"/>
                </a:solidFill>
                <a:latin typeface="Lato"/>
                <a:ea typeface="Lato"/>
                <a:cs typeface="Lato"/>
                <a:sym typeface="Lato"/>
              </a:rPr>
              <a:t>career success </a:t>
            </a:r>
            <a:endParaRPr lang="en-US" sz="1800" dirty="0" smtClean="0">
              <a:solidFill>
                <a:srgbClr val="379683"/>
              </a:solidFill>
              <a:latin typeface="Lato"/>
              <a:ea typeface="Lato"/>
              <a:cs typeface="Lato"/>
              <a:sym typeface="Lato"/>
            </a:endParaRPr>
          </a:p>
          <a:p>
            <a:pPr marL="0" lvl="1" indent="0" algn="l" rtl="0">
              <a:spcBef>
                <a:spcPts val="480"/>
              </a:spcBef>
              <a:spcAft>
                <a:spcPts val="0"/>
              </a:spcAft>
              <a:buNone/>
            </a:pPr>
            <a:endParaRPr lang="en-US" sz="1800" dirty="0" smtClean="0">
              <a:solidFill>
                <a:srgbClr val="000000"/>
              </a:solidFill>
              <a:latin typeface="Lato"/>
              <a:ea typeface="Lato"/>
              <a:cs typeface="Lato"/>
              <a:sym typeface="Lato"/>
            </a:endParaRPr>
          </a:p>
          <a:p>
            <a:pPr marL="0" lvl="1" indent="0" algn="l" rtl="0">
              <a:spcBef>
                <a:spcPts val="480"/>
              </a:spcBef>
              <a:spcAft>
                <a:spcPts val="0"/>
              </a:spcAft>
              <a:buNone/>
            </a:pPr>
            <a:r>
              <a:rPr lang="en-US" sz="1800" i="1" dirty="0" smtClean="0">
                <a:solidFill>
                  <a:srgbClr val="000000"/>
                </a:solidFill>
                <a:latin typeface="Lato"/>
                <a:ea typeface="Lato"/>
                <a:cs typeface="Lato"/>
                <a:sym typeface="Lato"/>
              </a:rPr>
              <a:t>Measured by </a:t>
            </a:r>
            <a:r>
              <a:rPr lang="en-US" sz="1800" b="1" dirty="0" smtClean="0">
                <a:solidFill>
                  <a:srgbClr val="000000"/>
                </a:solidFill>
                <a:latin typeface="Lato"/>
                <a:ea typeface="Lato"/>
                <a:cs typeface="Lato"/>
                <a:sym typeface="Lato"/>
              </a:rPr>
              <a:t>Salary, Promotions, Level of responsibility</a:t>
            </a:r>
            <a:endParaRPr lang="en-US" sz="1800" dirty="0" smtClean="0">
              <a:solidFill>
                <a:srgbClr val="000000"/>
              </a:solidFill>
              <a:latin typeface="Lato"/>
              <a:ea typeface="Lato"/>
              <a:cs typeface="Lato"/>
              <a:sym typeface="Lato"/>
            </a:endParaRPr>
          </a:p>
          <a:p>
            <a:pPr marL="685800" lvl="2" indent="0" algn="l" rtl="0">
              <a:spcBef>
                <a:spcPts val="480"/>
              </a:spcBef>
              <a:spcAft>
                <a:spcPts val="0"/>
              </a:spcAft>
              <a:buNone/>
            </a:pPr>
            <a:endParaRPr lang="en-US" sz="1800" dirty="0" smtClean="0">
              <a:solidFill>
                <a:srgbClr val="000000"/>
              </a:solidFill>
              <a:latin typeface="Lato"/>
              <a:ea typeface="Lato"/>
              <a:cs typeface="Lato"/>
              <a:sym typeface="Lato"/>
            </a:endParaRPr>
          </a:p>
          <a:p>
            <a:pPr marL="0" lvl="0" indent="0" algn="l" rtl="0">
              <a:spcBef>
                <a:spcPts val="600"/>
              </a:spcBef>
              <a:spcAft>
                <a:spcPts val="0"/>
              </a:spcAft>
              <a:buNone/>
            </a:pPr>
            <a:r>
              <a:rPr lang="en-US" sz="1800" dirty="0" smtClean="0">
                <a:solidFill>
                  <a:srgbClr val="000000"/>
                </a:solidFill>
                <a:latin typeface="Lato"/>
                <a:ea typeface="Lato"/>
                <a:cs typeface="Lato"/>
                <a:sym typeface="Lato"/>
              </a:rPr>
              <a:t>Report greater </a:t>
            </a:r>
            <a:r>
              <a:rPr lang="en-US" sz="1800" b="1" i="1" dirty="0" smtClean="0">
                <a:solidFill>
                  <a:srgbClr val="379683"/>
                </a:solidFill>
                <a:latin typeface="Lato"/>
                <a:ea typeface="Lato"/>
                <a:cs typeface="Lato"/>
                <a:sym typeface="Lato"/>
              </a:rPr>
              <a:t>career satisfaction </a:t>
            </a:r>
            <a:r>
              <a:rPr lang="en-US" sz="1800" dirty="0" smtClean="0">
                <a:solidFill>
                  <a:srgbClr val="000000"/>
                </a:solidFill>
                <a:latin typeface="Lato"/>
                <a:ea typeface="Lato"/>
                <a:cs typeface="Lato"/>
                <a:sym typeface="Lato"/>
              </a:rPr>
              <a:t>and rate themselves as </a:t>
            </a:r>
            <a:r>
              <a:rPr lang="en-US" sz="1800" b="1" i="1" dirty="0" smtClean="0">
                <a:solidFill>
                  <a:srgbClr val="379683"/>
                </a:solidFill>
                <a:latin typeface="Lato"/>
                <a:ea typeface="Lato"/>
                <a:cs typeface="Lato"/>
                <a:sym typeface="Lato"/>
              </a:rPr>
              <a:t>more successful than their peers</a:t>
            </a:r>
            <a:r>
              <a:rPr lang="en-US" sz="1800" dirty="0" smtClean="0">
                <a:solidFill>
                  <a:srgbClr val="379683"/>
                </a:solidFill>
                <a:latin typeface="Lato"/>
                <a:ea typeface="Lato"/>
                <a:cs typeface="Lato"/>
                <a:sym typeface="Lato"/>
              </a:rPr>
              <a:t> </a:t>
            </a:r>
            <a:r>
              <a:rPr lang="en-US" sz="1800" dirty="0" smtClean="0">
                <a:solidFill>
                  <a:srgbClr val="000000"/>
                </a:solidFill>
                <a:latin typeface="Lato"/>
                <a:ea typeface="Lato"/>
                <a:cs typeface="Lato"/>
                <a:sym typeface="Lato"/>
              </a:rPr>
              <a:t>compared to those without a career plan</a:t>
            </a:r>
          </a:p>
          <a:p>
            <a:pPr eaLnBrk="1" hangingPunct="1">
              <a:spcBef>
                <a:spcPct val="0"/>
              </a:spcBef>
              <a:defRPr/>
            </a:pPr>
            <a:endParaRPr lang="en-US" altLang="en-US" dirty="0" smtClean="0">
              <a:ea typeface="ＭＳ Ｐゴシック"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55BB77-289B-4AB5-BA4D-48B2CA53DAD3}" type="slidenum">
              <a:rPr lang="en-US" altLang="en-US"/>
              <a:pPr>
                <a:spcBef>
                  <a:spcPct val="0"/>
                </a:spcBef>
              </a:pPr>
              <a:t>9</a:t>
            </a:fld>
            <a:endParaRPr lang="en-US" altLang="en-US" dirty="0"/>
          </a:p>
        </p:txBody>
      </p:sp>
    </p:spTree>
    <p:extLst>
      <p:ext uri="{BB962C8B-B14F-4D97-AF65-F5344CB8AC3E}">
        <p14:creationId xmlns:p14="http://schemas.microsoft.com/office/powerpoint/2010/main" val="72061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dirty="0" smtClean="0">
                <a:solidFill>
                  <a:schemeClr val="tx1">
                    <a:lumMod val="75000"/>
                    <a:lumOff val="25000"/>
                  </a:schemeClr>
                </a:solidFill>
              </a:rPr>
              <a:t>The NPA has established six core competencies </a:t>
            </a:r>
            <a:r>
              <a:rPr lang="en-US" sz="1200" dirty="0" smtClean="0"/>
              <a:t>The Core Competencies are meant to serve primarily as:</a:t>
            </a:r>
          </a:p>
          <a:p>
            <a:pPr marL="274320" indent="-274320" eaLnBrk="1" fontAlgn="auto" hangingPunct="1">
              <a:lnSpc>
                <a:spcPct val="90000"/>
              </a:lnSpc>
              <a:spcAft>
                <a:spcPts val="0"/>
              </a:spcAft>
              <a:buClr>
                <a:schemeClr val="accent6">
                  <a:lumMod val="75000"/>
                </a:schemeClr>
              </a:buClr>
              <a:buFont typeface="Wingdings 2"/>
              <a:buChar char=""/>
              <a:defRPr/>
            </a:pPr>
            <a:r>
              <a:rPr lang="en-US" sz="1200" dirty="0" smtClean="0">
                <a:solidFill>
                  <a:schemeClr val="tx1">
                    <a:lumMod val="75000"/>
                    <a:lumOff val="25000"/>
                  </a:schemeClr>
                </a:solidFill>
              </a:rPr>
              <a:t>A basis for self-evaluation by postdocs/students</a:t>
            </a:r>
          </a:p>
          <a:p>
            <a:pPr marL="274320" indent="-274320" eaLnBrk="1" fontAlgn="auto" hangingPunct="1">
              <a:lnSpc>
                <a:spcPct val="90000"/>
              </a:lnSpc>
              <a:spcAft>
                <a:spcPts val="0"/>
              </a:spcAft>
              <a:buClr>
                <a:schemeClr val="accent6">
                  <a:lumMod val="75000"/>
                </a:schemeClr>
              </a:buClr>
              <a:buFont typeface="Wingdings 2"/>
              <a:buChar char=""/>
              <a:defRPr/>
            </a:pPr>
            <a:r>
              <a:rPr lang="en-US" sz="1200" dirty="0" smtClean="0">
                <a:solidFill>
                  <a:schemeClr val="tx1">
                    <a:lumMod val="75000"/>
                    <a:lumOff val="25000"/>
                  </a:schemeClr>
                </a:solidFill>
              </a:rPr>
              <a:t>A basis for developing training opportunities that can be evaluated by mentors, institutions, and other advisors</a:t>
            </a:r>
          </a:p>
          <a:p>
            <a:pPr marL="274320" indent="-274320" eaLnBrk="1" fontAlgn="auto" hangingPunct="1">
              <a:lnSpc>
                <a:spcPct val="90000"/>
              </a:lnSpc>
              <a:spcAft>
                <a:spcPts val="0"/>
              </a:spcAft>
              <a:buClr>
                <a:schemeClr val="accent6">
                  <a:lumMod val="75000"/>
                </a:schemeClr>
              </a:buClr>
              <a:buFont typeface="Wingdings 2"/>
              <a:buChar char=""/>
              <a:defRPr/>
            </a:pPr>
            <a:r>
              <a:rPr lang="en-US" sz="1200" dirty="0" smtClean="0">
                <a:solidFill>
                  <a:schemeClr val="tx1">
                    <a:lumMod val="75000"/>
                    <a:lumOff val="25000"/>
                  </a:schemeClr>
                </a:solidFill>
              </a:rPr>
              <a:t>May be incorporated into a framework for evaluation and feedback using the IDP</a:t>
            </a:r>
            <a:endParaRPr lang="en-US" dirty="0"/>
          </a:p>
        </p:txBody>
      </p:sp>
      <p:sp>
        <p:nvSpPr>
          <p:cNvPr id="4" name="Slide Number Placeholder 3"/>
          <p:cNvSpPr>
            <a:spLocks noGrp="1"/>
          </p:cNvSpPr>
          <p:nvPr>
            <p:ph type="sldNum" sz="quarter" idx="10"/>
          </p:nvPr>
        </p:nvSpPr>
        <p:spPr/>
        <p:txBody>
          <a:bodyPr/>
          <a:lstStyle/>
          <a:p>
            <a:fld id="{214E69B5-6793-49E8-AE62-0DCEB7E26C0D}" type="slidenum">
              <a:rPr lang="en-US" altLang="en-US" smtClean="0"/>
              <a:pPr/>
              <a:t>10</a:t>
            </a:fld>
            <a:endParaRPr lang="en-US" altLang="en-US" dirty="0"/>
          </a:p>
        </p:txBody>
      </p:sp>
    </p:spTree>
    <p:extLst>
      <p:ext uri="{BB962C8B-B14F-4D97-AF65-F5344CB8AC3E}">
        <p14:creationId xmlns:p14="http://schemas.microsoft.com/office/powerpoint/2010/main" val="2448712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flipH="1">
            <a:off x="3556000" y="0"/>
            <a:ext cx="8636000" cy="6858000"/>
          </a:xfrm>
          <a:prstGeom prst="rect">
            <a:avLst/>
          </a:prstGeom>
          <a:blipFill>
            <a:blip r:embed="rId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5" name="Straight Connector 4"/>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eaLnBrk="1" hangingPunct="1">
              <a:defRPr/>
            </a:pPr>
            <a:endParaRPr lang="en-US" dirty="0"/>
          </a:p>
        </p:txBody>
      </p:sp>
      <p:sp>
        <p:nvSpPr>
          <p:cNvPr id="12" name="Title 11"/>
          <p:cNvSpPr>
            <a:spLocks noGrp="1"/>
          </p:cNvSpPr>
          <p:nvPr>
            <p:ph type="ctrTitle"/>
          </p:nvPr>
        </p:nvSpPr>
        <p:spPr>
          <a:xfrm>
            <a:off x="4489157" y="533400"/>
            <a:ext cx="6807200" cy="2868168"/>
          </a:xfrm>
        </p:spPr>
        <p:txBody>
          <a:bodyPr>
            <a:noAutofit/>
          </a:bodyPr>
          <a:lstStyle>
            <a:lvl1pPr algn="r">
              <a:defRPr sz="4200" b="1"/>
            </a:lvl1pPr>
            <a:extLst/>
          </a:lstStyle>
          <a:p>
            <a:r>
              <a:rPr lang="en-US" smtClean="0"/>
              <a:t>Click to edit Master title style</a:t>
            </a:r>
            <a:endParaRPr lang="en-US"/>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30"/>
          <p:cNvSpPr>
            <a:spLocks noGrp="1"/>
          </p:cNvSpPr>
          <p:nvPr>
            <p:ph type="dt" sz="half" idx="10"/>
          </p:nvPr>
        </p:nvSpPr>
        <p:spPr>
          <a:xfrm>
            <a:off x="7827434" y="6557963"/>
            <a:ext cx="2671233" cy="227012"/>
          </a:xfrm>
        </p:spPr>
        <p:txBody>
          <a:bodyPr/>
          <a:lstStyle>
            <a:lvl1pPr>
              <a:defRPr lang="en-US">
                <a:solidFill>
                  <a:srgbClr val="FFFFFF"/>
                </a:solidFill>
              </a:defRPr>
            </a:lvl1pPr>
            <a:extLst/>
          </a:lstStyle>
          <a:p>
            <a:pPr>
              <a:defRPr/>
            </a:pPr>
            <a:endParaRPr dirty="0"/>
          </a:p>
        </p:txBody>
      </p:sp>
      <p:sp>
        <p:nvSpPr>
          <p:cNvPr id="7" name="Footer Placeholder 17"/>
          <p:cNvSpPr>
            <a:spLocks noGrp="1"/>
          </p:cNvSpPr>
          <p:nvPr>
            <p:ph type="ftr" sz="quarter" idx="11"/>
          </p:nvPr>
        </p:nvSpPr>
        <p:spPr>
          <a:xfrm>
            <a:off x="3759200" y="6557963"/>
            <a:ext cx="3903133" cy="228600"/>
          </a:xfrm>
        </p:spPr>
        <p:txBody>
          <a:bodyPr/>
          <a:lstStyle>
            <a:lvl1pPr>
              <a:defRPr lang="en-US">
                <a:solidFill>
                  <a:srgbClr val="FFFFFF"/>
                </a:solidFill>
              </a:defRPr>
            </a:lvl1pPr>
            <a:extLst/>
          </a:lstStyle>
          <a:p>
            <a:pPr>
              <a:defRPr/>
            </a:pPr>
            <a:endParaRPr dirty="0"/>
          </a:p>
        </p:txBody>
      </p:sp>
      <p:sp>
        <p:nvSpPr>
          <p:cNvPr id="8" name="Slide Number Placeholder 28"/>
          <p:cNvSpPr>
            <a:spLocks noGrp="1"/>
          </p:cNvSpPr>
          <p:nvPr>
            <p:ph type="sldNum" sz="quarter" idx="12"/>
          </p:nvPr>
        </p:nvSpPr>
        <p:spPr>
          <a:xfrm>
            <a:off x="10507134" y="6556375"/>
            <a:ext cx="785284" cy="228600"/>
          </a:xfrm>
        </p:spPr>
        <p:txBody>
          <a:bodyPr/>
          <a:lstStyle>
            <a:lvl1pPr>
              <a:defRPr>
                <a:solidFill>
                  <a:srgbClr val="FFFFFF"/>
                </a:solidFill>
              </a:defRPr>
            </a:lvl1pPr>
          </a:lstStyle>
          <a:p>
            <a:fld id="{681E7B20-39BF-4AC1-BB3D-2D95B0F45B97}" type="slidenum">
              <a:rPr lang="en-US" altLang="en-US"/>
              <a:pPr/>
              <a:t>‹#›</a:t>
            </a:fld>
            <a:endParaRPr lang="en-US" altLang="en-US" dirty="0"/>
          </a:p>
        </p:txBody>
      </p:sp>
    </p:spTree>
    <p:extLst>
      <p:ext uri="{BB962C8B-B14F-4D97-AF65-F5344CB8AC3E}">
        <p14:creationId xmlns:p14="http://schemas.microsoft.com/office/powerpoint/2010/main" val="14041499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15"/>
          <p:cNvSpPr>
            <a:spLocks noGrp="1"/>
          </p:cNvSpPr>
          <p:nvPr>
            <p:ph type="sldNum" sz="quarter" idx="12"/>
          </p:nvPr>
        </p:nvSpPr>
        <p:spPr/>
        <p:txBody>
          <a:bodyPr/>
          <a:lstStyle>
            <a:lvl1pPr>
              <a:defRPr/>
            </a:lvl1pPr>
          </a:lstStyle>
          <a:p>
            <a:fld id="{7B59C308-6FFA-477F-98BA-09D0C56FF6FA}" type="slidenum">
              <a:rPr lang="en-US" altLang="en-US"/>
              <a:pPr/>
              <a:t>‹#›</a:t>
            </a:fld>
            <a:endParaRPr lang="en-US" altLang="en-US" dirty="0"/>
          </a:p>
        </p:txBody>
      </p:sp>
    </p:spTree>
    <p:extLst>
      <p:ext uri="{BB962C8B-B14F-4D97-AF65-F5344CB8AC3E}">
        <p14:creationId xmlns:p14="http://schemas.microsoft.com/office/powerpoint/2010/main" val="2473399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5657851" y="6557963"/>
            <a:ext cx="2669116" cy="227012"/>
          </a:xfrm>
        </p:spPr>
        <p:txBody>
          <a:bodyPr/>
          <a:lstStyle>
            <a:lvl1pPr>
              <a:defRPr/>
            </a:lvl1pPr>
            <a:extLst/>
          </a:lstStyle>
          <a:p>
            <a:pPr>
              <a:defRPr/>
            </a:pPr>
            <a:endParaRPr lang="en-US" dirty="0"/>
          </a:p>
        </p:txBody>
      </p:sp>
      <p:sp>
        <p:nvSpPr>
          <p:cNvPr id="5" name="Footer Placeholder 4"/>
          <p:cNvSpPr>
            <a:spLocks noGrp="1"/>
          </p:cNvSpPr>
          <p:nvPr>
            <p:ph type="ftr" sz="quarter" idx="11"/>
          </p:nvPr>
        </p:nvSpPr>
        <p:spPr>
          <a:xfrm>
            <a:off x="609600" y="6556375"/>
            <a:ext cx="4876800" cy="228600"/>
          </a:xfrm>
        </p:spPr>
        <p:txBody>
          <a:bodyPr/>
          <a:lstStyle>
            <a:lvl1pPr>
              <a:defRPr/>
            </a:lvl1pPr>
            <a:extLst/>
          </a:lstStyle>
          <a:p>
            <a:pPr>
              <a:defRPr/>
            </a:pPr>
            <a:endParaRPr lang="en-US" dirty="0"/>
          </a:p>
        </p:txBody>
      </p:sp>
      <p:sp>
        <p:nvSpPr>
          <p:cNvPr id="6" name="Slide Number Placeholder 5"/>
          <p:cNvSpPr>
            <a:spLocks noGrp="1"/>
          </p:cNvSpPr>
          <p:nvPr>
            <p:ph type="sldNum" sz="quarter" idx="12"/>
          </p:nvPr>
        </p:nvSpPr>
        <p:spPr>
          <a:xfrm>
            <a:off x="8339667" y="6553200"/>
            <a:ext cx="783167" cy="228600"/>
          </a:xfrm>
        </p:spPr>
        <p:txBody>
          <a:bodyPr/>
          <a:lstStyle>
            <a:lvl1pPr>
              <a:defRPr/>
            </a:lvl1pPr>
          </a:lstStyle>
          <a:p>
            <a:fld id="{DC7D530F-9061-4970-BCA3-FD40D150679D}" type="slidenum">
              <a:rPr lang="en-US" altLang="en-US"/>
              <a:pPr/>
              <a:t>‹#›</a:t>
            </a:fld>
            <a:endParaRPr lang="en-US" altLang="en-US" dirty="0"/>
          </a:p>
        </p:txBody>
      </p:sp>
    </p:spTree>
    <p:extLst>
      <p:ext uri="{BB962C8B-B14F-4D97-AF65-F5344CB8AC3E}">
        <p14:creationId xmlns:p14="http://schemas.microsoft.com/office/powerpoint/2010/main" val="424551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6"/>
          <p:cNvSpPr>
            <a:spLocks noGrp="1"/>
          </p:cNvSpPr>
          <p:nvPr>
            <p:ph type="dt" sz="half" idx="10"/>
          </p:nvPr>
        </p:nvSpPr>
        <p:spPr/>
        <p:txBody>
          <a:bodyPr/>
          <a:lstStyle>
            <a:lvl1pPr>
              <a:defRPr/>
            </a:lvl1pPr>
          </a:lstStyle>
          <a:p>
            <a:pPr>
              <a:defRPr/>
            </a:pPr>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15"/>
          <p:cNvSpPr>
            <a:spLocks noGrp="1"/>
          </p:cNvSpPr>
          <p:nvPr>
            <p:ph type="sldNum" sz="quarter" idx="12"/>
          </p:nvPr>
        </p:nvSpPr>
        <p:spPr/>
        <p:txBody>
          <a:bodyPr/>
          <a:lstStyle>
            <a:lvl1pPr>
              <a:defRPr/>
            </a:lvl1pPr>
          </a:lstStyle>
          <a:p>
            <a:fld id="{E06158B8-C3F9-44B9-8DEF-7C26CA58B92E}" type="slidenum">
              <a:rPr lang="en-US" altLang="en-US"/>
              <a:pPr/>
              <a:t>‹#›</a:t>
            </a:fld>
            <a:endParaRPr lang="en-US" altLang="en-US" dirty="0"/>
          </a:p>
        </p:txBody>
      </p:sp>
    </p:spTree>
    <p:extLst>
      <p:ext uri="{BB962C8B-B14F-4D97-AF65-F5344CB8AC3E}">
        <p14:creationId xmlns:p14="http://schemas.microsoft.com/office/powerpoint/2010/main" val="406222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anchor="t"/>
          <a:lstStyle>
            <a:lvl1pPr algn="r">
              <a:buNone/>
              <a:defRPr sz="42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a:xfrm>
            <a:off x="6299200" y="6556376"/>
            <a:ext cx="2669117" cy="227013"/>
          </a:xfrm>
        </p:spPr>
        <p:txBody>
          <a:bodyPr/>
          <a:lstStyle>
            <a:lvl1pPr>
              <a:defRPr>
                <a:solidFill>
                  <a:schemeClr val="tx2"/>
                </a:solidFill>
              </a:defRPr>
            </a:lvl1pPr>
            <a:extLst/>
          </a:lstStyle>
          <a:p>
            <a:pPr>
              <a:defRPr/>
            </a:pPr>
            <a:endParaRPr lang="en-US" dirty="0"/>
          </a:p>
        </p:txBody>
      </p:sp>
      <p:sp>
        <p:nvSpPr>
          <p:cNvPr id="5" name="Footer Placeholder 4"/>
          <p:cNvSpPr>
            <a:spLocks noGrp="1"/>
          </p:cNvSpPr>
          <p:nvPr>
            <p:ph type="ftr" sz="quarter" idx="11"/>
          </p:nvPr>
        </p:nvSpPr>
        <p:spPr>
          <a:xfrm>
            <a:off x="2313517" y="6556375"/>
            <a:ext cx="3860800" cy="228600"/>
          </a:xfrm>
        </p:spPr>
        <p:txBody>
          <a:bodyPr/>
          <a:lstStyle>
            <a:lvl1pPr>
              <a:defRPr>
                <a:solidFill>
                  <a:schemeClr val="tx2"/>
                </a:solidFill>
              </a:defRPr>
            </a:lvl1pPr>
            <a:extLst/>
          </a:lstStyle>
          <a:p>
            <a:pPr>
              <a:defRPr/>
            </a:pPr>
            <a:endParaRPr lang="en-US" dirty="0"/>
          </a:p>
        </p:txBody>
      </p:sp>
      <p:sp>
        <p:nvSpPr>
          <p:cNvPr id="6" name="Slide Number Placeholder 5"/>
          <p:cNvSpPr>
            <a:spLocks noGrp="1"/>
          </p:cNvSpPr>
          <p:nvPr>
            <p:ph type="sldNum" sz="quarter" idx="12"/>
          </p:nvPr>
        </p:nvSpPr>
        <p:spPr>
          <a:xfrm>
            <a:off x="8978901" y="6554788"/>
            <a:ext cx="783167" cy="228600"/>
          </a:xfrm>
        </p:spPr>
        <p:txBody>
          <a:bodyPr/>
          <a:lstStyle>
            <a:lvl1pPr>
              <a:defRPr/>
            </a:lvl1pPr>
          </a:lstStyle>
          <a:p>
            <a:fld id="{7E25367A-F194-4CCE-B165-32D9C5D6B2D7}" type="slidenum">
              <a:rPr lang="en-US" altLang="en-US"/>
              <a:pPr/>
              <a:t>‹#›</a:t>
            </a:fld>
            <a:endParaRPr lang="en-US" altLang="en-US" dirty="0"/>
          </a:p>
        </p:txBody>
      </p:sp>
    </p:spTree>
    <p:extLst>
      <p:ext uri="{BB962C8B-B14F-4D97-AF65-F5344CB8AC3E}">
        <p14:creationId xmlns:p14="http://schemas.microsoft.com/office/powerpoint/2010/main" val="26627404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71744" y="1600201"/>
            <a:ext cx="469392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15"/>
          <p:cNvSpPr>
            <a:spLocks noGrp="1"/>
          </p:cNvSpPr>
          <p:nvPr>
            <p:ph type="sldNum" sz="quarter" idx="12"/>
          </p:nvPr>
        </p:nvSpPr>
        <p:spPr/>
        <p:txBody>
          <a:bodyPr/>
          <a:lstStyle>
            <a:lvl1pPr>
              <a:defRPr/>
            </a:lvl1pPr>
          </a:lstStyle>
          <a:p>
            <a:fld id="{DC94CE80-B102-4262-AB8E-5B5FACDFFB56}" type="slidenum">
              <a:rPr lang="en-US" altLang="en-US"/>
              <a:pPr/>
              <a:t>‹#›</a:t>
            </a:fld>
            <a:endParaRPr lang="en-US" altLang="en-US" dirty="0"/>
          </a:p>
        </p:txBody>
      </p:sp>
    </p:spTree>
    <p:extLst>
      <p:ext uri="{BB962C8B-B14F-4D97-AF65-F5344CB8AC3E}">
        <p14:creationId xmlns:p14="http://schemas.microsoft.com/office/powerpoint/2010/main" val="66117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latin typeface="Calibri" panose="020F0502020204030204" pitchFamily="34" charset="0"/>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latin typeface="Calibri" panose="020F0502020204030204" pitchFamily="34" charset="0"/>
              </a:defRPr>
            </a:lvl1pPr>
            <a:lvl2pPr>
              <a:buNone/>
              <a:defRPr sz="2000" b="1"/>
            </a:lvl2pPr>
            <a:lvl3pPr>
              <a:buNone/>
              <a:defRPr sz="1800" b="1"/>
            </a:lvl3pPr>
            <a:lvl4pPr>
              <a:buNone/>
              <a:defRPr sz="1600" b="1"/>
            </a:lvl4pPr>
            <a:lvl5pPr>
              <a:buNone/>
              <a:defRPr sz="1600" b="1"/>
            </a:lvl5pPr>
            <a:extLst/>
          </a:lstStyle>
          <a:p>
            <a:pPr lvl="0"/>
            <a:r>
              <a:rPr lang="en-US" dirty="0" smtClean="0"/>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6"/>
          <p:cNvSpPr>
            <a:spLocks noGrp="1"/>
          </p:cNvSpPr>
          <p:nvPr>
            <p:ph type="dt" sz="half" idx="10"/>
          </p:nvPr>
        </p:nvSpPr>
        <p:spPr/>
        <p:txBody>
          <a:bodyPr/>
          <a:lstStyle>
            <a:lvl1pPr>
              <a:defRPr/>
            </a:lvl1pPr>
          </a:lstStyle>
          <a:p>
            <a:pPr>
              <a:defRPr/>
            </a:pPr>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
        <p:nvSpPr>
          <p:cNvPr id="9" name="Slide Number Placeholder 15"/>
          <p:cNvSpPr>
            <a:spLocks noGrp="1"/>
          </p:cNvSpPr>
          <p:nvPr>
            <p:ph type="sldNum" sz="quarter" idx="12"/>
          </p:nvPr>
        </p:nvSpPr>
        <p:spPr/>
        <p:txBody>
          <a:bodyPr/>
          <a:lstStyle>
            <a:lvl1pPr>
              <a:defRPr/>
            </a:lvl1pPr>
          </a:lstStyle>
          <a:p>
            <a:fld id="{474CE564-5317-4BA4-BE64-F294AF4BAA80}" type="slidenum">
              <a:rPr lang="en-US" altLang="en-US"/>
              <a:pPr/>
              <a:t>‹#›</a:t>
            </a:fld>
            <a:endParaRPr lang="en-US" altLang="en-US" dirty="0"/>
          </a:p>
        </p:txBody>
      </p:sp>
    </p:spTree>
    <p:extLst>
      <p:ext uri="{BB962C8B-B14F-4D97-AF65-F5344CB8AC3E}">
        <p14:creationId xmlns:p14="http://schemas.microsoft.com/office/powerpoint/2010/main" val="342308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p>
            <a:r>
              <a:rPr lang="en-US" smtClean="0"/>
              <a:t>Click to edit Master title style</a:t>
            </a:r>
            <a:endParaRPr lang="en-US"/>
          </a:p>
        </p:txBody>
      </p:sp>
      <p:sp>
        <p:nvSpPr>
          <p:cNvPr id="3" name="Date Placeholder 26"/>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15"/>
          <p:cNvSpPr>
            <a:spLocks noGrp="1"/>
          </p:cNvSpPr>
          <p:nvPr>
            <p:ph type="sldNum" sz="quarter" idx="12"/>
          </p:nvPr>
        </p:nvSpPr>
        <p:spPr/>
        <p:txBody>
          <a:bodyPr/>
          <a:lstStyle>
            <a:lvl1pPr>
              <a:defRPr/>
            </a:lvl1pPr>
          </a:lstStyle>
          <a:p>
            <a:fld id="{B13DC762-61D2-432F-BA52-4A9876B66BE8}" type="slidenum">
              <a:rPr lang="en-US" altLang="en-US"/>
              <a:pPr/>
              <a:t>‹#›</a:t>
            </a:fld>
            <a:endParaRPr lang="en-US" altLang="en-US" dirty="0"/>
          </a:p>
        </p:txBody>
      </p:sp>
    </p:spTree>
    <p:extLst>
      <p:ext uri="{BB962C8B-B14F-4D97-AF65-F5344CB8AC3E}">
        <p14:creationId xmlns:p14="http://schemas.microsoft.com/office/powerpoint/2010/main" val="3542662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p:cNvSpPr>
            <a:spLocks noGrp="1"/>
          </p:cNvSpPr>
          <p:nvPr>
            <p:ph type="dt" sz="half" idx="10"/>
          </p:nvPr>
        </p:nvSpPr>
        <p:spPr/>
        <p:txBody>
          <a:bodyPr/>
          <a:lstStyle>
            <a:lvl1pPr>
              <a:defRPr/>
            </a:lvl1pPr>
          </a:lstStyle>
          <a:p>
            <a:pPr>
              <a:defRPr/>
            </a:pPr>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
        <p:nvSpPr>
          <p:cNvPr id="4" name="Slide Number Placeholder 15"/>
          <p:cNvSpPr>
            <a:spLocks noGrp="1"/>
          </p:cNvSpPr>
          <p:nvPr>
            <p:ph type="sldNum" sz="quarter" idx="12"/>
          </p:nvPr>
        </p:nvSpPr>
        <p:spPr/>
        <p:txBody>
          <a:bodyPr/>
          <a:lstStyle>
            <a:lvl1pPr>
              <a:defRPr/>
            </a:lvl1pPr>
          </a:lstStyle>
          <a:p>
            <a:fld id="{71930C98-6B9E-494C-9FD9-9E246B0BD401}" type="slidenum">
              <a:rPr lang="en-US" altLang="en-US"/>
              <a:pPr/>
              <a:t>‹#›</a:t>
            </a:fld>
            <a:endParaRPr lang="en-US" altLang="en-US" dirty="0"/>
          </a:p>
        </p:txBody>
      </p:sp>
    </p:spTree>
    <p:extLst>
      <p:ext uri="{BB962C8B-B14F-4D97-AF65-F5344CB8AC3E}">
        <p14:creationId xmlns:p14="http://schemas.microsoft.com/office/powerpoint/2010/main" val="24070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lstStyle>
            <a:lvl1pPr algn="l">
              <a:buNone/>
              <a:defRPr lang="en-US" sz="2400" baseline="0" smtClean="0"/>
            </a:lvl1pPr>
            <a:extLst/>
          </a:lstStyle>
          <a:p>
            <a:r>
              <a:rPr lang="en-US" smtClean="0"/>
              <a:t>Click to edit Master title style</a:t>
            </a:r>
            <a:endParaRPr lang="en-US"/>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6"/>
          <p:cNvSpPr>
            <a:spLocks noGrp="1"/>
          </p:cNvSpPr>
          <p:nvPr>
            <p:ph type="dt" sz="half" idx="10"/>
          </p:nvPr>
        </p:nvSpPr>
        <p:spPr/>
        <p:txBody>
          <a:bodyPr/>
          <a:lstStyle>
            <a:lvl1pPr>
              <a:defRPr/>
            </a:lvl1pPr>
          </a:lstStyle>
          <a:p>
            <a:pPr>
              <a:defRPr/>
            </a:pPr>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15"/>
          <p:cNvSpPr>
            <a:spLocks noGrp="1"/>
          </p:cNvSpPr>
          <p:nvPr>
            <p:ph type="sldNum" sz="quarter" idx="12"/>
          </p:nvPr>
        </p:nvSpPr>
        <p:spPr/>
        <p:txBody>
          <a:bodyPr/>
          <a:lstStyle>
            <a:lvl1pPr>
              <a:defRPr/>
            </a:lvl1pPr>
          </a:lstStyle>
          <a:p>
            <a:fld id="{EB80D6DE-921B-471F-B8D3-8D89A8E22A00}" type="slidenum">
              <a:rPr lang="en-US" altLang="en-US"/>
              <a:pPr/>
              <a:t>‹#›</a:t>
            </a:fld>
            <a:endParaRPr lang="en-US" altLang="en-US" dirty="0"/>
          </a:p>
        </p:txBody>
      </p:sp>
    </p:spTree>
    <p:extLst>
      <p:ext uri="{BB962C8B-B14F-4D97-AF65-F5344CB8AC3E}">
        <p14:creationId xmlns:p14="http://schemas.microsoft.com/office/powerpoint/2010/main" val="1336626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rot="21240000">
            <a:off x="797985" y="1004888"/>
            <a:ext cx="5759449"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6" name="Rectangle 5"/>
          <p:cNvSpPr/>
          <p:nvPr/>
        </p:nvSpPr>
        <p:spPr>
          <a:xfrm rot="21420000">
            <a:off x="795867" y="998539"/>
            <a:ext cx="5759451"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2" name="Title 1"/>
          <p:cNvSpPr>
            <a:spLocks noGrp="1"/>
          </p:cNvSpPr>
          <p:nvPr>
            <p:ph type="title"/>
          </p:nvPr>
        </p:nvSpPr>
        <p:spPr>
          <a:xfrm>
            <a:off x="7185464" y="1143000"/>
            <a:ext cx="4572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smtClean="0"/>
              <a:t>Click to edit Master title style</a:t>
            </a:r>
            <a:endParaRPr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7" name="Date Placeholder 4"/>
          <p:cNvSpPr>
            <a:spLocks noGrp="1"/>
          </p:cNvSpPr>
          <p:nvPr>
            <p:ph type="dt" sz="half" idx="10"/>
          </p:nvPr>
        </p:nvSpPr>
        <p:spPr/>
        <p:txBody>
          <a:bodyPr/>
          <a:lstStyle>
            <a:lvl1pPr>
              <a:defRPr/>
            </a:lvl1pPr>
            <a:extLst/>
          </a:lstStyle>
          <a:p>
            <a:pPr>
              <a:defRPr/>
            </a:pPr>
            <a:endParaRPr lang="en-US" dirty="0"/>
          </a:p>
        </p:txBody>
      </p:sp>
      <p:sp>
        <p:nvSpPr>
          <p:cNvPr id="8" name="Footer Placeholder 5"/>
          <p:cNvSpPr>
            <a:spLocks noGrp="1"/>
          </p:cNvSpPr>
          <p:nvPr>
            <p:ph type="ftr" sz="quarter" idx="11"/>
          </p:nvPr>
        </p:nvSpPr>
        <p:spPr/>
        <p:txBody>
          <a:bodyPr/>
          <a:lstStyle>
            <a:lvl1pPr>
              <a:defRPr/>
            </a:lvl1pPr>
            <a:extLst/>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fld id="{69B2FF52-2D67-4ED9-B873-139C20129B52}" type="slidenum">
              <a:rPr lang="en-US" altLang="en-US"/>
              <a:pPr/>
              <a:t>‹#›</a:t>
            </a:fld>
            <a:endParaRPr lang="en-US" altLang="en-US" dirty="0"/>
          </a:p>
        </p:txBody>
      </p:sp>
    </p:spTree>
    <p:extLst>
      <p:ext uri="{BB962C8B-B14F-4D97-AF65-F5344CB8AC3E}">
        <p14:creationId xmlns:p14="http://schemas.microsoft.com/office/powerpoint/2010/main" val="166175009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latin typeface="Calibri" panose="020F0502020204030204" pitchFamily="34" charset="0"/>
            </a:endParaRPr>
          </a:p>
        </p:txBody>
      </p:sp>
      <p:sp>
        <p:nvSpPr>
          <p:cNvPr id="3" name="Title Placeholder 2"/>
          <p:cNvSpPr>
            <a:spLocks noGrp="1"/>
          </p:cNvSpPr>
          <p:nvPr>
            <p:ph type="title"/>
          </p:nvPr>
        </p:nvSpPr>
        <p:spPr>
          <a:xfrm>
            <a:off x="609600" y="320675"/>
            <a:ext cx="9652000" cy="1143000"/>
          </a:xfrm>
          <a:prstGeom prst="rect">
            <a:avLst/>
          </a:prstGeom>
        </p:spPr>
        <p:txBody>
          <a:bodyPr vert="horz" lIns="45720" tIns="0" rIns="45720" bIns="0" anchor="b" anchorCtr="0">
            <a:normAutofit/>
          </a:bodyPr>
          <a:lstStyle/>
          <a:p>
            <a:r>
              <a:rPr lang="en-US" dirty="0" smtClean="0"/>
              <a:t>Click to edit Master title style</a:t>
            </a:r>
            <a:endParaRPr lang="en-US" dirty="0"/>
          </a:p>
        </p:txBody>
      </p:sp>
      <p:sp>
        <p:nvSpPr>
          <p:cNvPr id="1030" name="Text Placeholder 30"/>
          <p:cNvSpPr>
            <a:spLocks noGrp="1"/>
          </p:cNvSpPr>
          <p:nvPr>
            <p:ph type="body" idx="1"/>
          </p:nvPr>
        </p:nvSpPr>
        <p:spPr bwMode="auto">
          <a:xfrm>
            <a:off x="609600" y="1609725"/>
            <a:ext cx="9652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27" name="Date Placeholder 26"/>
          <p:cNvSpPr>
            <a:spLocks noGrp="1"/>
          </p:cNvSpPr>
          <p:nvPr>
            <p:ph type="dt" sz="half" idx="2"/>
          </p:nvPr>
        </p:nvSpPr>
        <p:spPr>
          <a:xfrm>
            <a:off x="5662085" y="6557963"/>
            <a:ext cx="2669116" cy="227012"/>
          </a:xfrm>
          <a:prstGeom prst="rect">
            <a:avLst/>
          </a:prstGeom>
        </p:spPr>
        <p:txBody>
          <a:bodyPr vert="horz" tIns="0" bIns="0" anchor="b"/>
          <a:lstStyle>
            <a:lvl1pPr algn="l" eaLnBrk="1" latinLnBrk="0" hangingPunct="1">
              <a:defRPr kumimoji="0" sz="1000">
                <a:solidFill>
                  <a:schemeClr val="tx2"/>
                </a:solidFill>
              </a:defRPr>
            </a:lvl1pPr>
            <a:extLst/>
          </a:lstStyle>
          <a:p>
            <a:pPr>
              <a:defRPr/>
            </a:pPr>
            <a:endParaRPr lang="en-US" dirty="0"/>
          </a:p>
        </p:txBody>
      </p:sp>
      <p:sp>
        <p:nvSpPr>
          <p:cNvPr id="4" name="Footer Placeholder 3"/>
          <p:cNvSpPr>
            <a:spLocks noGrp="1"/>
          </p:cNvSpPr>
          <p:nvPr>
            <p:ph type="ftr" sz="quarter" idx="3"/>
          </p:nvPr>
        </p:nvSpPr>
        <p:spPr>
          <a:xfrm>
            <a:off x="609600" y="6557963"/>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pPr>
              <a:defRPr/>
            </a:pPr>
            <a:endParaRPr lang="en-US" dirty="0"/>
          </a:p>
        </p:txBody>
      </p:sp>
      <p:sp>
        <p:nvSpPr>
          <p:cNvPr id="16" name="Slide Number Placeholder 15"/>
          <p:cNvSpPr>
            <a:spLocks noGrp="1"/>
          </p:cNvSpPr>
          <p:nvPr>
            <p:ph type="sldNum" sz="quarter" idx="4"/>
          </p:nvPr>
        </p:nvSpPr>
        <p:spPr>
          <a:xfrm>
            <a:off x="8335434" y="6556375"/>
            <a:ext cx="785284" cy="228600"/>
          </a:xfrm>
          <a:prstGeom prst="rect">
            <a:avLst/>
          </a:prstGeom>
        </p:spPr>
        <p:txBody>
          <a:bodyPr vert="horz" wrap="square" lIns="0" tIns="0" rIns="0" bIns="0" numCol="1" anchor="b" anchorCtr="0" compatLnSpc="1">
            <a:prstTxWarp prst="textNoShape">
              <a:avLst/>
            </a:prstTxWarp>
          </a:bodyPr>
          <a:lstStyle>
            <a:lvl1pPr algn="r" eaLnBrk="1" hangingPunct="1">
              <a:defRPr sz="1100">
                <a:solidFill>
                  <a:schemeClr val="tx2"/>
                </a:solidFill>
              </a:defRPr>
            </a:lvl1pPr>
          </a:lstStyle>
          <a:p>
            <a:fld id="{8205372B-C8B3-4352-BA7A-C15A08F6561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4797" r:id="rId1"/>
    <p:sldLayoutId id="2147484790" r:id="rId2"/>
    <p:sldLayoutId id="2147484798" r:id="rId3"/>
    <p:sldLayoutId id="2147484791" r:id="rId4"/>
    <p:sldLayoutId id="2147484792" r:id="rId5"/>
    <p:sldLayoutId id="2147484793" r:id="rId6"/>
    <p:sldLayoutId id="2147484794" r:id="rId7"/>
    <p:sldLayoutId id="2147484795" r:id="rId8"/>
    <p:sldLayoutId id="2147484799" r:id="rId9"/>
    <p:sldLayoutId id="2147484796" r:id="rId10"/>
    <p:sldLayoutId id="2147484800" r:id="rId11"/>
  </p:sldLayoutIdLst>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Calibri" panose="020F0502020204030204" pitchFamily="34" charset="0"/>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anose="05020102010507070707" pitchFamily="18" charset="2"/>
        <a:buChar char=""/>
        <a:defRPr sz="2600" kern="1200">
          <a:solidFill>
            <a:schemeClr val="tx1"/>
          </a:solidFill>
          <a:latin typeface="Calibri" panose="020F0502020204030204" pitchFamily="34" charset="0"/>
          <a:ea typeface="+mn-ea"/>
          <a:cs typeface="+mn-cs"/>
        </a:defRPr>
      </a:lvl1pPr>
      <a:lvl2pPr marL="520700" indent="-228600" algn="l" rtl="0" eaLnBrk="0" fontAlgn="base" hangingPunct="0">
        <a:spcBef>
          <a:spcPts val="500"/>
        </a:spcBef>
        <a:spcAft>
          <a:spcPct val="0"/>
        </a:spcAft>
        <a:buClr>
          <a:srgbClr val="64A73B"/>
        </a:buClr>
        <a:buSzPct val="80000"/>
        <a:buFont typeface="Wingdings 2" panose="05020102010507070707" pitchFamily="18" charset="2"/>
        <a:buChar char=""/>
        <a:defRPr sz="2300" kern="1200">
          <a:solidFill>
            <a:srgbClr val="6C6C6C"/>
          </a:solidFill>
          <a:latin typeface="Calibri" panose="020F0502020204030204" pitchFamily="34" charset="0"/>
          <a:ea typeface="+mn-ea"/>
          <a:cs typeface="+mn-cs"/>
        </a:defRPr>
      </a:lvl2pPr>
      <a:lvl3pPr marL="758825" indent="-228600" algn="l" rtl="0" eaLnBrk="0" fontAlgn="base" hangingPunct="0">
        <a:spcBef>
          <a:spcPts val="400"/>
        </a:spcBef>
        <a:spcAft>
          <a:spcPct val="0"/>
        </a:spcAft>
        <a:buClr>
          <a:srgbClr val="64A73B"/>
        </a:buClr>
        <a:buSzPct val="60000"/>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004888" indent="-228600" algn="l" rtl="0" eaLnBrk="0" fontAlgn="base" hangingPunct="0">
        <a:spcBef>
          <a:spcPct val="20000"/>
        </a:spcBef>
        <a:spcAft>
          <a:spcPct val="0"/>
        </a:spcAft>
        <a:buClr>
          <a:srgbClr val="64A73B"/>
        </a:buClr>
        <a:buSzPct val="80000"/>
        <a:buFont typeface="Wingdings 2" panose="05020102010507070707" pitchFamily="18" charset="2"/>
        <a:buChar char=""/>
        <a:defRPr sz="2000" kern="1200">
          <a:solidFill>
            <a:srgbClr val="6C6C6C"/>
          </a:solidFill>
          <a:latin typeface="Calibri" panose="020F0502020204030204" pitchFamily="34" charset="0"/>
          <a:ea typeface="+mn-ea"/>
          <a:cs typeface="+mn-cs"/>
        </a:defRPr>
      </a:lvl4pPr>
      <a:lvl5pPr marL="1279525" indent="-228600" algn="l" rtl="0" eaLnBrk="0" fontAlgn="base" hangingPunct="0">
        <a:spcBef>
          <a:spcPts val="400"/>
        </a:spcBef>
        <a:spcAft>
          <a:spcPct val="0"/>
        </a:spcAft>
        <a:buClr>
          <a:srgbClr val="64A73B"/>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apa.org/index.aspx" TargetMode="External"/><Relationship Id="rId4" Type="http://schemas.openxmlformats.org/officeDocument/2006/relationships/image" Target="../media/image9.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2057400" y="2083520"/>
            <a:ext cx="8229600" cy="3581400"/>
          </a:xfrm>
        </p:spPr>
        <p:txBody>
          <a:bodyPr rtlCol="0">
            <a:normAutofit fontScale="47500" lnSpcReduction="20000"/>
          </a:bodyPr>
          <a:lstStyle/>
          <a:p>
            <a:pPr marL="605790" indent="-514350" eaLnBrk="1" fontAlgn="auto" hangingPunct="1">
              <a:lnSpc>
                <a:spcPct val="150000"/>
              </a:lnSpc>
              <a:spcAft>
                <a:spcPts val="0"/>
              </a:spcAft>
              <a:buFont typeface="+mj-lt"/>
              <a:buAutoNum type="arabicPeriod"/>
              <a:defRPr/>
            </a:pPr>
            <a:r>
              <a:rPr lang="en-US" sz="5500" dirty="0">
                <a:solidFill>
                  <a:schemeClr val="tx1">
                    <a:lumMod val="75000"/>
                    <a:lumOff val="25000"/>
                  </a:schemeClr>
                </a:solidFill>
              </a:rPr>
              <a:t>Discipline-specific conceptual knowledge</a:t>
            </a:r>
          </a:p>
          <a:p>
            <a:pPr marL="605790" indent="-514350" eaLnBrk="1" fontAlgn="auto" hangingPunct="1">
              <a:lnSpc>
                <a:spcPct val="150000"/>
              </a:lnSpc>
              <a:spcAft>
                <a:spcPts val="0"/>
              </a:spcAft>
              <a:buFont typeface="+mj-lt"/>
              <a:buAutoNum type="arabicPeriod"/>
              <a:defRPr/>
            </a:pPr>
            <a:r>
              <a:rPr lang="en-US" sz="5500" dirty="0">
                <a:solidFill>
                  <a:schemeClr val="tx1">
                    <a:lumMod val="75000"/>
                    <a:lumOff val="25000"/>
                  </a:schemeClr>
                </a:solidFill>
              </a:rPr>
              <a:t>Research skill development</a:t>
            </a:r>
          </a:p>
          <a:p>
            <a:pPr marL="605790" indent="-514350" eaLnBrk="1" fontAlgn="auto" hangingPunct="1">
              <a:lnSpc>
                <a:spcPct val="150000"/>
              </a:lnSpc>
              <a:spcAft>
                <a:spcPts val="0"/>
              </a:spcAft>
              <a:buFont typeface="+mj-lt"/>
              <a:buAutoNum type="arabicPeriod"/>
              <a:defRPr/>
            </a:pPr>
            <a:r>
              <a:rPr lang="en-US" sz="5500" dirty="0">
                <a:solidFill>
                  <a:schemeClr val="tx1">
                    <a:lumMod val="75000"/>
                    <a:lumOff val="25000"/>
                  </a:schemeClr>
                </a:solidFill>
              </a:rPr>
              <a:t>Communication skills</a:t>
            </a:r>
          </a:p>
          <a:p>
            <a:pPr marL="605790" indent="-514350" eaLnBrk="1" fontAlgn="auto" hangingPunct="1">
              <a:lnSpc>
                <a:spcPct val="150000"/>
              </a:lnSpc>
              <a:spcAft>
                <a:spcPts val="0"/>
              </a:spcAft>
              <a:buFont typeface="+mj-lt"/>
              <a:buAutoNum type="arabicPeriod"/>
              <a:defRPr/>
            </a:pPr>
            <a:r>
              <a:rPr lang="en-US" sz="5500" dirty="0">
                <a:solidFill>
                  <a:schemeClr val="tx1">
                    <a:lumMod val="75000"/>
                    <a:lumOff val="25000"/>
                  </a:schemeClr>
                </a:solidFill>
              </a:rPr>
              <a:t>Professionalism</a:t>
            </a:r>
          </a:p>
          <a:p>
            <a:pPr marL="605790" indent="-514350" eaLnBrk="1" fontAlgn="auto" hangingPunct="1">
              <a:lnSpc>
                <a:spcPct val="150000"/>
              </a:lnSpc>
              <a:spcAft>
                <a:spcPts val="0"/>
              </a:spcAft>
              <a:buFont typeface="+mj-lt"/>
              <a:buAutoNum type="arabicPeriod"/>
              <a:defRPr/>
            </a:pPr>
            <a:r>
              <a:rPr lang="en-US" sz="5500" dirty="0">
                <a:solidFill>
                  <a:schemeClr val="tx1">
                    <a:lumMod val="75000"/>
                    <a:lumOff val="25000"/>
                  </a:schemeClr>
                </a:solidFill>
              </a:rPr>
              <a:t>Leadership and management skills</a:t>
            </a:r>
          </a:p>
          <a:p>
            <a:pPr marL="605790" indent="-514350" eaLnBrk="1" fontAlgn="auto" hangingPunct="1">
              <a:lnSpc>
                <a:spcPct val="150000"/>
              </a:lnSpc>
              <a:spcAft>
                <a:spcPts val="0"/>
              </a:spcAft>
              <a:buFont typeface="+mj-lt"/>
              <a:buAutoNum type="arabicPeriod"/>
              <a:defRPr/>
            </a:pPr>
            <a:r>
              <a:rPr lang="en-US" sz="5500" dirty="0">
                <a:solidFill>
                  <a:schemeClr val="tx1">
                    <a:lumMod val="75000"/>
                    <a:lumOff val="25000"/>
                  </a:schemeClr>
                </a:solidFill>
              </a:rPr>
              <a:t>Responsible conduct of research</a:t>
            </a: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1400" dirty="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Font typeface="Wingdings 2"/>
              <a:buChar char=""/>
              <a:defRPr/>
            </a:pPr>
            <a:endParaRPr lang="en-US" sz="2800" dirty="0">
              <a:solidFill>
                <a:schemeClr val="tx1">
                  <a:lumMod val="75000"/>
                  <a:lumOff val="25000"/>
                </a:schemeClr>
              </a:solidFill>
            </a:endParaRPr>
          </a:p>
        </p:txBody>
      </p:sp>
      <p:sp>
        <p:nvSpPr>
          <p:cNvPr id="5" name="Rectangle 2"/>
          <p:cNvSpPr txBox="1">
            <a:spLocks noChangeArrowheads="1"/>
          </p:cNvSpPr>
          <p:nvPr/>
        </p:nvSpPr>
        <p:spPr>
          <a:xfrm>
            <a:off x="838200" y="152400"/>
            <a:ext cx="8991600" cy="1656382"/>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NATIONAL POSTDOCTORAL ASSOCIATION (NPA) </a:t>
            </a:r>
            <a:br>
              <a:rPr lang="en-US" sz="3600" cap="none" dirty="0" smtClean="0">
                <a:solidFill>
                  <a:srgbClr val="557A95"/>
                </a:solidFill>
                <a:latin typeface="Lato"/>
                <a:ea typeface="Lato"/>
                <a:cs typeface="Lato"/>
                <a:sym typeface="Lato"/>
              </a:rPr>
            </a:br>
            <a:r>
              <a:rPr lang="en-US" sz="3600" cap="none" dirty="0" smtClean="0">
                <a:solidFill>
                  <a:srgbClr val="557A95"/>
                </a:solidFill>
                <a:latin typeface="Lato"/>
                <a:ea typeface="Lato"/>
                <a:cs typeface="Lato"/>
                <a:sym typeface="Lato"/>
              </a:rPr>
              <a:t>CORE COMPETENCIES</a:t>
            </a:r>
            <a:endParaRPr lang="en-US" sz="3600" cap="none" dirty="0" smtClean="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7" name="Rectangle 3"/>
          <p:cNvSpPr txBox="1">
            <a:spLocks noChangeArrowheads="1"/>
          </p:cNvSpPr>
          <p:nvPr/>
        </p:nvSpPr>
        <p:spPr bwMode="auto">
          <a:xfrm>
            <a:off x="2971800" y="5939659"/>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64A73B"/>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64A73B"/>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64A73B"/>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64A73B"/>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eaLnBrk="1" fontAlgn="auto" hangingPunct="1">
              <a:spcAft>
                <a:spcPts val="0"/>
              </a:spcAft>
              <a:buNone/>
              <a:defRPr/>
            </a:pPr>
            <a:endParaRPr lang="en-US" sz="1200" dirty="0">
              <a:latin typeface="Calibri" panose="020F0502020204030204" pitchFamily="34" charset="0"/>
              <a:cs typeface="Calibri" panose="020F0502020204030204" pitchFamily="34" charset="0"/>
            </a:endParaRPr>
          </a:p>
          <a:p>
            <a:pPr marL="0" indent="0" eaLnBrk="1" fontAlgn="auto" hangingPunct="1">
              <a:spcAft>
                <a:spcPts val="0"/>
              </a:spcAft>
              <a:buNone/>
              <a:defRPr/>
            </a:pPr>
            <a:r>
              <a:rPr lang="en-US" sz="1200" dirty="0">
                <a:latin typeface="Calibri" panose="020F0502020204030204" pitchFamily="34" charset="0"/>
                <a:cs typeface="Calibri" panose="020F0502020204030204" pitchFamily="34" charset="0"/>
              </a:rPr>
              <a:t> Source: The NPA Postdoctoral Core Competencies Toolkit: www.nationalpostdoc.org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362200"/>
            <a:ext cx="10896600" cy="1046782"/>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POSTDOC &amp; FACULTY ADVISOR RESPONSIBILITIES</a:t>
            </a:r>
            <a:endParaRPr lang="en-US" sz="3600" cap="none" dirty="0" smtClean="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2057400" y="1524000"/>
            <a:ext cx="7620000" cy="4191000"/>
          </a:xfrm>
        </p:spPr>
        <p:txBody>
          <a:bodyPr/>
          <a:lstStyle/>
          <a:p>
            <a:pPr eaLnBrk="1" hangingPunct="1">
              <a:defRPr/>
            </a:pPr>
            <a:r>
              <a:rPr lang="en-US" altLang="en-US" sz="2400" dirty="0"/>
              <a:t>Take charge of your own professional development</a:t>
            </a:r>
            <a:r>
              <a:rPr lang="en-US" altLang="en-US" sz="2400" b="1" dirty="0"/>
              <a:t>; </a:t>
            </a:r>
            <a:r>
              <a:rPr lang="en-US" altLang="en-US" sz="2400" dirty="0"/>
              <a:t>actively seek opportunities outside the lab or classroom (e.g. professional development seminars and workshops in oral communication, writing, and teaching)</a:t>
            </a:r>
          </a:p>
          <a:p>
            <a:pPr marL="0" indent="0" eaLnBrk="1" hangingPunct="1">
              <a:buNone/>
              <a:defRPr/>
            </a:pPr>
            <a:endParaRPr lang="en-US" altLang="en-US" sz="1200" dirty="0"/>
          </a:p>
          <a:p>
            <a:pPr eaLnBrk="1" hangingPunct="1">
              <a:defRPr/>
            </a:pPr>
            <a:r>
              <a:rPr lang="en-US" altLang="en-US" sz="2400" dirty="0"/>
              <a:t> Seek regular feedback on your performance</a:t>
            </a:r>
          </a:p>
          <a:p>
            <a:pPr marL="0" indent="0" eaLnBrk="1" hangingPunct="1">
              <a:buNone/>
              <a:defRPr/>
            </a:pPr>
            <a:endParaRPr lang="en-US" altLang="en-US" sz="1200" dirty="0"/>
          </a:p>
          <a:p>
            <a:pPr eaLnBrk="1" hangingPunct="1">
              <a:defRPr/>
            </a:pPr>
            <a:r>
              <a:rPr lang="en-US" altLang="en-US" sz="2400" dirty="0"/>
              <a:t>Work towards progressive responsibility and management of your research project as it </a:t>
            </a:r>
            <a:r>
              <a:rPr lang="en-US" altLang="en-US" sz="2400" dirty="0" smtClean="0"/>
              <a:t>matures</a:t>
            </a:r>
          </a:p>
          <a:p>
            <a:pPr eaLnBrk="1" hangingPunct="1">
              <a:defRPr/>
            </a:pPr>
            <a:endParaRPr lang="en-US" altLang="en-US" sz="1200" dirty="0" smtClean="0"/>
          </a:p>
          <a:p>
            <a:pPr eaLnBrk="1" hangingPunct="1">
              <a:defRPr/>
            </a:pPr>
            <a:r>
              <a:rPr lang="en-US" altLang="en-US" sz="2400" dirty="0" smtClean="0"/>
              <a:t>Build your network!</a:t>
            </a:r>
            <a:endParaRPr lang="en-US" altLang="en-US" sz="2400" dirty="0"/>
          </a:p>
        </p:txBody>
      </p:sp>
      <p:sp>
        <p:nvSpPr>
          <p:cNvPr id="4" name="Rectangle 2"/>
          <p:cNvSpPr txBox="1">
            <a:spLocks noChangeArrowheads="1"/>
          </p:cNvSpPr>
          <p:nvPr/>
        </p:nvSpPr>
        <p:spPr>
          <a:xfrm>
            <a:off x="0" y="304800"/>
            <a:ext cx="10896600" cy="665782"/>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POSTDOC RESPONSIBILITIES</a:t>
            </a:r>
            <a:endParaRPr lang="en-US" sz="3600" cap="none" dirty="0" smtClean="0">
              <a:latin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2133600" y="1752600"/>
            <a:ext cx="7239000" cy="3800475"/>
          </a:xfrm>
        </p:spPr>
        <p:txBody>
          <a:bodyPr/>
          <a:lstStyle/>
          <a:p>
            <a:pPr eaLnBrk="1" hangingPunct="1">
              <a:defRPr/>
            </a:pPr>
            <a:r>
              <a:rPr lang="en-US" altLang="en-US" sz="2800" dirty="0"/>
              <a:t>Review IDP and provide feedback</a:t>
            </a:r>
          </a:p>
          <a:p>
            <a:pPr marL="0" indent="0" eaLnBrk="1" hangingPunct="1">
              <a:buNone/>
              <a:defRPr/>
            </a:pPr>
            <a:endParaRPr lang="en-US" altLang="en-US" sz="1200" dirty="0"/>
          </a:p>
          <a:p>
            <a:pPr eaLnBrk="1" hangingPunct="1">
              <a:defRPr/>
            </a:pPr>
            <a:r>
              <a:rPr lang="en-US" altLang="en-US" sz="2800" dirty="0"/>
              <a:t>Regular reviews of progress</a:t>
            </a:r>
          </a:p>
          <a:p>
            <a:pPr marL="0" indent="0" eaLnBrk="1" hangingPunct="1">
              <a:buNone/>
              <a:defRPr/>
            </a:pPr>
            <a:endParaRPr lang="en-US" altLang="en-US" sz="1200" dirty="0"/>
          </a:p>
          <a:p>
            <a:pPr eaLnBrk="1" hangingPunct="1">
              <a:spcBef>
                <a:spcPts val="0"/>
              </a:spcBef>
              <a:defRPr/>
            </a:pPr>
            <a:r>
              <a:rPr lang="en-US" altLang="en-US" sz="2800" dirty="0"/>
              <a:t>Provide opportunities </a:t>
            </a:r>
          </a:p>
          <a:p>
            <a:pPr marL="0" indent="0" eaLnBrk="1" hangingPunct="1">
              <a:spcBef>
                <a:spcPts val="0"/>
              </a:spcBef>
              <a:buNone/>
              <a:defRPr/>
            </a:pPr>
            <a:r>
              <a:rPr lang="en-US" altLang="en-US" sz="2800" dirty="0"/>
              <a:t>   </a:t>
            </a:r>
            <a:r>
              <a:rPr lang="en-US" altLang="en-US" sz="2400" dirty="0"/>
              <a:t>(networking, colleagues, conferences, etc.) </a:t>
            </a:r>
          </a:p>
          <a:p>
            <a:pPr marL="0" indent="0" eaLnBrk="1" hangingPunct="1">
              <a:buNone/>
              <a:defRPr/>
            </a:pPr>
            <a:endParaRPr lang="en-US" altLang="en-US" sz="1200" dirty="0"/>
          </a:p>
          <a:p>
            <a:pPr eaLnBrk="1" hangingPunct="1">
              <a:defRPr/>
            </a:pPr>
            <a:r>
              <a:rPr lang="en-US" altLang="en-US" sz="2800" dirty="0"/>
              <a:t>Provide guidance</a:t>
            </a:r>
          </a:p>
        </p:txBody>
      </p:sp>
      <p:sp>
        <p:nvSpPr>
          <p:cNvPr id="4" name="Rectangle 2"/>
          <p:cNvSpPr txBox="1">
            <a:spLocks noChangeArrowheads="1"/>
          </p:cNvSpPr>
          <p:nvPr/>
        </p:nvSpPr>
        <p:spPr>
          <a:xfrm>
            <a:off x="-7434" y="457200"/>
            <a:ext cx="10896600" cy="6096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FACULTY ADVISOR RESPONSIBILITIES</a:t>
            </a:r>
            <a:endParaRPr lang="en-US" sz="3600" cap="none" dirty="0" smtClean="0">
              <a:latin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43000" y="1295400"/>
            <a:ext cx="8635057" cy="25908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TAKING CONTROL OF YOUR CAREER: FILLING OUT AN IDP</a:t>
            </a:r>
            <a:endParaRPr lang="en-US" sz="3600" cap="none" dirty="0" smtClean="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IDP OPTIONS</a:t>
            </a:r>
            <a:endParaRPr lang="en-US" sz="3600" cap="none" dirty="0" smtClean="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6" name="Google Shape;213;p8"/>
          <p:cNvSpPr/>
          <p:nvPr/>
        </p:nvSpPr>
        <p:spPr>
          <a:xfrm>
            <a:off x="1905000" y="5709537"/>
            <a:ext cx="31942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2"/>
                </a:solidFill>
                <a:latin typeface="Calibri"/>
                <a:ea typeface="Calibri"/>
                <a:cs typeface="Calibri"/>
                <a:sym typeface="Calibri"/>
              </a:rPr>
              <a:t>http://myidp.sciencecareers.org</a:t>
            </a:r>
            <a:endParaRPr dirty="0">
              <a:solidFill>
                <a:schemeClr val="tx2"/>
              </a:solidFill>
            </a:endParaRPr>
          </a:p>
        </p:txBody>
      </p:sp>
      <p:grpSp>
        <p:nvGrpSpPr>
          <p:cNvPr id="7" name="Google Shape;214;p8" descr="Grey rectangle with multicolored circles containing white arrows pointing right. Text: &quot;American Psychological Association&quot; and APA logo." title="American Psychological Association"/>
          <p:cNvGrpSpPr/>
          <p:nvPr/>
        </p:nvGrpSpPr>
        <p:grpSpPr>
          <a:xfrm>
            <a:off x="5717885" y="3792730"/>
            <a:ext cx="4806499" cy="1956470"/>
            <a:chOff x="4794117" y="3305373"/>
            <a:chExt cx="4043392" cy="1771650"/>
          </a:xfrm>
        </p:grpSpPr>
        <p:pic>
          <p:nvPicPr>
            <p:cNvPr id="8" name="Google Shape;215;p8"/>
            <p:cNvPicPr preferRelativeResize="0"/>
            <p:nvPr/>
          </p:nvPicPr>
          <p:blipFill rotWithShape="1">
            <a:blip r:embed="rId4">
              <a:alphaModFix/>
            </a:blip>
            <a:srcRect l="49691"/>
            <a:stretch/>
          </p:blipFill>
          <p:spPr>
            <a:xfrm>
              <a:off x="4794117" y="3305373"/>
              <a:ext cx="3919788" cy="1771650"/>
            </a:xfrm>
            <a:prstGeom prst="rect">
              <a:avLst/>
            </a:prstGeom>
            <a:noFill/>
            <a:ln>
              <a:noFill/>
            </a:ln>
          </p:spPr>
        </p:pic>
        <p:pic>
          <p:nvPicPr>
            <p:cNvPr id="9" name="Google Shape;216;p8" descr="American Psychological Association">
              <a:hlinkClick r:id="rId5"/>
            </p:cNvPr>
            <p:cNvPicPr preferRelativeResize="0"/>
            <p:nvPr/>
          </p:nvPicPr>
          <p:blipFill rotWithShape="1">
            <a:blip r:embed="rId6">
              <a:alphaModFix/>
            </a:blip>
            <a:srcRect/>
            <a:stretch/>
          </p:blipFill>
          <p:spPr>
            <a:xfrm>
              <a:off x="5773006" y="4780483"/>
              <a:ext cx="3064503" cy="219641"/>
            </a:xfrm>
            <a:prstGeom prst="rect">
              <a:avLst/>
            </a:prstGeom>
            <a:noFill/>
            <a:ln>
              <a:noFill/>
            </a:ln>
          </p:spPr>
        </p:pic>
      </p:grpSp>
      <p:pic>
        <p:nvPicPr>
          <p:cNvPr id="10" name="Google Shape;217;p8" descr="Circle made of arrows with text:&quot; Self-Assessment, Explore Options, Narrow Options, Make A Plan&quot;. Picture of man with backpack strap." title="Imagine PhD"/>
          <p:cNvPicPr preferRelativeResize="0"/>
          <p:nvPr/>
        </p:nvPicPr>
        <p:blipFill rotWithShape="1">
          <a:blip r:embed="rId7">
            <a:alphaModFix/>
          </a:blip>
          <a:srcRect/>
          <a:stretch/>
        </p:blipFill>
        <p:spPr>
          <a:xfrm>
            <a:off x="6021556" y="937334"/>
            <a:ext cx="2390970" cy="2390970"/>
          </a:xfrm>
          <a:prstGeom prst="rect">
            <a:avLst/>
          </a:prstGeom>
          <a:noFill/>
          <a:ln>
            <a:noFill/>
          </a:ln>
        </p:spPr>
      </p:pic>
      <p:sp>
        <p:nvSpPr>
          <p:cNvPr id="11" name="Google Shape;218;p8"/>
          <p:cNvSpPr/>
          <p:nvPr/>
        </p:nvSpPr>
        <p:spPr>
          <a:xfrm>
            <a:off x="8403001" y="1561047"/>
            <a:ext cx="1937265" cy="13233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dirty="0">
                <a:solidFill>
                  <a:schemeClr val="tx2"/>
                </a:solidFill>
                <a:latin typeface="Calibri"/>
                <a:ea typeface="Calibri"/>
                <a:cs typeface="Calibri"/>
                <a:sym typeface="Calibri"/>
              </a:rPr>
              <a:t>Career Exploration and Planning Tool for the </a:t>
            </a:r>
            <a:r>
              <a:rPr lang="en-US" sz="1600" b="1" dirty="0">
                <a:solidFill>
                  <a:schemeClr val="tx2"/>
                </a:solidFill>
                <a:latin typeface="Calibri"/>
                <a:ea typeface="Calibri"/>
                <a:cs typeface="Calibri"/>
                <a:sym typeface="Calibri"/>
              </a:rPr>
              <a:t>Humanities and Social Sciences </a:t>
            </a:r>
            <a:endParaRPr dirty="0">
              <a:solidFill>
                <a:schemeClr val="tx2"/>
              </a:solidFill>
            </a:endParaRPr>
          </a:p>
          <a:p>
            <a:pPr marL="0" marR="0" lvl="0" indent="0" algn="r" rtl="0">
              <a:spcBef>
                <a:spcPts val="0"/>
              </a:spcBef>
              <a:spcAft>
                <a:spcPts val="0"/>
              </a:spcAft>
              <a:buNone/>
            </a:pPr>
            <a:r>
              <a:rPr lang="en-US" sz="1200" dirty="0">
                <a:solidFill>
                  <a:schemeClr val="tx2"/>
                </a:solidFill>
                <a:latin typeface="Calibri"/>
                <a:ea typeface="Calibri"/>
                <a:cs typeface="Calibri"/>
                <a:sym typeface="Calibri"/>
              </a:rPr>
              <a:t>(also useful for STEM</a:t>
            </a:r>
            <a:r>
              <a:rPr lang="en-US" sz="1600" dirty="0">
                <a:solidFill>
                  <a:schemeClr val="tx2"/>
                </a:solidFill>
                <a:latin typeface="Calibri"/>
                <a:ea typeface="Calibri"/>
                <a:cs typeface="Calibri"/>
                <a:sym typeface="Calibri"/>
              </a:rPr>
              <a:t>)</a:t>
            </a:r>
            <a:endParaRPr sz="1600" dirty="0">
              <a:solidFill>
                <a:schemeClr val="tx2"/>
              </a:solidFill>
              <a:latin typeface="Calibri"/>
              <a:ea typeface="Calibri"/>
              <a:cs typeface="Calibri"/>
              <a:sym typeface="Calibri"/>
            </a:endParaRPr>
          </a:p>
        </p:txBody>
      </p:sp>
      <p:sp>
        <p:nvSpPr>
          <p:cNvPr id="12" name="Google Shape;219;p8"/>
          <p:cNvSpPr/>
          <p:nvPr/>
        </p:nvSpPr>
        <p:spPr>
          <a:xfrm>
            <a:off x="7357651" y="3211500"/>
            <a:ext cx="30198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2"/>
                </a:solidFill>
                <a:latin typeface="Calibri"/>
                <a:ea typeface="Calibri"/>
                <a:cs typeface="Calibri"/>
                <a:sym typeface="Calibri"/>
              </a:rPr>
              <a:t>https://www.imaginephd.com</a:t>
            </a:r>
            <a:endParaRPr sz="1800" dirty="0">
              <a:solidFill>
                <a:schemeClr val="tx2"/>
              </a:solidFill>
              <a:latin typeface="Calibri"/>
              <a:ea typeface="Calibri"/>
              <a:cs typeface="Calibri"/>
              <a:sym typeface="Calibri"/>
            </a:endParaRPr>
          </a:p>
        </p:txBody>
      </p:sp>
      <p:pic>
        <p:nvPicPr>
          <p:cNvPr id="13" name="Google Shape;220;p8" descr="ChemIDP Logo, text: &quot;American Chemical Society's Career Planning Tool&quot;." title="ChemIDP"/>
          <p:cNvPicPr preferRelativeResize="0"/>
          <p:nvPr/>
        </p:nvPicPr>
        <p:blipFill rotWithShape="1">
          <a:blip r:embed="rId8">
            <a:alphaModFix/>
          </a:blip>
          <a:srcRect/>
          <a:stretch/>
        </p:blipFill>
        <p:spPr>
          <a:xfrm>
            <a:off x="574450" y="1292566"/>
            <a:ext cx="4741504" cy="1222548"/>
          </a:xfrm>
          <a:prstGeom prst="rect">
            <a:avLst/>
          </a:prstGeom>
          <a:noFill/>
          <a:ln>
            <a:noFill/>
          </a:ln>
        </p:spPr>
      </p:pic>
      <p:sp>
        <p:nvSpPr>
          <p:cNvPr id="14" name="Google Shape;221;p8"/>
          <p:cNvSpPr/>
          <p:nvPr/>
        </p:nvSpPr>
        <p:spPr>
          <a:xfrm>
            <a:off x="2878365" y="2515114"/>
            <a:ext cx="256993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tx2"/>
                </a:solidFill>
                <a:latin typeface="Calibri" panose="020F0502020204030204" pitchFamily="34" charset="0"/>
                <a:ea typeface="Arial"/>
                <a:cs typeface="Calibri" panose="020F0502020204030204" pitchFamily="34" charset="0"/>
                <a:sym typeface="Arial"/>
              </a:rPr>
              <a:t>https://chemidp.acs.org</a:t>
            </a:r>
            <a:endParaRPr sz="1800" dirty="0">
              <a:solidFill>
                <a:schemeClr val="tx2"/>
              </a:solidFill>
              <a:latin typeface="Calibri" panose="020F0502020204030204" pitchFamily="34" charset="0"/>
              <a:ea typeface="Calibri"/>
              <a:cs typeface="Calibri" panose="020F0502020204030204" pitchFamily="34" charset="0"/>
              <a:sym typeface="Calibri"/>
            </a:endParaRPr>
          </a:p>
        </p:txBody>
      </p:sp>
      <p:grpSp>
        <p:nvGrpSpPr>
          <p:cNvPr id="15" name="Google Shape;222;p8" descr="Chart showing the steps of the myIDP tool." title="myIDP"/>
          <p:cNvGrpSpPr/>
          <p:nvPr/>
        </p:nvGrpSpPr>
        <p:grpSpPr>
          <a:xfrm>
            <a:off x="760203" y="3002232"/>
            <a:ext cx="4555751" cy="2986931"/>
            <a:chOff x="295540" y="2819725"/>
            <a:chExt cx="3302847" cy="2165478"/>
          </a:xfrm>
        </p:grpSpPr>
        <p:pic>
          <p:nvPicPr>
            <p:cNvPr id="16" name="Google Shape;223;p8"/>
            <p:cNvPicPr preferRelativeResize="0"/>
            <p:nvPr/>
          </p:nvPicPr>
          <p:blipFill rotWithShape="1">
            <a:blip r:embed="rId9">
              <a:alphaModFix/>
            </a:blip>
            <a:srcRect l="21117" t="14285" r="16057" b="13889"/>
            <a:stretch/>
          </p:blipFill>
          <p:spPr>
            <a:xfrm>
              <a:off x="346861" y="2819725"/>
              <a:ext cx="3200205" cy="2057231"/>
            </a:xfrm>
            <a:prstGeom prst="rect">
              <a:avLst/>
            </a:prstGeom>
            <a:noFill/>
            <a:ln>
              <a:noFill/>
            </a:ln>
          </p:spPr>
        </p:pic>
        <p:sp>
          <p:nvSpPr>
            <p:cNvPr id="17" name="Google Shape;224;p8"/>
            <p:cNvSpPr/>
            <p:nvPr/>
          </p:nvSpPr>
          <p:spPr>
            <a:xfrm>
              <a:off x="2596190" y="4461983"/>
              <a:ext cx="100219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5B8B7"/>
                </a:buClr>
                <a:buSzPts val="2200"/>
                <a:buFont typeface="Trebuchet MS"/>
                <a:buNone/>
              </a:pPr>
              <a:r>
                <a:rPr lang="en-US" sz="2200" b="1" i="0" u="none" strike="noStrike" dirty="0">
                  <a:solidFill>
                    <a:srgbClr val="E5B8B7"/>
                  </a:solidFill>
                  <a:latin typeface="Trebuchet MS"/>
                  <a:ea typeface="Trebuchet MS"/>
                  <a:cs typeface="Trebuchet MS"/>
                  <a:sym typeface="Trebuchet MS"/>
                </a:rPr>
                <a:t>myIDP</a:t>
              </a:r>
              <a:endParaRPr sz="2200" b="1" i="0" u="none" strike="noStrike" dirty="0">
                <a:solidFill>
                  <a:srgbClr val="E5B8B7"/>
                </a:solidFill>
                <a:latin typeface="Arial"/>
                <a:ea typeface="Arial"/>
                <a:cs typeface="Arial"/>
                <a:sym typeface="Arial"/>
              </a:endParaRPr>
            </a:p>
          </p:txBody>
        </p:sp>
        <p:sp>
          <p:nvSpPr>
            <p:cNvPr id="18" name="Google Shape;225;p8"/>
            <p:cNvSpPr/>
            <p:nvPr/>
          </p:nvSpPr>
          <p:spPr>
            <a:xfrm>
              <a:off x="295540" y="4461983"/>
              <a:ext cx="10426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Calibri"/>
                <a:buNone/>
              </a:pPr>
              <a:r>
                <a:rPr lang="en-US" sz="2800" b="1" i="0" u="none" strike="noStrike" dirty="0">
                  <a:solidFill>
                    <a:schemeClr val="lt1"/>
                  </a:solidFill>
                  <a:latin typeface="Calibri"/>
                  <a:ea typeface="Calibri"/>
                  <a:cs typeface="Calibri"/>
                  <a:sym typeface="Calibri"/>
                </a:rPr>
                <a:t>STEM</a:t>
              </a:r>
              <a:endParaRPr dirty="0"/>
            </a:p>
          </p:txBody>
        </p:sp>
      </p:grpSp>
      <p:sp>
        <p:nvSpPr>
          <p:cNvPr id="19" name="Google Shape;226;p8"/>
          <p:cNvSpPr/>
          <p:nvPr/>
        </p:nvSpPr>
        <p:spPr>
          <a:xfrm>
            <a:off x="6096000" y="5807958"/>
            <a:ext cx="4367991" cy="29234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300" dirty="0" smtClean="0">
                <a:solidFill>
                  <a:schemeClr val="tx2"/>
                </a:solidFill>
                <a:latin typeface="Calibri"/>
                <a:ea typeface="Calibri"/>
                <a:cs typeface="Calibri"/>
                <a:sym typeface="Calibri"/>
              </a:rPr>
              <a:t>www.apa.org/education/grad/individual-development-plan</a:t>
            </a:r>
            <a:endParaRPr sz="1300" dirty="0">
              <a:solidFill>
                <a:schemeClr val="tx2"/>
              </a:solidFill>
            </a:endParaRPr>
          </a:p>
        </p:txBody>
      </p:sp>
    </p:spTree>
    <p:extLst>
      <p:ext uri="{BB962C8B-B14F-4D97-AF65-F5344CB8AC3E}">
        <p14:creationId xmlns:p14="http://schemas.microsoft.com/office/powerpoint/2010/main" val="2269153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a:solidFill>
                  <a:srgbClr val="557A95"/>
                </a:solidFill>
                <a:latin typeface="Lato"/>
                <a:ea typeface="Lato"/>
                <a:cs typeface="Lato"/>
                <a:sym typeface="Lato"/>
              </a:rPr>
              <a:t>  CAREER DECISION MAKING PROCESS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20" name="Google Shape;265;p51"/>
          <p:cNvPicPr preferRelativeResize="0"/>
          <p:nvPr/>
        </p:nvPicPr>
        <p:blipFill rotWithShape="1">
          <a:blip r:embed="rId4">
            <a:alphaModFix/>
          </a:blip>
          <a:srcRect/>
          <a:stretch/>
        </p:blipFill>
        <p:spPr>
          <a:xfrm>
            <a:off x="2322262" y="856343"/>
            <a:ext cx="6252073" cy="6019800"/>
          </a:xfrm>
          <a:prstGeom prst="rect">
            <a:avLst/>
          </a:prstGeom>
          <a:noFill/>
          <a:ln>
            <a:noFill/>
          </a:ln>
        </p:spPr>
      </p:pic>
      <p:pic>
        <p:nvPicPr>
          <p:cNvPr id="21" name="Google Shape;267;p51"/>
          <p:cNvPicPr preferRelativeResize="0"/>
          <p:nvPr/>
        </p:nvPicPr>
        <p:blipFill>
          <a:blip r:embed="rId5">
            <a:alphaModFix/>
          </a:blip>
          <a:stretch>
            <a:fillRect/>
          </a:stretch>
        </p:blipFill>
        <p:spPr>
          <a:xfrm>
            <a:off x="9525000" y="5490264"/>
            <a:ext cx="1172099" cy="1173295"/>
          </a:xfrm>
          <a:prstGeom prst="rect">
            <a:avLst/>
          </a:prstGeom>
          <a:noFill/>
          <a:ln>
            <a:noFill/>
          </a:ln>
        </p:spPr>
      </p:pic>
    </p:spTree>
    <p:extLst>
      <p:ext uri="{BB962C8B-B14F-4D97-AF65-F5344CB8AC3E}">
        <p14:creationId xmlns:p14="http://schemas.microsoft.com/office/powerpoint/2010/main" val="476750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SELF-ASSESSMENT</a:t>
            </a:r>
            <a:endParaRPr lang="en-US" sz="3600" cap="none" dirty="0">
              <a:solidFill>
                <a:srgbClr val="557A95"/>
              </a:solidFill>
              <a:latin typeface="Lato"/>
              <a:ea typeface="Lato"/>
              <a:cs typeface="Lato"/>
              <a:sym typeface="Lat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6" name="Google Shape;274;p52"/>
          <p:cNvSpPr txBox="1"/>
          <p:nvPr/>
        </p:nvSpPr>
        <p:spPr>
          <a:xfrm>
            <a:off x="1737850" y="1524000"/>
            <a:ext cx="8077200" cy="4390984"/>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616161"/>
              </a:buClr>
              <a:buSzPts val="600"/>
              <a:buFont typeface="Proxima Nova"/>
              <a:buNone/>
            </a:pPr>
            <a: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t>Skills Assessment </a:t>
            </a:r>
            <a:endParaRPr sz="2800" dirty="0">
              <a:latin typeface="Calibri" panose="020F0502020204030204" pitchFamily="34" charset="0"/>
              <a:ea typeface="Lato"/>
              <a:cs typeface="Calibri" panose="020F0502020204030204" pitchFamily="34" charset="0"/>
              <a:sym typeface="Lato"/>
            </a:endParaRPr>
          </a:p>
          <a:p>
            <a:pPr marL="0" marR="0" lvl="0" indent="0" algn="l" rtl="0">
              <a:lnSpc>
                <a:spcPct val="115000"/>
              </a:lnSpc>
              <a:spcBef>
                <a:spcPts val="0"/>
              </a:spcBef>
              <a:spcAft>
                <a:spcPts val="0"/>
              </a:spcAft>
              <a:buClr>
                <a:srgbClr val="616161"/>
              </a:buClr>
              <a:buSzPts val="600"/>
              <a:buFont typeface="Proxima Nova"/>
              <a:buNone/>
            </a:pPr>
            <a:r>
              <a:rPr lang="en" sz="2800" i="1" u="none" strike="noStrike" cap="none" dirty="0">
                <a:solidFill>
                  <a:srgbClr val="000000"/>
                </a:solidFill>
                <a:latin typeface="Calibri" panose="020F0502020204030204" pitchFamily="34" charset="0"/>
                <a:ea typeface="Lato"/>
                <a:cs typeface="Calibri" panose="020F0502020204030204" pitchFamily="34" charset="0"/>
                <a:sym typeface="Lato"/>
              </a:rPr>
              <a:t>What are your work-related abilities and experience?</a:t>
            </a:r>
            <a:br>
              <a:rPr lang="en" sz="2800" i="1" u="none" strike="noStrike" cap="none" dirty="0">
                <a:solidFill>
                  <a:srgbClr val="000000"/>
                </a:solidFill>
                <a:latin typeface="Calibri" panose="020F0502020204030204" pitchFamily="34" charset="0"/>
                <a:ea typeface="Lato"/>
                <a:cs typeface="Calibri" panose="020F0502020204030204" pitchFamily="34" charset="0"/>
                <a:sym typeface="Lato"/>
              </a:rPr>
            </a:br>
            <a: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t/>
            </a:r>
            <a:b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br>
            <a: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t>Interests Assessment</a:t>
            </a:r>
            <a:r>
              <a:rPr lang="en" sz="2800" dirty="0">
                <a:latin typeface="Calibri" panose="020F0502020204030204" pitchFamily="34" charset="0"/>
                <a:ea typeface="Lato"/>
                <a:cs typeface="Calibri" panose="020F0502020204030204" pitchFamily="34" charset="0"/>
                <a:sym typeface="Lato"/>
              </a:rPr>
              <a:t/>
            </a:r>
            <a:br>
              <a:rPr lang="en" sz="2800" dirty="0">
                <a:latin typeface="Calibri" panose="020F0502020204030204" pitchFamily="34" charset="0"/>
                <a:ea typeface="Lato"/>
                <a:cs typeface="Calibri" panose="020F0502020204030204" pitchFamily="34" charset="0"/>
                <a:sym typeface="Lato"/>
              </a:rPr>
            </a:br>
            <a:r>
              <a:rPr lang="en" sz="2800" i="1" u="none" strike="noStrike" cap="none" dirty="0">
                <a:solidFill>
                  <a:srgbClr val="000000"/>
                </a:solidFill>
                <a:latin typeface="Calibri" panose="020F0502020204030204" pitchFamily="34" charset="0"/>
                <a:ea typeface="Lato"/>
                <a:cs typeface="Calibri" panose="020F0502020204030204" pitchFamily="34" charset="0"/>
                <a:sym typeface="Lato"/>
              </a:rPr>
              <a:t>What activities do you enjoy doing most at work?</a:t>
            </a:r>
            <a:endParaRPr sz="2800" i="1" u="none" strike="noStrike" cap="none" dirty="0">
              <a:solidFill>
                <a:srgbClr val="000000"/>
              </a:solidFill>
              <a:latin typeface="Calibri" panose="020F0502020204030204" pitchFamily="34" charset="0"/>
              <a:ea typeface="Lato"/>
              <a:cs typeface="Calibri" panose="020F0502020204030204" pitchFamily="34" charset="0"/>
              <a:sym typeface="Lato"/>
            </a:endParaRPr>
          </a:p>
          <a:p>
            <a:pPr marL="0" marR="0" lvl="0" indent="0" algn="l" rtl="0">
              <a:lnSpc>
                <a:spcPct val="115000"/>
              </a:lnSpc>
              <a:spcBef>
                <a:spcPts val="800"/>
              </a:spcBef>
              <a:spcAft>
                <a:spcPts val="0"/>
              </a:spcAft>
              <a:buClr>
                <a:srgbClr val="616161"/>
              </a:buClr>
              <a:buSzPts val="2400"/>
              <a:buFont typeface="Calibri"/>
              <a:buNone/>
            </a:pPr>
            <a: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t/>
            </a:r>
            <a:b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br>
            <a:r>
              <a:rPr lang="en" sz="2800" b="1" i="0" u="none" strike="noStrike" cap="none" dirty="0">
                <a:solidFill>
                  <a:srgbClr val="000000"/>
                </a:solidFill>
                <a:latin typeface="Calibri" panose="020F0502020204030204" pitchFamily="34" charset="0"/>
                <a:ea typeface="Lato"/>
                <a:cs typeface="Calibri" panose="020F0502020204030204" pitchFamily="34" charset="0"/>
                <a:sym typeface="Lato"/>
              </a:rPr>
              <a:t>Values Assessment</a:t>
            </a:r>
            <a:r>
              <a:rPr lang="en" sz="2800" dirty="0">
                <a:latin typeface="Calibri" panose="020F0502020204030204" pitchFamily="34" charset="0"/>
                <a:ea typeface="Lato"/>
                <a:cs typeface="Calibri" panose="020F0502020204030204" pitchFamily="34" charset="0"/>
                <a:sym typeface="Lato"/>
              </a:rPr>
              <a:t/>
            </a:r>
            <a:br>
              <a:rPr lang="en" sz="2800" dirty="0">
                <a:latin typeface="Calibri" panose="020F0502020204030204" pitchFamily="34" charset="0"/>
                <a:ea typeface="Lato"/>
                <a:cs typeface="Calibri" panose="020F0502020204030204" pitchFamily="34" charset="0"/>
                <a:sym typeface="Lato"/>
              </a:rPr>
            </a:br>
            <a:r>
              <a:rPr lang="en" sz="2800" i="1" u="none" strike="noStrike" cap="none" dirty="0">
                <a:solidFill>
                  <a:srgbClr val="000000"/>
                </a:solidFill>
                <a:latin typeface="Calibri" panose="020F0502020204030204" pitchFamily="34" charset="0"/>
                <a:ea typeface="Lato"/>
                <a:cs typeface="Calibri" panose="020F0502020204030204" pitchFamily="34" charset="0"/>
                <a:sym typeface="Lato"/>
              </a:rPr>
              <a:t>What is important to you in your work environment?</a:t>
            </a:r>
            <a:endParaRPr sz="2800" b="0" i="0" u="none" strike="noStrike" cap="none" dirty="0">
              <a:solidFill>
                <a:srgbClr val="000000"/>
              </a:solidFill>
              <a:latin typeface="Calibri" panose="020F0502020204030204" pitchFamily="34" charset="0"/>
              <a:ea typeface="Istok Web"/>
              <a:cs typeface="Calibri" panose="020F0502020204030204" pitchFamily="34" charset="0"/>
              <a:sym typeface="Istok Web"/>
            </a:endParaRPr>
          </a:p>
        </p:txBody>
      </p:sp>
      <p:pic>
        <p:nvPicPr>
          <p:cNvPr id="7" name="Google Shape;272;p52"/>
          <p:cNvPicPr preferRelativeResize="0"/>
          <p:nvPr/>
        </p:nvPicPr>
        <p:blipFill>
          <a:blip r:embed="rId4">
            <a:alphaModFix/>
          </a:blip>
          <a:stretch>
            <a:fillRect/>
          </a:stretch>
        </p:blipFill>
        <p:spPr>
          <a:xfrm>
            <a:off x="9448800" y="5468534"/>
            <a:ext cx="1193850" cy="1195025"/>
          </a:xfrm>
          <a:prstGeom prst="rect">
            <a:avLst/>
          </a:prstGeom>
          <a:noFill/>
          <a:ln>
            <a:noFill/>
          </a:ln>
        </p:spPr>
      </p:pic>
    </p:spTree>
    <p:extLst>
      <p:ext uri="{BB962C8B-B14F-4D97-AF65-F5344CB8AC3E}">
        <p14:creationId xmlns:p14="http://schemas.microsoft.com/office/powerpoint/2010/main" val="1811145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SKILLS ASSESSMENTS</a:t>
            </a:r>
            <a:endParaRPr lang="en-US" sz="3600" cap="none" dirty="0">
              <a:solidFill>
                <a:srgbClr val="557A95"/>
              </a:solidFill>
              <a:latin typeface="Lato"/>
              <a:ea typeface="Lato"/>
              <a:cs typeface="Lato"/>
              <a:sym typeface="Lato"/>
            </a:endParaRPr>
          </a:p>
        </p:txBody>
      </p:sp>
      <p:sp>
        <p:nvSpPr>
          <p:cNvPr id="6" name="Google Shape;274;p52"/>
          <p:cNvSpPr txBox="1"/>
          <p:nvPr/>
        </p:nvSpPr>
        <p:spPr>
          <a:xfrm>
            <a:off x="354137" y="1295400"/>
            <a:ext cx="5181600" cy="2264867"/>
          </a:xfrm>
          <a:prstGeom prst="rect">
            <a:avLst/>
          </a:prstGeom>
          <a:noFill/>
          <a:ln>
            <a:noFill/>
          </a:ln>
        </p:spPr>
        <p:txBody>
          <a:bodyPr spcFirstLastPara="1" wrap="square" lIns="91425" tIns="91425" rIns="91425" bIns="91425" anchor="t" anchorCtr="0">
            <a:noAutofit/>
          </a:bodyPr>
          <a:lstStyle/>
          <a:p>
            <a:pPr marL="274320" indent="-274320" eaLnBrk="1" fontAlgn="auto" hangingPunct="1">
              <a:spcBef>
                <a:spcPts val="0"/>
              </a:spcBef>
              <a:spcAft>
                <a:spcPts val="600"/>
              </a:spcAft>
              <a:buClr>
                <a:schemeClr val="tx2"/>
              </a:buClr>
              <a:buFont typeface="Wingdings 2"/>
              <a:buChar char=""/>
              <a:defRPr/>
            </a:pPr>
            <a:r>
              <a:rPr lang="en-US" sz="2400" dirty="0" smtClean="0">
                <a:latin typeface="Calibri" panose="020F0502020204030204" pitchFamily="34" charset="0"/>
                <a:cs typeface="Calibri" panose="020F0502020204030204" pitchFamily="34" charset="0"/>
              </a:rPr>
              <a:t>Choose </a:t>
            </a:r>
            <a:r>
              <a:rPr lang="en-US" sz="2400" dirty="0">
                <a:latin typeface="Calibri" panose="020F0502020204030204" pitchFamily="34" charset="0"/>
                <a:cs typeface="Calibri" panose="020F0502020204030204" pitchFamily="34" charset="0"/>
              </a:rPr>
              <a:t>10 job families of </a:t>
            </a:r>
            <a:r>
              <a:rPr lang="en-US" sz="2400" dirty="0" smtClean="0">
                <a:latin typeface="Calibri" panose="020F0502020204030204" pitchFamily="34" charset="0"/>
                <a:cs typeface="Calibri" panose="020F0502020204030204" pitchFamily="34" charset="0"/>
              </a:rPr>
              <a:t>interest</a:t>
            </a:r>
          </a:p>
          <a:p>
            <a:pPr marL="274320" lvl="0" indent="-274320" eaLnBrk="1" fontAlgn="auto" hangingPunct="1">
              <a:spcBef>
                <a:spcPts val="0"/>
              </a:spcBef>
              <a:spcAft>
                <a:spcPts val="600"/>
              </a:spcAft>
              <a:buClr>
                <a:schemeClr val="tx2"/>
              </a:buClr>
              <a:buFont typeface="Wingdings 2"/>
              <a:buChar char=""/>
              <a:defRPr/>
            </a:pPr>
            <a:r>
              <a:rPr lang="en" sz="2400" dirty="0">
                <a:solidFill>
                  <a:srgbClr val="000000"/>
                </a:solidFill>
                <a:latin typeface="Calibri" panose="020F0502020204030204" pitchFamily="34" charset="0"/>
                <a:ea typeface="Lato"/>
                <a:cs typeface="Calibri" panose="020F0502020204030204" pitchFamily="34" charset="0"/>
                <a:sym typeface="Lato"/>
              </a:rPr>
              <a:t>Consider your experience and ability with each </a:t>
            </a:r>
            <a:r>
              <a:rPr lang="en" sz="2400" dirty="0" smtClean="0">
                <a:solidFill>
                  <a:srgbClr val="000000"/>
                </a:solidFill>
                <a:latin typeface="Calibri" panose="020F0502020204030204" pitchFamily="34" charset="0"/>
                <a:ea typeface="Lato"/>
                <a:cs typeface="Calibri" panose="020F0502020204030204" pitchFamily="34" charset="0"/>
                <a:sym typeface="Lato"/>
              </a:rPr>
              <a:t>skill</a:t>
            </a:r>
          </a:p>
          <a:p>
            <a:pPr marL="274320" indent="-274320" eaLnBrk="1" fontAlgn="auto" hangingPunct="1">
              <a:spcBef>
                <a:spcPts val="0"/>
              </a:spcBef>
              <a:spcAft>
                <a:spcPts val="600"/>
              </a:spcAft>
              <a:buClr>
                <a:schemeClr val="tx2"/>
              </a:buClr>
              <a:buFont typeface="Wingdings 2"/>
              <a:buChar char=""/>
              <a:defRPr/>
            </a:pPr>
            <a:r>
              <a:rPr lang="en" sz="2400" dirty="0">
                <a:solidFill>
                  <a:srgbClr val="000000"/>
                </a:solidFill>
                <a:latin typeface="Calibri" panose="020F0502020204030204" pitchFamily="34" charset="0"/>
                <a:ea typeface="Istok Web"/>
                <a:cs typeface="Calibri" panose="020F0502020204030204" pitchFamily="34" charset="0"/>
                <a:sym typeface="Lato"/>
              </a:rPr>
              <a:t>Your skills are assessed against the selected job families</a:t>
            </a:r>
          </a:p>
          <a:p>
            <a:pPr marL="274320" lvl="0" indent="-274320" eaLnBrk="1" fontAlgn="auto" hangingPunct="1">
              <a:spcAft>
                <a:spcPts val="0"/>
              </a:spcAft>
              <a:buFont typeface="Wingdings 2"/>
              <a:buChar char=""/>
              <a:defRPr/>
            </a:pPr>
            <a:endParaRPr lang="en" sz="2000" dirty="0">
              <a:solidFill>
                <a:srgbClr val="000000"/>
              </a:solidFill>
              <a:latin typeface="Calibri" panose="020F0502020204030204" pitchFamily="34" charset="0"/>
              <a:ea typeface="Lato"/>
              <a:cs typeface="Calibri" panose="020F0502020204030204" pitchFamily="34" charset="0"/>
              <a:sym typeface="Lato"/>
            </a:endParaRPr>
          </a:p>
          <a:p>
            <a:pPr marL="274320" indent="-274320" eaLnBrk="1" fontAlgn="auto" hangingPunct="1">
              <a:spcAft>
                <a:spcPts val="0"/>
              </a:spcAft>
              <a:buFont typeface="Wingdings 2"/>
              <a:buChar char=""/>
              <a:defRPr/>
            </a:pPr>
            <a:endParaRPr lang="en-US" sz="2000" b="1"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endParaRPr lang="en-US" sz="2000" b="1" dirty="0" smtClean="0">
              <a:latin typeface="Calibri" panose="020F0502020204030204" pitchFamily="34" charset="0"/>
              <a:cs typeface="Calibri" panose="020F0502020204030204" pitchFamily="34" charset="0"/>
            </a:endParaRPr>
          </a:p>
        </p:txBody>
      </p:sp>
      <p:pic>
        <p:nvPicPr>
          <p:cNvPr id="7" name="Google Shape;272;p52"/>
          <p:cNvPicPr preferRelativeResize="0"/>
          <p:nvPr/>
        </p:nvPicPr>
        <p:blipFill>
          <a:blip r:embed="rId3">
            <a:alphaModFix/>
          </a:blip>
          <a:stretch>
            <a:fillRect/>
          </a:stretch>
        </p:blipFill>
        <p:spPr>
          <a:xfrm>
            <a:off x="10972800" y="5490765"/>
            <a:ext cx="1125280" cy="1126388"/>
          </a:xfrm>
          <a:prstGeom prst="rect">
            <a:avLst/>
          </a:prstGeom>
          <a:noFill/>
          <a:ln>
            <a:noFill/>
          </a:ln>
        </p:spPr>
      </p:pic>
      <p:pic>
        <p:nvPicPr>
          <p:cNvPr id="9" name="Google Shape;239;p9"/>
          <p:cNvPicPr preferRelativeResize="0"/>
          <p:nvPr/>
        </p:nvPicPr>
        <p:blipFill rotWithShape="1">
          <a:blip r:embed="rId4">
            <a:alphaModFix/>
          </a:blip>
          <a:srcRect/>
          <a:stretch/>
        </p:blipFill>
        <p:spPr>
          <a:xfrm>
            <a:off x="5713751" y="1295400"/>
            <a:ext cx="5099678" cy="2498826"/>
          </a:xfrm>
          <a:prstGeom prst="rect">
            <a:avLst/>
          </a:prstGeom>
          <a:noFill/>
          <a:ln>
            <a:noFill/>
          </a:ln>
        </p:spPr>
      </p:pic>
      <p:pic>
        <p:nvPicPr>
          <p:cNvPr id="10" name="Google Shape;240;p9"/>
          <p:cNvPicPr preferRelativeResize="0"/>
          <p:nvPr/>
        </p:nvPicPr>
        <p:blipFill rotWithShape="1">
          <a:blip r:embed="rId5">
            <a:alphaModFix/>
          </a:blip>
          <a:srcRect t="2390" b="2116"/>
          <a:stretch/>
        </p:blipFill>
        <p:spPr>
          <a:xfrm>
            <a:off x="5704250" y="4004591"/>
            <a:ext cx="5075509" cy="2503505"/>
          </a:xfrm>
          <a:prstGeom prst="rect">
            <a:avLst/>
          </a:prstGeom>
          <a:noFill/>
          <a:ln>
            <a:noFill/>
          </a:ln>
        </p:spPr>
      </p:pic>
      <p:pic>
        <p:nvPicPr>
          <p:cNvPr id="12" name="Google Shape;241;p9"/>
          <p:cNvPicPr preferRelativeResize="0"/>
          <p:nvPr/>
        </p:nvPicPr>
        <p:blipFill rotWithShape="1">
          <a:blip r:embed="rId6">
            <a:alphaModFix/>
          </a:blip>
          <a:srcRect l="37135" t="42279" r="37150" b="-5423"/>
          <a:stretch/>
        </p:blipFill>
        <p:spPr>
          <a:xfrm>
            <a:off x="3385068" y="3385854"/>
            <a:ext cx="1979743" cy="3497934"/>
          </a:xfrm>
          <a:prstGeom prst="rect">
            <a:avLst/>
          </a:prstGeom>
          <a:noFill/>
          <a:ln>
            <a:noFill/>
          </a:ln>
        </p:spPr>
      </p:pic>
      <p:pic>
        <p:nvPicPr>
          <p:cNvPr id="13" name="Google Shape;289;p55"/>
          <p:cNvPicPr preferRelativeResize="0"/>
          <p:nvPr/>
        </p:nvPicPr>
        <p:blipFill rotWithShape="1">
          <a:blip r:embed="rId7">
            <a:alphaModFix/>
          </a:blip>
          <a:srcRect l="20573" t="-285" r="51997" b="95124"/>
          <a:stretch/>
        </p:blipFill>
        <p:spPr>
          <a:xfrm>
            <a:off x="304800" y="4004591"/>
            <a:ext cx="2438400" cy="249733"/>
          </a:xfrm>
          <a:prstGeom prst="rect">
            <a:avLst/>
          </a:prstGeom>
          <a:noFill/>
          <a:ln>
            <a:noFill/>
          </a:ln>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15" name="Google Shape;289;p55"/>
          <p:cNvPicPr preferRelativeResize="0"/>
          <p:nvPr/>
        </p:nvPicPr>
        <p:blipFill rotWithShape="1">
          <a:blip r:embed="rId7">
            <a:alphaModFix/>
          </a:blip>
          <a:srcRect l="48149" t="-420" r="20282" b="93986"/>
          <a:stretch/>
        </p:blipFill>
        <p:spPr>
          <a:xfrm>
            <a:off x="425473" y="4462165"/>
            <a:ext cx="2806390" cy="311313"/>
          </a:xfrm>
          <a:prstGeom prst="rect">
            <a:avLst/>
          </a:prstGeom>
          <a:noFill/>
          <a:ln>
            <a:noFill/>
          </a:ln>
        </p:spPr>
      </p:pic>
    </p:spTree>
    <p:extLst>
      <p:ext uri="{BB962C8B-B14F-4D97-AF65-F5344CB8AC3E}">
        <p14:creationId xmlns:p14="http://schemas.microsoft.com/office/powerpoint/2010/main" val="1695203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INTERESTS ASSESSMENT</a:t>
            </a:r>
            <a:endParaRPr lang="en-US" sz="3600" cap="none" dirty="0">
              <a:solidFill>
                <a:srgbClr val="557A95"/>
              </a:solidFill>
              <a:latin typeface="Lato"/>
              <a:ea typeface="Lato"/>
              <a:cs typeface="Lato"/>
              <a:sym typeface="Lat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6" name="Google Shape;274;p52"/>
          <p:cNvSpPr txBox="1"/>
          <p:nvPr/>
        </p:nvSpPr>
        <p:spPr>
          <a:xfrm>
            <a:off x="925402" y="1066800"/>
            <a:ext cx="9045793" cy="167186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616161"/>
              </a:buClr>
              <a:buSzPts val="600"/>
              <a:buFont typeface="Proxima Nova"/>
              <a:buNone/>
            </a:pPr>
            <a:r>
              <a:rPr lang="en" sz="2400" b="1" i="1" u="none" strike="noStrike" cap="none" dirty="0" smtClean="0">
                <a:solidFill>
                  <a:srgbClr val="000000"/>
                </a:solidFill>
                <a:latin typeface="Calibri" panose="020F0502020204030204" pitchFamily="34" charset="0"/>
                <a:ea typeface="Lato"/>
                <a:cs typeface="Calibri" panose="020F0502020204030204" pitchFamily="34" charset="0"/>
                <a:sym typeface="Lato"/>
              </a:rPr>
              <a:t>What activities do you enjoy doing most at work?</a:t>
            </a:r>
          </a:p>
          <a:p>
            <a:pPr lvl="0">
              <a:lnSpc>
                <a:spcPct val="115000"/>
              </a:lnSpc>
              <a:spcBef>
                <a:spcPts val="0"/>
              </a:spcBef>
              <a:spcAft>
                <a:spcPts val="0"/>
              </a:spcAft>
              <a:buClr>
                <a:srgbClr val="616161"/>
              </a:buClr>
              <a:buSzPts val="600"/>
            </a:pPr>
            <a:endParaRPr lang="en-US" sz="2000" dirty="0" smtClean="0">
              <a:latin typeface="Calibri" panose="020F0502020204030204" pitchFamily="34" charset="0"/>
              <a:cs typeface="Calibri" panose="020F0502020204030204" pitchFamily="34" charset="0"/>
            </a:endParaRPr>
          </a:p>
          <a:p>
            <a:pPr lvl="0" algn="ctr" eaLnBrk="1" fontAlgn="auto" hangingPunct="1">
              <a:spcBef>
                <a:spcPts val="0"/>
              </a:spcBef>
              <a:spcAft>
                <a:spcPts val="600"/>
              </a:spcAft>
              <a:buClr>
                <a:schemeClr val="tx2"/>
              </a:buClr>
              <a:defRPr/>
            </a:pPr>
            <a:r>
              <a:rPr lang="en-US" sz="2000" dirty="0" smtClean="0">
                <a:latin typeface="Calibri" panose="020F0502020204030204" pitchFamily="34" charset="0"/>
                <a:cs typeface="Calibri" panose="020F0502020204030204" pitchFamily="34" charset="0"/>
              </a:rPr>
              <a:t>This </a:t>
            </a:r>
            <a:r>
              <a:rPr lang="en-US" sz="2000" dirty="0">
                <a:latin typeface="Calibri" panose="020F0502020204030204" pitchFamily="34" charset="0"/>
                <a:cs typeface="Calibri" panose="020F0502020204030204" pitchFamily="34" charset="0"/>
              </a:rPr>
              <a:t>assessment will help you evaluate what career-related activities you enjoy doing most and those you would prefer to </a:t>
            </a:r>
            <a:r>
              <a:rPr lang="en-US" sz="2000" dirty="0" smtClean="0">
                <a:latin typeface="Calibri" panose="020F0502020204030204" pitchFamily="34" charset="0"/>
                <a:cs typeface="Calibri" panose="020F0502020204030204" pitchFamily="34" charset="0"/>
              </a:rPr>
              <a:t>avoid.</a:t>
            </a:r>
            <a:endParaRPr sz="2000" b="0" i="0" u="none" strike="noStrike" cap="none" dirty="0">
              <a:solidFill>
                <a:srgbClr val="000000"/>
              </a:solidFill>
              <a:latin typeface="Calibri" panose="020F0502020204030204" pitchFamily="34" charset="0"/>
              <a:ea typeface="Istok Web"/>
              <a:cs typeface="Calibri" panose="020F0502020204030204" pitchFamily="34" charset="0"/>
              <a:sym typeface="Istok Web"/>
            </a:endParaRPr>
          </a:p>
        </p:txBody>
      </p:sp>
      <p:pic>
        <p:nvPicPr>
          <p:cNvPr id="2" name="Picture 1"/>
          <p:cNvPicPr>
            <a:picLocks noChangeAspect="1"/>
          </p:cNvPicPr>
          <p:nvPr/>
        </p:nvPicPr>
        <p:blipFill rotWithShape="1">
          <a:blip r:embed="rId4"/>
          <a:srcRect b="4840"/>
          <a:stretch/>
        </p:blipFill>
        <p:spPr>
          <a:xfrm>
            <a:off x="2401202" y="2738660"/>
            <a:ext cx="6224588" cy="3797473"/>
          </a:xfrm>
          <a:prstGeom prst="rect">
            <a:avLst/>
          </a:prstGeom>
        </p:spPr>
      </p:pic>
      <p:pic>
        <p:nvPicPr>
          <p:cNvPr id="8" name="Google Shape;389;p65"/>
          <p:cNvPicPr preferRelativeResize="0"/>
          <p:nvPr/>
        </p:nvPicPr>
        <p:blipFill>
          <a:blip r:embed="rId5">
            <a:alphaModFix/>
          </a:blip>
          <a:stretch>
            <a:fillRect/>
          </a:stretch>
        </p:blipFill>
        <p:spPr>
          <a:xfrm>
            <a:off x="11049000" y="5537763"/>
            <a:ext cx="1031359" cy="1032391"/>
          </a:xfrm>
          <a:prstGeom prst="rect">
            <a:avLst/>
          </a:prstGeom>
          <a:noFill/>
          <a:ln>
            <a:noFill/>
          </a:ln>
        </p:spPr>
      </p:pic>
    </p:spTree>
    <p:extLst>
      <p:ext uri="{BB962C8B-B14F-4D97-AF65-F5344CB8AC3E}">
        <p14:creationId xmlns:p14="http://schemas.microsoft.com/office/powerpoint/2010/main" val="3366469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971800" y="1905000"/>
            <a:ext cx="7848600" cy="3038475"/>
          </a:xfrm>
        </p:spPr>
        <p:txBody>
          <a:bodyPr/>
          <a:lstStyle/>
          <a:p>
            <a:pPr eaLnBrk="1" hangingPunct="1"/>
            <a:endParaRPr lang="en-US" altLang="en-US" dirty="0" smtClean="0">
              <a:latin typeface="Calibri" panose="020F0502020204030204" pitchFamily="34" charset="0"/>
              <a:cs typeface="Calibri" panose="020F0502020204030204" pitchFamily="34" charset="0"/>
            </a:endParaRPr>
          </a:p>
          <a:p>
            <a:pPr eaLnBrk="1" hangingPunct="1">
              <a:spcBef>
                <a:spcPts val="1200"/>
              </a:spcBef>
            </a:pPr>
            <a:r>
              <a:rPr lang="en-US" altLang="en-US" dirty="0" smtClean="0">
                <a:latin typeface="Calibri" panose="020F0502020204030204" pitchFamily="34" charset="0"/>
                <a:cs typeface="Calibri" panose="020F0502020204030204" pitchFamily="34" charset="0"/>
              </a:rPr>
              <a:t>Why is an IDP important?</a:t>
            </a:r>
          </a:p>
          <a:p>
            <a:pPr eaLnBrk="1" hangingPunct="1">
              <a:spcBef>
                <a:spcPts val="1200"/>
              </a:spcBef>
            </a:pPr>
            <a:r>
              <a:rPr lang="en-US" altLang="en-US" dirty="0" smtClean="0">
                <a:latin typeface="Calibri" panose="020F0502020204030204" pitchFamily="34" charset="0"/>
                <a:cs typeface="Calibri" panose="020F0502020204030204" pitchFamily="34" charset="0"/>
              </a:rPr>
              <a:t>Postdoc &amp; Mentor Responsibilities</a:t>
            </a:r>
          </a:p>
          <a:p>
            <a:pPr eaLnBrk="1" hangingPunct="1">
              <a:spcBef>
                <a:spcPts val="1200"/>
              </a:spcBef>
            </a:pPr>
            <a:r>
              <a:rPr lang="en-US" altLang="en-US" dirty="0" smtClean="0">
                <a:latin typeface="Calibri" panose="020F0502020204030204" pitchFamily="34" charset="0"/>
                <a:cs typeface="Calibri" panose="020F0502020204030204" pitchFamily="34" charset="0"/>
              </a:rPr>
              <a:t>Taking Control of Your Career</a:t>
            </a:r>
          </a:p>
          <a:p>
            <a:pPr eaLnBrk="1" hangingPunct="1">
              <a:spcBef>
                <a:spcPts val="1200"/>
              </a:spcBef>
            </a:pPr>
            <a:r>
              <a:rPr lang="en-US" altLang="en-US" dirty="0" smtClean="0">
                <a:latin typeface="Calibri" panose="020F0502020204030204" pitchFamily="34" charset="0"/>
                <a:cs typeface="Calibri" panose="020F0502020204030204" pitchFamily="34" charset="0"/>
              </a:rPr>
              <a:t>Next Steps-Developing Your IDP</a:t>
            </a:r>
          </a:p>
        </p:txBody>
      </p:sp>
      <p:sp>
        <p:nvSpPr>
          <p:cNvPr id="4" name="Google Shape;249;p49"/>
          <p:cNvSpPr txBox="1">
            <a:spLocks/>
          </p:cNvSpPr>
          <p:nvPr/>
        </p:nvSpPr>
        <p:spPr>
          <a:xfrm>
            <a:off x="0" y="381000"/>
            <a:ext cx="10820400" cy="857400"/>
          </a:xfrm>
          <a:prstGeom prst="rect">
            <a:avLst/>
          </a:prstGeom>
          <a:noFill/>
          <a:ln>
            <a:noFill/>
          </a:ln>
        </p:spPr>
        <p:txBody>
          <a:bodyPr spcFirstLastPara="1" vert="horz" wrap="square" lIns="91425" tIns="91425" rIns="91425" bIns="91425"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algn="ctr">
              <a:spcBef>
                <a:spcPts val="0"/>
              </a:spcBef>
              <a:spcAft>
                <a:spcPts val="0"/>
              </a:spcAft>
              <a:buClr>
                <a:schemeClr val="dk1"/>
              </a:buClr>
              <a:buFont typeface="Montserrat"/>
              <a:buNone/>
            </a:pPr>
            <a:r>
              <a:rPr lang="en-US" sz="3600" cap="none" dirty="0" smtClean="0">
                <a:solidFill>
                  <a:srgbClr val="557A95"/>
                </a:solidFill>
                <a:latin typeface="Lato"/>
                <a:ea typeface="Lato"/>
                <a:cs typeface="Lato"/>
                <a:sym typeface="Lato"/>
              </a:rPr>
              <a:t>DISCUSSION TOPICS</a:t>
            </a:r>
            <a:endParaRPr lang="en-US" sz="3600" cap="none" dirty="0">
              <a:solidFill>
                <a:srgbClr val="557A95"/>
              </a:solidFill>
              <a:latin typeface="Lato"/>
              <a:ea typeface="Lato"/>
              <a:cs typeface="Lato"/>
              <a:sym typeface="Lato"/>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VALUES ASSESSMENT</a:t>
            </a:r>
            <a:endParaRPr lang="en-US" sz="3600" cap="none" dirty="0">
              <a:solidFill>
                <a:srgbClr val="557A95"/>
              </a:solidFill>
              <a:latin typeface="Lato"/>
              <a:ea typeface="Lato"/>
              <a:cs typeface="Lato"/>
              <a:sym typeface="Lat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6" name="Google Shape;274;p52"/>
          <p:cNvSpPr txBox="1"/>
          <p:nvPr/>
        </p:nvSpPr>
        <p:spPr>
          <a:xfrm>
            <a:off x="0" y="1066800"/>
            <a:ext cx="10896599" cy="762000"/>
          </a:xfrm>
          <a:prstGeom prst="rect">
            <a:avLst/>
          </a:prstGeom>
          <a:noFill/>
          <a:ln>
            <a:noFill/>
          </a:ln>
        </p:spPr>
        <p:txBody>
          <a:bodyPr spcFirstLastPara="1" wrap="square" lIns="91425" tIns="91425" rIns="91425" bIns="91425" anchor="t" anchorCtr="0">
            <a:noAutofit/>
          </a:bodyPr>
          <a:lstStyle/>
          <a:p>
            <a:pPr lvl="0" algn="ctr">
              <a:lnSpc>
                <a:spcPct val="115000"/>
              </a:lnSpc>
              <a:spcBef>
                <a:spcPts val="800"/>
              </a:spcBef>
              <a:spcAft>
                <a:spcPts val="0"/>
              </a:spcAft>
              <a:buClr>
                <a:srgbClr val="616161"/>
              </a:buClr>
              <a:buSzPts val="2400"/>
            </a:pPr>
            <a:r>
              <a:rPr lang="en-US" sz="2400" i="1" u="none" strike="noStrike" cap="none" dirty="0" smtClean="0">
                <a:solidFill>
                  <a:srgbClr val="000000"/>
                </a:solidFill>
                <a:latin typeface="Calibri" panose="020F0502020204030204" pitchFamily="34" charset="0"/>
                <a:ea typeface="Lato"/>
                <a:cs typeface="Calibri" panose="020F0502020204030204" pitchFamily="34" charset="0"/>
                <a:sym typeface="Lato"/>
              </a:rPr>
              <a:t>What is important to you in your work environment?</a:t>
            </a:r>
            <a:endParaRPr lang="en-US" sz="2400" b="0" i="0" u="none" strike="noStrike" cap="none" dirty="0">
              <a:solidFill>
                <a:srgbClr val="000000"/>
              </a:solidFill>
              <a:latin typeface="Calibri" panose="020F0502020204030204" pitchFamily="34" charset="0"/>
              <a:ea typeface="Istok Web"/>
              <a:cs typeface="Calibri" panose="020F0502020204030204" pitchFamily="34" charset="0"/>
              <a:sym typeface="Istok Web"/>
            </a:endParaRPr>
          </a:p>
        </p:txBody>
      </p:sp>
      <p:pic>
        <p:nvPicPr>
          <p:cNvPr id="8"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sp>
        <p:nvSpPr>
          <p:cNvPr id="7" name="Rectangle 2"/>
          <p:cNvSpPr>
            <a:spLocks noGrp="1" noChangeArrowheads="1"/>
          </p:cNvSpPr>
          <p:nvPr>
            <p:ph type="title"/>
          </p:nvPr>
        </p:nvSpPr>
        <p:spPr>
          <a:xfrm>
            <a:off x="1905000" y="2438400"/>
            <a:ext cx="7239000" cy="2226879"/>
          </a:xfrm>
        </p:spPr>
        <p:txBody>
          <a:bodyPr>
            <a:normAutofit fontScale="90000"/>
          </a:bodyPr>
          <a:lstStyle/>
          <a:p>
            <a:pPr marL="320040" indent="-320040" algn="ctr" eaLnBrk="1" fontAlgn="auto" hangingPunct="1">
              <a:spcAft>
                <a:spcPts val="0"/>
              </a:spcAft>
              <a:buClr>
                <a:schemeClr val="accent6">
                  <a:lumMod val="75000"/>
                </a:schemeClr>
              </a:buClr>
              <a:defRPr/>
            </a:pPr>
            <a:r>
              <a:rPr lang="en-US" dirty="0" smtClean="0"/>
              <a:t>Complete the values assessment worksheet</a:t>
            </a:r>
            <a:br>
              <a:rPr lang="en-US" dirty="0" smtClean="0"/>
            </a:br>
            <a:r>
              <a:rPr lang="en-US" dirty="0"/>
              <a:t/>
            </a:r>
            <a:br>
              <a:rPr lang="en-US" dirty="0"/>
            </a:br>
            <a:r>
              <a:rPr lang="en-US" dirty="0" smtClean="0"/>
              <a:t>Break-out: Group Discussion</a:t>
            </a:r>
          </a:p>
        </p:txBody>
      </p:sp>
    </p:spTree>
    <p:extLst>
      <p:ext uri="{BB962C8B-B14F-4D97-AF65-F5344CB8AC3E}">
        <p14:creationId xmlns:p14="http://schemas.microsoft.com/office/powerpoint/2010/main" val="4099737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43;p9"/>
          <p:cNvPicPr preferRelativeResize="0"/>
          <p:nvPr/>
        </p:nvPicPr>
        <p:blipFill rotWithShape="1">
          <a:blip r:embed="rId3">
            <a:alphaModFix/>
          </a:blip>
          <a:srcRect l="969" t="788" r="50726" b="48777"/>
          <a:stretch/>
        </p:blipFill>
        <p:spPr>
          <a:xfrm>
            <a:off x="1632061" y="1226234"/>
            <a:ext cx="8143872" cy="4572000"/>
          </a:xfrm>
          <a:prstGeom prst="rect">
            <a:avLst/>
          </a:prstGeom>
          <a:noFill/>
          <a:ln>
            <a:noFill/>
          </a:ln>
        </p:spPr>
      </p:pic>
      <p:sp>
        <p:nvSpPr>
          <p:cNvPr id="6"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NEXT STEP: EXPLORE</a:t>
            </a:r>
            <a:endParaRPr lang="en-US" sz="3600" cap="none" dirty="0">
              <a:solidFill>
                <a:srgbClr val="557A95"/>
              </a:solidFill>
              <a:latin typeface="Lato"/>
              <a:ea typeface="Lato"/>
              <a:cs typeface="Lato"/>
              <a:sym typeface="Lato"/>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8" name="Google Shape;389;p65"/>
          <p:cNvPicPr preferRelativeResize="0"/>
          <p:nvPr/>
        </p:nvPicPr>
        <p:blipFill>
          <a:blip r:embed="rId5">
            <a:alphaModFix/>
          </a:blip>
          <a:stretch>
            <a:fillRect/>
          </a:stretch>
        </p:blipFill>
        <p:spPr>
          <a:xfrm>
            <a:off x="9677400" y="5798234"/>
            <a:ext cx="914400" cy="891906"/>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NEXT STEP: CONNECT</a:t>
            </a:r>
            <a:endParaRPr lang="en-US" sz="3600" cap="none" dirty="0">
              <a:solidFill>
                <a:srgbClr val="557A95"/>
              </a:solidFill>
              <a:latin typeface="Lato"/>
              <a:ea typeface="Lato"/>
              <a:cs typeface="Lato"/>
              <a:sym typeface="Lato"/>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8"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pic>
        <p:nvPicPr>
          <p:cNvPr id="9" name="Google Shape;243;p9"/>
          <p:cNvPicPr preferRelativeResize="0"/>
          <p:nvPr/>
        </p:nvPicPr>
        <p:blipFill rotWithShape="1">
          <a:blip r:embed="rId5">
            <a:alphaModFix/>
          </a:blip>
          <a:srcRect l="50970" t="788" r="725" b="51930"/>
          <a:stretch/>
        </p:blipFill>
        <p:spPr>
          <a:xfrm>
            <a:off x="838200" y="1143000"/>
            <a:ext cx="9088688" cy="4783522"/>
          </a:xfrm>
          <a:prstGeom prst="rect">
            <a:avLst/>
          </a:prstGeom>
          <a:noFill/>
          <a:ln>
            <a:noFill/>
          </a:ln>
        </p:spPr>
      </p:pic>
    </p:spTree>
    <p:extLst>
      <p:ext uri="{BB962C8B-B14F-4D97-AF65-F5344CB8AC3E}">
        <p14:creationId xmlns:p14="http://schemas.microsoft.com/office/powerpoint/2010/main" val="1901721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1600200" y="2980430"/>
            <a:ext cx="7924800" cy="2315713"/>
          </a:xfrm>
        </p:spPr>
        <p:txBody>
          <a:bodyPr>
            <a:normAutofit/>
          </a:bodyPr>
          <a:lstStyle/>
          <a:p>
            <a:pPr marL="503237" indent="-457200" eaLnBrk="1" fontAlgn="auto" hangingPunct="1">
              <a:lnSpc>
                <a:spcPct val="120000"/>
              </a:lnSpc>
              <a:spcAft>
                <a:spcPts val="0"/>
              </a:spcAft>
              <a:defRPr/>
            </a:pPr>
            <a:r>
              <a:rPr lang="en-US" sz="2800" dirty="0" smtClean="0">
                <a:solidFill>
                  <a:prstClr val="black">
                    <a:lumMod val="75000"/>
                    <a:lumOff val="25000"/>
                  </a:prstClr>
                </a:solidFill>
              </a:rPr>
              <a:t>Build your LinkedIn profile and make connections</a:t>
            </a:r>
          </a:p>
          <a:p>
            <a:pPr marL="503237" indent="-457200" eaLnBrk="1" fontAlgn="auto" hangingPunct="1">
              <a:lnSpc>
                <a:spcPct val="120000"/>
              </a:lnSpc>
              <a:spcAft>
                <a:spcPts val="0"/>
              </a:spcAft>
              <a:defRPr/>
            </a:pPr>
            <a:endParaRPr lang="en-US" sz="2800" dirty="0" smtClean="0">
              <a:solidFill>
                <a:prstClr val="black">
                  <a:lumMod val="75000"/>
                  <a:lumOff val="25000"/>
                </a:prstClr>
              </a:solidFill>
            </a:endParaRPr>
          </a:p>
          <a:p>
            <a:pPr marL="503237" indent="-457200" eaLnBrk="1" fontAlgn="auto" hangingPunct="1">
              <a:lnSpc>
                <a:spcPct val="120000"/>
              </a:lnSpc>
              <a:spcAft>
                <a:spcPts val="0"/>
              </a:spcAft>
              <a:defRPr/>
            </a:pPr>
            <a:r>
              <a:rPr lang="en-US" sz="2800" dirty="0">
                <a:solidFill>
                  <a:prstClr val="black">
                    <a:lumMod val="75000"/>
                    <a:lumOff val="25000"/>
                  </a:prstClr>
                </a:solidFill>
              </a:rPr>
              <a:t>Identify your Mentoring Team</a:t>
            </a:r>
            <a:endParaRPr lang="en-US" sz="2800" dirty="0" smtClean="0">
              <a:solidFill>
                <a:prstClr val="black">
                  <a:lumMod val="75000"/>
                  <a:lumOff val="25000"/>
                </a:prstClr>
              </a:solidFill>
            </a:endParaRPr>
          </a:p>
          <a:p>
            <a:pPr marL="503237" indent="-457200" eaLnBrk="1" fontAlgn="auto" hangingPunct="1">
              <a:lnSpc>
                <a:spcPct val="120000"/>
              </a:lnSpc>
              <a:spcAft>
                <a:spcPts val="0"/>
              </a:spcAft>
              <a:defRPr/>
            </a:pPr>
            <a:endParaRPr lang="en-US" sz="2800" dirty="0" smtClean="0">
              <a:solidFill>
                <a:prstClr val="black">
                  <a:lumMod val="75000"/>
                  <a:lumOff val="25000"/>
                </a:prstClr>
              </a:solidFill>
            </a:endParaRPr>
          </a:p>
        </p:txBody>
      </p:sp>
      <p:sp>
        <p:nvSpPr>
          <p:cNvPr id="4" name="Rectangle 2"/>
          <p:cNvSpPr txBox="1">
            <a:spLocks noChangeArrowheads="1"/>
          </p:cNvSpPr>
          <p:nvPr/>
        </p:nvSpPr>
        <p:spPr>
          <a:xfrm>
            <a:off x="2438400" y="609600"/>
            <a:ext cx="7239000" cy="685800"/>
          </a:xfrm>
          <a:prstGeom prst="rect">
            <a:avLst/>
          </a:prstGeom>
        </p:spPr>
        <p:txBody>
          <a:bodyPr lIns="45720" tIns="0" rIns="45720" bIns="0" anchor="b">
            <a:normAutofit fontScale="97500"/>
          </a:bodyPr>
          <a:lstStyle>
            <a:lvl1pPr algn="l" rtl="0" fontAlgn="base">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fontAlgn="base">
              <a:spcBef>
                <a:spcPct val="0"/>
              </a:spcBef>
              <a:spcAft>
                <a:spcPct val="0"/>
              </a:spcAft>
              <a:defRPr sz="3800" b="1">
                <a:solidFill>
                  <a:schemeClr val="tx1"/>
                </a:solidFill>
                <a:latin typeface="Trebuchet MS" pitchFamily="34" charset="0"/>
              </a:defRPr>
            </a:lvl2pPr>
            <a:lvl3pPr algn="l" rtl="0" fontAlgn="base">
              <a:spcBef>
                <a:spcPct val="0"/>
              </a:spcBef>
              <a:spcAft>
                <a:spcPct val="0"/>
              </a:spcAft>
              <a:defRPr sz="3800" b="1">
                <a:solidFill>
                  <a:schemeClr val="tx1"/>
                </a:solidFill>
                <a:latin typeface="Trebuchet MS" pitchFamily="34" charset="0"/>
              </a:defRPr>
            </a:lvl3pPr>
            <a:lvl4pPr algn="l" rtl="0" fontAlgn="base">
              <a:spcBef>
                <a:spcPct val="0"/>
              </a:spcBef>
              <a:spcAft>
                <a:spcPct val="0"/>
              </a:spcAft>
              <a:defRPr sz="3800" b="1">
                <a:solidFill>
                  <a:schemeClr val="tx1"/>
                </a:solidFill>
                <a:latin typeface="Trebuchet MS" pitchFamily="34" charset="0"/>
              </a:defRPr>
            </a:lvl4pPr>
            <a:lvl5pPr algn="l" rtl="0" fontAlgn="base">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r" eaLnBrk="1" fontAlgn="auto" hangingPunct="1">
              <a:spcAft>
                <a:spcPts val="0"/>
              </a:spcAft>
              <a:buClr>
                <a:schemeClr val="accent6">
                  <a:lumMod val="75000"/>
                </a:schemeClr>
              </a:buClr>
              <a:defRPr/>
            </a:pPr>
            <a:endParaRPr lang="en-US"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6"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BUILD YOUR SUPPORT NETWORK</a:t>
            </a:r>
            <a:endParaRPr lang="en-US" sz="3600" cap="none" dirty="0">
              <a:solidFill>
                <a:srgbClr val="557A95"/>
              </a:solidFill>
              <a:latin typeface="Lato"/>
              <a:ea typeface="Lato"/>
              <a:cs typeface="Lato"/>
              <a:sym typeface="Lato"/>
            </a:endParaRPr>
          </a:p>
        </p:txBody>
      </p:sp>
      <p:sp>
        <p:nvSpPr>
          <p:cNvPr id="7" name="Rectangle 3"/>
          <p:cNvSpPr txBox="1">
            <a:spLocks noChangeArrowheads="1"/>
          </p:cNvSpPr>
          <p:nvPr/>
        </p:nvSpPr>
        <p:spPr bwMode="auto">
          <a:xfrm>
            <a:off x="2400300" y="5711059"/>
            <a:ext cx="8115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ts val="600"/>
              </a:spcBef>
              <a:spcAft>
                <a:spcPct val="0"/>
              </a:spcAft>
              <a:buClr>
                <a:schemeClr val="tx2"/>
              </a:buClr>
              <a:buSzPct val="73000"/>
              <a:buFont typeface="Wingdings 2" panose="05020102010507070707" pitchFamily="18" charset="2"/>
              <a:buChar char=""/>
              <a:defRPr sz="2600" kern="1200">
                <a:solidFill>
                  <a:schemeClr val="tx1"/>
                </a:solidFill>
                <a:latin typeface="Calibri" panose="020F0502020204030204" pitchFamily="34" charset="0"/>
                <a:ea typeface="+mn-ea"/>
                <a:cs typeface="+mn-cs"/>
              </a:defRPr>
            </a:lvl1pPr>
            <a:lvl2pPr marL="520700" indent="-228600" algn="l" rtl="0" eaLnBrk="0" fontAlgn="base" hangingPunct="0">
              <a:spcBef>
                <a:spcPts val="500"/>
              </a:spcBef>
              <a:spcAft>
                <a:spcPct val="0"/>
              </a:spcAft>
              <a:buClr>
                <a:srgbClr val="64A73B"/>
              </a:buClr>
              <a:buSzPct val="80000"/>
              <a:buFont typeface="Wingdings 2" panose="05020102010507070707" pitchFamily="18" charset="2"/>
              <a:buChar char=""/>
              <a:defRPr sz="2300" kern="1200">
                <a:solidFill>
                  <a:srgbClr val="6C6C6C"/>
                </a:solidFill>
                <a:latin typeface="Calibri" panose="020F0502020204030204" pitchFamily="34" charset="0"/>
                <a:ea typeface="+mn-ea"/>
                <a:cs typeface="+mn-cs"/>
              </a:defRPr>
            </a:lvl2pPr>
            <a:lvl3pPr marL="758825" indent="-228600" algn="l" rtl="0" eaLnBrk="0" fontAlgn="base" hangingPunct="0">
              <a:spcBef>
                <a:spcPts val="400"/>
              </a:spcBef>
              <a:spcAft>
                <a:spcPct val="0"/>
              </a:spcAft>
              <a:buClr>
                <a:srgbClr val="64A73B"/>
              </a:buClr>
              <a:buSzPct val="60000"/>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004888" indent="-228600" algn="l" rtl="0" eaLnBrk="0" fontAlgn="base" hangingPunct="0">
              <a:spcBef>
                <a:spcPct val="20000"/>
              </a:spcBef>
              <a:spcAft>
                <a:spcPct val="0"/>
              </a:spcAft>
              <a:buClr>
                <a:srgbClr val="64A73B"/>
              </a:buClr>
              <a:buSzPct val="80000"/>
              <a:buFont typeface="Wingdings 2" panose="05020102010507070707" pitchFamily="18" charset="2"/>
              <a:buChar char=""/>
              <a:defRPr sz="2000" kern="1200">
                <a:solidFill>
                  <a:srgbClr val="6C6C6C"/>
                </a:solidFill>
                <a:latin typeface="Calibri" panose="020F0502020204030204" pitchFamily="34" charset="0"/>
                <a:ea typeface="+mn-ea"/>
                <a:cs typeface="+mn-cs"/>
              </a:defRPr>
            </a:lvl4pPr>
            <a:lvl5pPr marL="1279525" indent="-228600" algn="l" rtl="0" eaLnBrk="0" fontAlgn="base" hangingPunct="0">
              <a:spcBef>
                <a:spcPts val="400"/>
              </a:spcBef>
              <a:spcAft>
                <a:spcPct val="0"/>
              </a:spcAft>
              <a:buClr>
                <a:srgbClr val="64A73B"/>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182880" algn="ctr" eaLnBrk="1" fontAlgn="auto" hangingPunct="1">
              <a:lnSpc>
                <a:spcPct val="90000"/>
              </a:lnSpc>
              <a:spcAft>
                <a:spcPts val="0"/>
              </a:spcAft>
              <a:buClr>
                <a:srgbClr val="F14124">
                  <a:lumMod val="75000"/>
                </a:srgbClr>
              </a:buClr>
              <a:buFont typeface="Wingdings 2" panose="05020102010507070707" pitchFamily="18" charset="2"/>
              <a:buNone/>
              <a:defRPr/>
            </a:pPr>
            <a:endParaRPr lang="en-US" sz="1200" dirty="0" smtClean="0">
              <a:solidFill>
                <a:prstClr val="black">
                  <a:lumMod val="75000"/>
                  <a:lumOff val="25000"/>
                </a:prstClr>
              </a:solidFill>
            </a:endParaRPr>
          </a:p>
          <a:p>
            <a:pPr marL="0" indent="-182880" algn="ctr" eaLnBrk="1" fontAlgn="auto" hangingPunct="1">
              <a:lnSpc>
                <a:spcPct val="90000"/>
              </a:lnSpc>
              <a:spcAft>
                <a:spcPts val="0"/>
              </a:spcAft>
              <a:buClr>
                <a:srgbClr val="F14124">
                  <a:lumMod val="75000"/>
                </a:srgbClr>
              </a:buClr>
              <a:buFont typeface="Wingdings 2" panose="05020102010507070707" pitchFamily="18" charset="2"/>
              <a:buNone/>
              <a:defRPr/>
            </a:pPr>
            <a:r>
              <a:rPr lang="en-US" sz="1200" dirty="0" smtClean="0">
                <a:solidFill>
                  <a:prstClr val="black">
                    <a:lumMod val="75000"/>
                    <a:lumOff val="25000"/>
                  </a:prstClr>
                </a:solidFill>
                <a:cs typeface="Calibri" panose="020F0502020204030204" pitchFamily="34" charset="0"/>
              </a:rPr>
              <a:t>Sources: http://myidp.sciencecareers.org </a:t>
            </a:r>
          </a:p>
          <a:p>
            <a:pPr marL="0" indent="-182880" algn="ctr" eaLnBrk="1" fontAlgn="auto" hangingPunct="1">
              <a:lnSpc>
                <a:spcPct val="90000"/>
              </a:lnSpc>
              <a:spcAft>
                <a:spcPts val="0"/>
              </a:spcAft>
              <a:buClr>
                <a:srgbClr val="F14124">
                  <a:lumMod val="75000"/>
                </a:srgbClr>
              </a:buClr>
              <a:buNone/>
              <a:defRPr/>
            </a:pPr>
            <a:r>
              <a:rPr lang="en-US" sz="1200" dirty="0">
                <a:cs typeface="Calibri" panose="020F0502020204030204" pitchFamily="34" charset="0"/>
              </a:rPr>
              <a:t>https://www.forbes.com/sites/forbestechcouncil/2020/10/15/networking-its-not-what-you-think/?sh=5e8800597985</a:t>
            </a:r>
          </a:p>
        </p:txBody>
      </p:sp>
      <p:sp>
        <p:nvSpPr>
          <p:cNvPr id="2" name="Rectangle 1"/>
          <p:cNvSpPr/>
          <p:nvPr/>
        </p:nvSpPr>
        <p:spPr>
          <a:xfrm>
            <a:off x="0" y="1276120"/>
            <a:ext cx="10896598" cy="505972"/>
          </a:xfrm>
          <a:prstGeom prst="rect">
            <a:avLst/>
          </a:prstGeom>
        </p:spPr>
        <p:txBody>
          <a:bodyPr wrap="square">
            <a:spAutoFit/>
          </a:bodyPr>
          <a:lstStyle/>
          <a:p>
            <a:pPr marL="503237" indent="-457200" algn="ctr" eaLnBrk="1" fontAlgn="auto" hangingPunct="1">
              <a:lnSpc>
                <a:spcPct val="120000"/>
              </a:lnSpc>
              <a:spcAft>
                <a:spcPts val="0"/>
              </a:spcAft>
              <a:defRPr/>
            </a:pPr>
            <a:r>
              <a:rPr lang="en-US" sz="2400" b="1" dirty="0">
                <a:latin typeface="Calibri" panose="020F0502020204030204" pitchFamily="34" charset="0"/>
                <a:cs typeface="Calibri" panose="020F0502020204030204" pitchFamily="34" charset="0"/>
              </a:rPr>
              <a:t>At least 80% of jobs are filled through a professional </a:t>
            </a:r>
            <a:r>
              <a:rPr lang="en-US" sz="2400" b="1" dirty="0" smtClean="0">
                <a:latin typeface="Calibri" panose="020F0502020204030204" pitchFamily="34" charset="0"/>
                <a:cs typeface="Calibri" panose="020F0502020204030204" pitchFamily="34" charset="0"/>
              </a:rPr>
              <a:t>network connection</a:t>
            </a:r>
            <a:r>
              <a:rPr lang="en-US" sz="2400" b="1" dirty="0">
                <a:latin typeface="Calibri" panose="020F0502020204030204" pitchFamily="34" charset="0"/>
                <a:cs typeface="Calibri" panose="020F0502020204030204" pitchFamily="34" charset="0"/>
              </a:rPr>
              <a:t>. </a:t>
            </a:r>
          </a:p>
        </p:txBody>
      </p:sp>
      <p:sp>
        <p:nvSpPr>
          <p:cNvPr id="8" name="Rectangle 7"/>
          <p:cNvSpPr/>
          <p:nvPr/>
        </p:nvSpPr>
        <p:spPr>
          <a:xfrm>
            <a:off x="-1" y="1905000"/>
            <a:ext cx="10896599" cy="505972"/>
          </a:xfrm>
          <a:prstGeom prst="rect">
            <a:avLst/>
          </a:prstGeom>
        </p:spPr>
        <p:txBody>
          <a:bodyPr wrap="square">
            <a:spAutoFit/>
          </a:bodyPr>
          <a:lstStyle/>
          <a:p>
            <a:pPr marL="503237" indent="-457200" algn="ctr" eaLnBrk="1" fontAlgn="auto" hangingPunct="1">
              <a:lnSpc>
                <a:spcPct val="120000"/>
              </a:lnSpc>
              <a:spcAft>
                <a:spcPts val="0"/>
              </a:spcAft>
              <a:defRPr/>
            </a:pPr>
            <a:r>
              <a:rPr lang="en-US" sz="2400" b="1" dirty="0">
                <a:latin typeface="Calibri" panose="020F0502020204030204" pitchFamily="34" charset="0"/>
                <a:cs typeface="Calibri" panose="020F0502020204030204" pitchFamily="34" charset="0"/>
              </a:rPr>
              <a:t>Estimates show between 70% and 80% of all jobs are never posted.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2133600" y="1143000"/>
            <a:ext cx="7315200" cy="5334000"/>
          </a:xfrm>
        </p:spPr>
        <p:txBody>
          <a:bodyPr>
            <a:normAutofit fontScale="70000" lnSpcReduction="20000"/>
          </a:bodyPr>
          <a:lstStyle/>
          <a:p>
            <a:pPr marL="0" indent="0">
              <a:buNone/>
              <a:defRPr/>
            </a:pPr>
            <a:r>
              <a:rPr lang="en-US" sz="3900" b="1" dirty="0"/>
              <a:t>How to conduct an informational interview:</a:t>
            </a:r>
          </a:p>
          <a:p>
            <a:pPr>
              <a:defRPr/>
            </a:pPr>
            <a:endParaRPr lang="en-US" sz="2400" dirty="0"/>
          </a:p>
          <a:p>
            <a:pPr>
              <a:lnSpc>
                <a:spcPct val="120000"/>
              </a:lnSpc>
              <a:defRPr/>
            </a:pPr>
            <a:r>
              <a:rPr lang="en-US" sz="3100" dirty="0"/>
              <a:t>Email an invitation to your informational interview “target” Tell him or her that you seek advice, not a job offer.</a:t>
            </a:r>
          </a:p>
          <a:p>
            <a:pPr>
              <a:lnSpc>
                <a:spcPct val="120000"/>
              </a:lnSpc>
              <a:defRPr/>
            </a:pPr>
            <a:r>
              <a:rPr lang="en-US" sz="3100" dirty="0"/>
              <a:t>Ask to set up a 30-60 minute appointment to talk.</a:t>
            </a:r>
          </a:p>
          <a:p>
            <a:pPr>
              <a:lnSpc>
                <a:spcPct val="120000"/>
              </a:lnSpc>
              <a:defRPr/>
            </a:pPr>
            <a:r>
              <a:rPr lang="en-US" sz="3100" dirty="0"/>
              <a:t>Take a customized list of questions to your meeting. </a:t>
            </a:r>
          </a:p>
          <a:p>
            <a:pPr>
              <a:lnSpc>
                <a:spcPct val="120000"/>
              </a:lnSpc>
              <a:defRPr/>
            </a:pPr>
            <a:r>
              <a:rPr lang="en-US" sz="3100" dirty="0"/>
              <a:t>Conduct the informational interview.</a:t>
            </a:r>
          </a:p>
          <a:p>
            <a:pPr>
              <a:lnSpc>
                <a:spcPct val="120000"/>
              </a:lnSpc>
              <a:defRPr/>
            </a:pPr>
            <a:r>
              <a:rPr lang="en-US" sz="3100" dirty="0"/>
              <a:t>Follow up with a thank you note. </a:t>
            </a:r>
          </a:p>
          <a:p>
            <a:pPr>
              <a:lnSpc>
                <a:spcPct val="120000"/>
              </a:lnSpc>
              <a:defRPr/>
            </a:pPr>
            <a:r>
              <a:rPr lang="en-US" sz="3100" dirty="0"/>
              <a:t>If appropriate, follow up periodically.</a:t>
            </a:r>
          </a:p>
          <a:p>
            <a:pPr>
              <a:defRPr/>
            </a:pPr>
            <a:endParaRPr lang="en-US" sz="2400" dirty="0"/>
          </a:p>
          <a:p>
            <a:pPr marL="0" indent="0" algn="ctr">
              <a:buNone/>
              <a:defRPr/>
            </a:pPr>
            <a:r>
              <a:rPr lang="en-US" sz="2300" i="1" dirty="0"/>
              <a:t>(download example correspondence, and questions on </a:t>
            </a:r>
            <a:r>
              <a:rPr lang="en-US" sz="2300" i="1" dirty="0" smtClean="0"/>
              <a:t>myIDP or</a:t>
            </a:r>
          </a:p>
          <a:p>
            <a:pPr marL="0" indent="0" algn="ctr">
              <a:buNone/>
              <a:defRPr/>
            </a:pPr>
            <a:r>
              <a:rPr lang="en-US" sz="2300" i="1" dirty="0" smtClean="0"/>
              <a:t>the Finding </a:t>
            </a:r>
            <a:r>
              <a:rPr lang="en-US" sz="2300" i="1" dirty="0"/>
              <a:t>Your Next </a:t>
            </a:r>
            <a:r>
              <a:rPr lang="en-US" sz="2300" i="1" dirty="0" smtClean="0"/>
              <a:t>Career workbook by Beyond the Professoriate </a:t>
            </a:r>
            <a:r>
              <a:rPr lang="en-US" sz="2300" i="1" dirty="0"/>
              <a:t>)</a:t>
            </a:r>
          </a:p>
          <a:p>
            <a:pPr>
              <a:defRPr/>
            </a:pPr>
            <a:endParaRPr lang="en-US" sz="2400" dirty="0"/>
          </a:p>
          <a:p>
            <a:pPr marL="0" indent="0">
              <a:buNone/>
              <a:defRPr/>
            </a:pPr>
            <a:endParaRPr lang="en-US" sz="2400" dirty="0">
              <a:solidFill>
                <a:prstClr val="black">
                  <a:lumMod val="75000"/>
                  <a:lumOff val="25000"/>
                </a:prstClr>
              </a:solidFill>
            </a:endParaRPr>
          </a:p>
          <a:p>
            <a:pPr marL="0" indent="0" algn="ctr">
              <a:buNone/>
              <a:defRPr/>
            </a:pPr>
            <a:r>
              <a:rPr lang="en-US" sz="1400" dirty="0">
                <a:solidFill>
                  <a:prstClr val="black">
                    <a:lumMod val="75000"/>
                    <a:lumOff val="25000"/>
                  </a:prstClr>
                </a:solidFill>
              </a:rPr>
              <a:t>Source: http://myidp.sciencecareers.org </a:t>
            </a:r>
            <a:endParaRPr lang="en-US" sz="1400" dirty="0" smtClean="0">
              <a:solidFill>
                <a:prstClr val="black">
                  <a:lumMod val="75000"/>
                  <a:lumOff val="25000"/>
                </a:prstClr>
              </a:solidFill>
            </a:endParaRPr>
          </a:p>
          <a:p>
            <a:pPr marL="0" indent="0" algn="ctr">
              <a:buNone/>
              <a:defRPr/>
            </a:pPr>
            <a:r>
              <a:rPr lang="en-US" sz="1400" dirty="0" smtClean="0">
                <a:solidFill>
                  <a:prstClr val="black">
                    <a:lumMod val="75000"/>
                    <a:lumOff val="25000"/>
                  </a:prstClr>
                </a:solidFill>
              </a:rPr>
              <a:t>https</a:t>
            </a:r>
            <a:r>
              <a:rPr lang="en-US" sz="1400" dirty="0">
                <a:solidFill>
                  <a:prstClr val="black">
                    <a:lumMod val="75000"/>
                    <a:lumOff val="25000"/>
                  </a:prstClr>
                </a:solidFill>
              </a:rPr>
              <a:t>://institutions.beyondprof.com/</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6"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TALK TO PEOPLE!</a:t>
            </a:r>
            <a:endParaRPr lang="en-US" sz="3600" cap="none" dirty="0">
              <a:solidFill>
                <a:srgbClr val="557A95"/>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55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5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10820400" cy="1295400"/>
          </a:xfrm>
        </p:spPr>
        <p:txBody>
          <a:bodyPr>
            <a:normAutofit/>
          </a:bodyPr>
          <a:lstStyle/>
          <a:p>
            <a:pPr marL="320040" indent="-320040" algn="ctr" eaLnBrk="1" fontAlgn="auto" hangingPunct="1">
              <a:spcAft>
                <a:spcPts val="0"/>
              </a:spcAft>
              <a:buClr>
                <a:schemeClr val="accent6">
                  <a:lumMod val="75000"/>
                </a:schemeClr>
              </a:buClr>
              <a:defRPr/>
            </a:pPr>
            <a:r>
              <a:rPr lang="en-US" dirty="0" smtClean="0"/>
              <a:t>Break-out: Group Discussion</a:t>
            </a:r>
            <a:br>
              <a:rPr lang="en-US" dirty="0" smtClean="0"/>
            </a:br>
            <a:r>
              <a:rPr lang="en-US" dirty="0" smtClean="0"/>
              <a:t>Informational Interviews</a:t>
            </a:r>
          </a:p>
        </p:txBody>
      </p:sp>
      <p:sp>
        <p:nvSpPr>
          <p:cNvPr id="26627" name="Rectangle 3"/>
          <p:cNvSpPr>
            <a:spLocks noGrp="1" noChangeArrowheads="1"/>
          </p:cNvSpPr>
          <p:nvPr>
            <p:ph idx="1"/>
          </p:nvPr>
        </p:nvSpPr>
        <p:spPr>
          <a:xfrm>
            <a:off x="1828800" y="2362200"/>
            <a:ext cx="7620000" cy="3200400"/>
          </a:xfrm>
        </p:spPr>
        <p:txBody>
          <a:bodyPr/>
          <a:lstStyle/>
          <a:p>
            <a:pPr marL="0" indent="0" eaLnBrk="1" hangingPunct="1">
              <a:lnSpc>
                <a:spcPct val="90000"/>
              </a:lnSpc>
              <a:buNone/>
              <a:defRPr/>
            </a:pPr>
            <a:r>
              <a:rPr lang="en-US" altLang="en-US" sz="2400" dirty="0"/>
              <a:t>Break into groups of 2 or 3, discuss, and then report:</a:t>
            </a:r>
          </a:p>
          <a:p>
            <a:pPr eaLnBrk="1" hangingPunct="1">
              <a:lnSpc>
                <a:spcPct val="90000"/>
              </a:lnSpc>
              <a:defRPr/>
            </a:pPr>
            <a:endParaRPr lang="en-US" altLang="en-US" sz="1000" dirty="0"/>
          </a:p>
          <a:p>
            <a:pPr eaLnBrk="1" hangingPunct="1">
              <a:lnSpc>
                <a:spcPct val="90000"/>
              </a:lnSpc>
              <a:defRPr/>
            </a:pPr>
            <a:endParaRPr lang="en-US" altLang="en-US" sz="1000" dirty="0"/>
          </a:p>
          <a:p>
            <a:pPr eaLnBrk="1" hangingPunct="1">
              <a:lnSpc>
                <a:spcPct val="90000"/>
              </a:lnSpc>
              <a:defRPr/>
            </a:pPr>
            <a:endParaRPr lang="en-US" altLang="en-US" sz="1000" dirty="0"/>
          </a:p>
          <a:p>
            <a:pPr eaLnBrk="1" hangingPunct="1">
              <a:lnSpc>
                <a:spcPct val="90000"/>
              </a:lnSpc>
              <a:defRPr/>
            </a:pPr>
            <a:r>
              <a:rPr lang="en-US" altLang="en-US" sz="2400" dirty="0"/>
              <a:t>Discuss with your group the types of people you might want to interview.</a:t>
            </a:r>
          </a:p>
          <a:p>
            <a:pPr eaLnBrk="1" hangingPunct="1">
              <a:lnSpc>
                <a:spcPct val="90000"/>
              </a:lnSpc>
              <a:defRPr/>
            </a:pPr>
            <a:endParaRPr lang="en-US" altLang="en-US" sz="2400" dirty="0"/>
          </a:p>
          <a:p>
            <a:pPr eaLnBrk="1" hangingPunct="1">
              <a:lnSpc>
                <a:spcPct val="90000"/>
              </a:lnSpc>
              <a:defRPr/>
            </a:pPr>
            <a:r>
              <a:rPr lang="en-US" altLang="en-US" sz="2400" dirty="0"/>
              <a:t>Identify one person the you will interview in the next month that you can add to your IDP.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9" name="Google Shape;318;p58"/>
          <p:cNvPicPr preferRelativeResize="0"/>
          <p:nvPr/>
        </p:nvPicPr>
        <p:blipFill>
          <a:blip r:embed="rId4">
            <a:alphaModFix/>
          </a:blip>
          <a:stretch>
            <a:fillRect/>
          </a:stretch>
        </p:blipFill>
        <p:spPr>
          <a:xfrm>
            <a:off x="533400" y="1219200"/>
            <a:ext cx="4609976" cy="4490750"/>
          </a:xfrm>
          <a:prstGeom prst="rect">
            <a:avLst/>
          </a:prstGeom>
          <a:noFill/>
          <a:ln>
            <a:noFill/>
          </a:ln>
        </p:spPr>
      </p:pic>
      <p:sp>
        <p:nvSpPr>
          <p:cNvPr id="10" name="Google Shape;319;p58"/>
          <p:cNvSpPr txBox="1"/>
          <p:nvPr/>
        </p:nvSpPr>
        <p:spPr>
          <a:xfrm>
            <a:off x="6457012" y="1415550"/>
            <a:ext cx="3701400" cy="30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Calibri" panose="020F0502020204030204" pitchFamily="34" charset="0"/>
                <a:ea typeface="Tahoma" panose="020B0604030504040204" pitchFamily="34" charset="0"/>
                <a:cs typeface="Calibri" panose="020F0502020204030204" pitchFamily="34" charset="0"/>
                <a:sym typeface="Lato"/>
              </a:rPr>
              <a:t>DEGREE COMPLETION </a:t>
            </a: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r>
              <a:rPr lang="en" sz="2400" dirty="0">
                <a:latin typeface="Calibri" panose="020F0502020204030204" pitchFamily="34" charset="0"/>
                <a:ea typeface="Tahoma" panose="020B0604030504040204" pitchFamily="34" charset="0"/>
                <a:cs typeface="Calibri" panose="020F0502020204030204" pitchFamily="34" charset="0"/>
                <a:sym typeface="Lato"/>
              </a:rPr>
              <a:t>CAREER DEVELOPMENT </a:t>
            </a: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r>
              <a:rPr lang="en" sz="2400" dirty="0">
                <a:latin typeface="Calibri" panose="020F0502020204030204" pitchFamily="34" charset="0"/>
                <a:ea typeface="Tahoma" panose="020B0604030504040204" pitchFamily="34" charset="0"/>
                <a:cs typeface="Calibri" panose="020F0502020204030204" pitchFamily="34" charset="0"/>
                <a:sym typeface="Lato"/>
              </a:rPr>
              <a:t>SKILL DEVELOPMENT </a:t>
            </a: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r>
              <a:rPr lang="en" sz="2400" dirty="0">
                <a:latin typeface="Calibri" panose="020F0502020204030204" pitchFamily="34" charset="0"/>
                <a:ea typeface="Tahoma" panose="020B0604030504040204" pitchFamily="34" charset="0"/>
                <a:cs typeface="Calibri" panose="020F0502020204030204" pitchFamily="34" charset="0"/>
                <a:sym typeface="Lato"/>
              </a:rPr>
              <a:t>PERSONAL DEVELOPMENT </a:t>
            </a: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r>
              <a:rPr lang="en" sz="2400" dirty="0">
                <a:latin typeface="Calibri" panose="020F0502020204030204" pitchFamily="34" charset="0"/>
                <a:ea typeface="Tahoma" panose="020B0604030504040204" pitchFamily="34" charset="0"/>
                <a:cs typeface="Calibri" panose="020F0502020204030204" pitchFamily="34" charset="0"/>
                <a:sym typeface="Lato"/>
              </a:rPr>
              <a:t>MONEY / FUNDING </a:t>
            </a:r>
            <a:endParaRPr sz="2400" dirty="0">
              <a:latin typeface="Calibri" panose="020F0502020204030204" pitchFamily="34" charset="0"/>
              <a:ea typeface="Tahoma" panose="020B0604030504040204" pitchFamily="34" charset="0"/>
              <a:cs typeface="Calibri" panose="020F0502020204030204" pitchFamily="34" charset="0"/>
              <a:sym typeface="Lato"/>
            </a:endParaRPr>
          </a:p>
          <a:p>
            <a:pPr marL="0" lvl="0" indent="0" algn="l" rtl="0">
              <a:spcBef>
                <a:spcPts val="0"/>
              </a:spcBef>
              <a:spcAft>
                <a:spcPts val="0"/>
              </a:spcAft>
              <a:buNone/>
            </a:pPr>
            <a:endParaRPr sz="2400" dirty="0">
              <a:latin typeface="Calibri" panose="020F0502020204030204" pitchFamily="34" charset="0"/>
              <a:ea typeface="Tahoma" panose="020B0604030504040204" pitchFamily="34" charset="0"/>
              <a:cs typeface="Calibri" panose="020F0502020204030204" pitchFamily="34" charset="0"/>
            </a:endParaRPr>
          </a:p>
        </p:txBody>
      </p:sp>
      <p:sp>
        <p:nvSpPr>
          <p:cNvPr id="11" name="Google Shape;320;p58"/>
          <p:cNvSpPr txBox="1"/>
          <p:nvPr/>
        </p:nvSpPr>
        <p:spPr>
          <a:xfrm>
            <a:off x="6366262" y="5282434"/>
            <a:ext cx="3882900" cy="7690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dirty="0">
                <a:latin typeface="Calibri" panose="020F0502020204030204" pitchFamily="34" charset="0"/>
                <a:cs typeface="Calibri" panose="020F0502020204030204" pitchFamily="34" charset="0"/>
              </a:rPr>
              <a:t>**REMEMBER YOUR TOP FIVE VALUES ! </a:t>
            </a:r>
            <a:endParaRPr i="1" dirty="0">
              <a:latin typeface="Calibri" panose="020F0502020204030204" pitchFamily="34" charset="0"/>
              <a:cs typeface="Calibri" panose="020F0502020204030204" pitchFamily="34" charset="0"/>
            </a:endParaRPr>
          </a:p>
        </p:txBody>
      </p:sp>
      <p:sp>
        <p:nvSpPr>
          <p:cNvPr id="12"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NEXT STEP: </a:t>
            </a:r>
            <a:r>
              <a:rPr lang="en-US" sz="3600" cap="none" dirty="0" smtClean="0">
                <a:solidFill>
                  <a:srgbClr val="557A95"/>
                </a:solidFill>
                <a:latin typeface="Lato"/>
                <a:ea typeface="Lato"/>
                <a:cs typeface="Lato"/>
                <a:sym typeface="Lato"/>
              </a:rPr>
              <a:t>SET GOALS</a:t>
            </a:r>
            <a:endParaRPr lang="en-US" sz="3600" cap="none" dirty="0">
              <a:solidFill>
                <a:srgbClr val="557A95"/>
              </a:solidFill>
              <a:latin typeface="Lato"/>
              <a:ea typeface="Lato"/>
              <a:cs typeface="Lato"/>
              <a:sym typeface="Lato"/>
            </a:endParaRPr>
          </a:p>
        </p:txBody>
      </p:sp>
      <p:pic>
        <p:nvPicPr>
          <p:cNvPr id="8" name="Google Shape;389;p65"/>
          <p:cNvPicPr preferRelativeResize="0"/>
          <p:nvPr/>
        </p:nvPicPr>
        <p:blipFill>
          <a:blip r:embed="rId5">
            <a:alphaModFix/>
          </a:blip>
          <a:stretch>
            <a:fillRect/>
          </a:stretch>
        </p:blipFill>
        <p:spPr>
          <a:xfrm>
            <a:off x="9677400" y="5798234"/>
            <a:ext cx="914400" cy="891906"/>
          </a:xfrm>
          <a:prstGeom prst="rect">
            <a:avLst/>
          </a:prstGeom>
          <a:noFill/>
          <a:ln>
            <a:noFill/>
          </a:ln>
        </p:spPr>
      </p:pic>
    </p:spTree>
    <p:extLst>
      <p:ext uri="{BB962C8B-B14F-4D97-AF65-F5344CB8AC3E}">
        <p14:creationId xmlns:p14="http://schemas.microsoft.com/office/powerpoint/2010/main" val="1038248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8"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sp>
        <p:nvSpPr>
          <p:cNvPr id="12"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MY PLAN</a:t>
            </a:r>
            <a:endParaRPr lang="en-US" sz="3600" cap="none" dirty="0">
              <a:solidFill>
                <a:srgbClr val="557A95"/>
              </a:solidFill>
              <a:latin typeface="Lato"/>
              <a:ea typeface="Lato"/>
              <a:cs typeface="Lato"/>
              <a:sym typeface="Lato"/>
            </a:endParaRPr>
          </a:p>
        </p:txBody>
      </p:sp>
      <p:pic>
        <p:nvPicPr>
          <p:cNvPr id="13" name="Google Shape;325;p59"/>
          <p:cNvPicPr preferRelativeResize="0"/>
          <p:nvPr/>
        </p:nvPicPr>
        <p:blipFill>
          <a:blip r:embed="rId5">
            <a:alphaModFix/>
          </a:blip>
          <a:stretch>
            <a:fillRect/>
          </a:stretch>
        </p:blipFill>
        <p:spPr>
          <a:xfrm>
            <a:off x="1131023" y="990599"/>
            <a:ext cx="8546377" cy="5063359"/>
          </a:xfrm>
          <a:prstGeom prst="rect">
            <a:avLst/>
          </a:prstGeom>
          <a:noFill/>
          <a:ln>
            <a:noFill/>
          </a:ln>
        </p:spPr>
      </p:pic>
    </p:spTree>
    <p:extLst>
      <p:ext uri="{BB962C8B-B14F-4D97-AF65-F5344CB8AC3E}">
        <p14:creationId xmlns:p14="http://schemas.microsoft.com/office/powerpoint/2010/main" val="14979089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S.M.A.R.T GOALS</a:t>
            </a:r>
            <a:endParaRPr lang="en-US" sz="3600" cap="none" dirty="0" smtClean="0">
              <a:latin typeface="Calibri" panose="020F0502020204030204" pitchFamily="34" charset="0"/>
            </a:endParaRPr>
          </a:p>
        </p:txBody>
      </p:sp>
      <p:grpSp>
        <p:nvGrpSpPr>
          <p:cNvPr id="3" name="Group 2"/>
          <p:cNvGrpSpPr/>
          <p:nvPr/>
        </p:nvGrpSpPr>
        <p:grpSpPr>
          <a:xfrm>
            <a:off x="914380" y="2292190"/>
            <a:ext cx="8773311" cy="1863004"/>
            <a:chOff x="902700" y="1941746"/>
            <a:chExt cx="8773311" cy="1863004"/>
          </a:xfrm>
        </p:grpSpPr>
        <p:sp>
          <p:nvSpPr>
            <p:cNvPr id="6" name="Google Shape;351;p62"/>
            <p:cNvSpPr txBox="1"/>
            <p:nvPr/>
          </p:nvSpPr>
          <p:spPr>
            <a:xfrm>
              <a:off x="1270207" y="1941746"/>
              <a:ext cx="1113725" cy="1328100"/>
            </a:xfrm>
            <a:prstGeom prst="rect">
              <a:avLst/>
            </a:prstGeom>
            <a:solidFill>
              <a:srgbClr val="365033">
                <a:alpha val="7294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latin typeface="Lato"/>
                  <a:ea typeface="Lato"/>
                  <a:cs typeface="Lato"/>
                  <a:sym typeface="Lato"/>
                </a:rPr>
                <a:t>S</a:t>
              </a:r>
              <a:endParaRPr sz="7200" b="1" dirty="0">
                <a:latin typeface="Lato"/>
                <a:ea typeface="Lato"/>
                <a:cs typeface="Lato"/>
                <a:sym typeface="Lato"/>
              </a:endParaRPr>
            </a:p>
          </p:txBody>
        </p:sp>
        <p:sp>
          <p:nvSpPr>
            <p:cNvPr id="7" name="Google Shape;352;p62"/>
            <p:cNvSpPr txBox="1"/>
            <p:nvPr/>
          </p:nvSpPr>
          <p:spPr>
            <a:xfrm>
              <a:off x="902700" y="3352800"/>
              <a:ext cx="1764300" cy="4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latin typeface="Lato"/>
                  <a:ea typeface="Lato"/>
                  <a:cs typeface="Lato"/>
                  <a:sym typeface="Lato"/>
                </a:rPr>
                <a:t>SPECIFIC</a:t>
              </a:r>
              <a:endParaRPr sz="2000" dirty="0">
                <a:latin typeface="Lato"/>
                <a:ea typeface="Lato"/>
                <a:cs typeface="Lato"/>
                <a:sym typeface="Lato"/>
              </a:endParaRPr>
            </a:p>
          </p:txBody>
        </p:sp>
        <p:sp>
          <p:nvSpPr>
            <p:cNvPr id="8" name="Google Shape;353;p62"/>
            <p:cNvSpPr txBox="1"/>
            <p:nvPr/>
          </p:nvSpPr>
          <p:spPr>
            <a:xfrm>
              <a:off x="2971800" y="1941746"/>
              <a:ext cx="1106532" cy="1328100"/>
            </a:xfrm>
            <a:prstGeom prst="rect">
              <a:avLst/>
            </a:prstGeom>
            <a:solidFill>
              <a:srgbClr val="567C97">
                <a:alpha val="8154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latin typeface="Lato"/>
                  <a:ea typeface="Lato"/>
                  <a:cs typeface="Lato"/>
                  <a:sym typeface="Lato"/>
                </a:rPr>
                <a:t>M</a:t>
              </a:r>
              <a:endParaRPr sz="7200" b="1" dirty="0">
                <a:latin typeface="Lato"/>
                <a:ea typeface="Lato"/>
                <a:cs typeface="Lato"/>
                <a:sym typeface="Lato"/>
              </a:endParaRPr>
            </a:p>
          </p:txBody>
        </p:sp>
        <p:sp>
          <p:nvSpPr>
            <p:cNvPr id="9" name="Google Shape;354;p62"/>
            <p:cNvSpPr txBox="1"/>
            <p:nvPr/>
          </p:nvSpPr>
          <p:spPr>
            <a:xfrm>
              <a:off x="2590800" y="3352800"/>
              <a:ext cx="1965132" cy="4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latin typeface="Lato"/>
                  <a:ea typeface="Lato"/>
                  <a:cs typeface="Lato"/>
                  <a:sym typeface="Lato"/>
                </a:rPr>
                <a:t>MEASURABLE</a:t>
              </a:r>
              <a:endParaRPr sz="2000" dirty="0">
                <a:latin typeface="Lato"/>
                <a:ea typeface="Lato"/>
                <a:cs typeface="Lato"/>
                <a:sym typeface="Lato"/>
              </a:endParaRPr>
            </a:p>
          </p:txBody>
        </p:sp>
        <p:sp>
          <p:nvSpPr>
            <p:cNvPr id="10" name="Google Shape;355;p62"/>
            <p:cNvSpPr txBox="1"/>
            <p:nvPr/>
          </p:nvSpPr>
          <p:spPr>
            <a:xfrm>
              <a:off x="4661965" y="1941746"/>
              <a:ext cx="1117563" cy="1328100"/>
            </a:xfrm>
            <a:prstGeom prst="rect">
              <a:avLst/>
            </a:prstGeom>
            <a:solidFill>
              <a:srgbClr val="D5E7E9">
                <a:alpha val="85380"/>
              </a:srgb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latin typeface="Lato"/>
                  <a:ea typeface="Lato"/>
                  <a:cs typeface="Lato"/>
                  <a:sym typeface="Lato"/>
                </a:rPr>
                <a:t>A</a:t>
              </a:r>
              <a:endParaRPr sz="7200" b="1" dirty="0">
                <a:latin typeface="Lato"/>
                <a:ea typeface="Lato"/>
                <a:cs typeface="Lato"/>
                <a:sym typeface="Lato"/>
              </a:endParaRPr>
            </a:p>
          </p:txBody>
        </p:sp>
        <p:sp>
          <p:nvSpPr>
            <p:cNvPr id="11" name="Google Shape;356;p62"/>
            <p:cNvSpPr txBox="1"/>
            <p:nvPr/>
          </p:nvSpPr>
          <p:spPr>
            <a:xfrm>
              <a:off x="4510854" y="3352800"/>
              <a:ext cx="1759200" cy="4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latin typeface="Lato"/>
                  <a:ea typeface="Lato"/>
                  <a:cs typeface="Lato"/>
                  <a:sym typeface="Lato"/>
                </a:rPr>
                <a:t>ATTAINABLE</a:t>
              </a:r>
              <a:endParaRPr sz="2000" dirty="0">
                <a:latin typeface="Lato"/>
                <a:ea typeface="Lato"/>
                <a:cs typeface="Lato"/>
                <a:sym typeface="Lato"/>
              </a:endParaRPr>
            </a:p>
          </p:txBody>
        </p:sp>
        <p:sp>
          <p:nvSpPr>
            <p:cNvPr id="12" name="Google Shape;357;p62"/>
            <p:cNvSpPr txBox="1"/>
            <p:nvPr/>
          </p:nvSpPr>
          <p:spPr>
            <a:xfrm>
              <a:off x="6348540" y="1951011"/>
              <a:ext cx="1100532" cy="1328100"/>
            </a:xfrm>
            <a:prstGeom prst="rect">
              <a:avLst/>
            </a:prstGeom>
            <a:solidFill>
              <a:srgbClr val="88888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latin typeface="Lato"/>
                  <a:ea typeface="Lato"/>
                  <a:cs typeface="Lato"/>
                  <a:sym typeface="Lato"/>
                </a:rPr>
                <a:t>R</a:t>
              </a:r>
              <a:endParaRPr sz="7200" b="1" dirty="0">
                <a:latin typeface="Lato"/>
                <a:ea typeface="Lato"/>
                <a:cs typeface="Lato"/>
                <a:sym typeface="Lato"/>
              </a:endParaRPr>
            </a:p>
          </p:txBody>
        </p:sp>
        <p:sp>
          <p:nvSpPr>
            <p:cNvPr id="13" name="Google Shape;358;p62"/>
            <p:cNvSpPr txBox="1"/>
            <p:nvPr/>
          </p:nvSpPr>
          <p:spPr>
            <a:xfrm>
              <a:off x="6166989" y="3352800"/>
              <a:ext cx="1684160" cy="4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latin typeface="Lato"/>
                  <a:ea typeface="Lato"/>
                  <a:cs typeface="Lato"/>
                  <a:sym typeface="Lato"/>
                </a:rPr>
                <a:t>RELEVANT</a:t>
              </a:r>
              <a:endParaRPr sz="2000" dirty="0">
                <a:latin typeface="Lato"/>
                <a:ea typeface="Lato"/>
                <a:cs typeface="Lato"/>
                <a:sym typeface="Lato"/>
              </a:endParaRPr>
            </a:p>
          </p:txBody>
        </p:sp>
        <p:sp>
          <p:nvSpPr>
            <p:cNvPr id="14" name="Google Shape;359;p62"/>
            <p:cNvSpPr txBox="1"/>
            <p:nvPr/>
          </p:nvSpPr>
          <p:spPr>
            <a:xfrm>
              <a:off x="8018084" y="1941746"/>
              <a:ext cx="1113725" cy="1328100"/>
            </a:xfrm>
            <a:prstGeom prst="rect">
              <a:avLst/>
            </a:prstGeom>
            <a:solidFill>
              <a:srgbClr val="81766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latin typeface="Lato"/>
                  <a:ea typeface="Lato"/>
                  <a:cs typeface="Lato"/>
                  <a:sym typeface="Lato"/>
                </a:rPr>
                <a:t>T</a:t>
              </a:r>
              <a:endParaRPr sz="7200" b="1" dirty="0">
                <a:latin typeface="Lato"/>
                <a:ea typeface="Lato"/>
                <a:cs typeface="Lato"/>
                <a:sym typeface="Lato"/>
              </a:endParaRPr>
            </a:p>
          </p:txBody>
        </p:sp>
        <p:sp>
          <p:nvSpPr>
            <p:cNvPr id="15" name="Google Shape;360;p62"/>
            <p:cNvSpPr txBox="1"/>
            <p:nvPr/>
          </p:nvSpPr>
          <p:spPr>
            <a:xfrm>
              <a:off x="7696200" y="3352800"/>
              <a:ext cx="1979811" cy="4519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smtClean="0">
                  <a:latin typeface="Lato"/>
                  <a:ea typeface="Lato"/>
                  <a:cs typeface="Lato"/>
                  <a:sym typeface="Lato"/>
                </a:rPr>
                <a:t>TIME-BOUND</a:t>
              </a:r>
              <a:endParaRPr sz="2000" dirty="0">
                <a:latin typeface="Lato"/>
                <a:ea typeface="Lato"/>
                <a:cs typeface="Lato"/>
                <a:sym typeface="Lato"/>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17"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SMART GOAL SETTING</a:t>
            </a:r>
            <a:endParaRPr lang="en-US" sz="3600" cap="none" dirty="0">
              <a:latin typeface="Calibri" panose="020F050202020403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17"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sp>
        <p:nvSpPr>
          <p:cNvPr id="18" name="Google Shape;369;p63"/>
          <p:cNvSpPr txBox="1"/>
          <p:nvPr/>
        </p:nvSpPr>
        <p:spPr>
          <a:xfrm>
            <a:off x="1981200" y="1828800"/>
            <a:ext cx="8001000" cy="383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ea typeface="Lato"/>
                <a:cs typeface="Calibri" panose="020F0502020204030204" pitchFamily="34" charset="0"/>
                <a:sym typeface="Lato"/>
              </a:rPr>
              <a:t>STEP 1: Identify Your Goal</a:t>
            </a:r>
            <a:endParaRPr sz="32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32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r>
              <a:rPr lang="en" sz="3200" dirty="0" smtClean="0">
                <a:latin typeface="Calibri" panose="020F0502020204030204" pitchFamily="34" charset="0"/>
                <a:ea typeface="Lato"/>
                <a:cs typeface="Calibri" panose="020F0502020204030204" pitchFamily="34" charset="0"/>
                <a:sym typeface="Lato"/>
              </a:rPr>
              <a:t>STEP </a:t>
            </a:r>
            <a:r>
              <a:rPr lang="en" sz="3200" dirty="0">
                <a:latin typeface="Calibri" panose="020F0502020204030204" pitchFamily="34" charset="0"/>
                <a:ea typeface="Lato"/>
                <a:cs typeface="Calibri" panose="020F0502020204030204" pitchFamily="34" charset="0"/>
                <a:sym typeface="Lato"/>
              </a:rPr>
              <a:t>2: Map out next steps toward completion</a:t>
            </a:r>
            <a:endParaRPr sz="3200" dirty="0">
              <a:latin typeface="Calibri" panose="020F0502020204030204" pitchFamily="34" charset="0"/>
              <a:ea typeface="Lato"/>
              <a:cs typeface="Calibri" panose="020F0502020204030204" pitchFamily="34" charset="0"/>
              <a:sym typeface="Lato"/>
            </a:endParaRPr>
          </a:p>
          <a:p>
            <a:pPr marL="0" marR="0" lvl="0" indent="0" algn="l" rtl="0">
              <a:lnSpc>
                <a:spcPct val="100000"/>
              </a:lnSpc>
              <a:spcBef>
                <a:spcPts val="0"/>
              </a:spcBef>
              <a:spcAft>
                <a:spcPts val="0"/>
              </a:spcAft>
              <a:buNone/>
            </a:pPr>
            <a:endParaRPr sz="3200" dirty="0">
              <a:latin typeface="Calibri" panose="020F0502020204030204" pitchFamily="34" charset="0"/>
              <a:ea typeface="Lato"/>
              <a:cs typeface="Calibri" panose="020F0502020204030204" pitchFamily="34" charset="0"/>
              <a:sym typeface="Lato"/>
            </a:endParaRPr>
          </a:p>
          <a:p>
            <a:pPr marL="0" marR="0" lvl="0" indent="0" algn="l" rtl="0">
              <a:lnSpc>
                <a:spcPct val="100000"/>
              </a:lnSpc>
              <a:spcBef>
                <a:spcPts val="0"/>
              </a:spcBef>
              <a:spcAft>
                <a:spcPts val="0"/>
              </a:spcAft>
              <a:buNone/>
            </a:pPr>
            <a:r>
              <a:rPr lang="en" sz="3200" dirty="0">
                <a:latin typeface="Calibri" panose="020F0502020204030204" pitchFamily="34" charset="0"/>
                <a:ea typeface="Lato"/>
                <a:cs typeface="Calibri" panose="020F0502020204030204" pitchFamily="34" charset="0"/>
                <a:sym typeface="Lato"/>
              </a:rPr>
              <a:t>STEP 3: Add them to the timeline</a:t>
            </a:r>
            <a:endParaRPr sz="3200" dirty="0">
              <a:latin typeface="Calibri" panose="020F0502020204030204" pitchFamily="34" charset="0"/>
              <a:ea typeface="Lato"/>
              <a:cs typeface="Calibri" panose="020F0502020204030204" pitchFamily="34" charset="0"/>
              <a:sym typeface="Lato"/>
            </a:endParaRPr>
          </a:p>
          <a:p>
            <a:pPr marL="0" marR="0" lvl="0" indent="0" algn="l" rtl="0">
              <a:lnSpc>
                <a:spcPct val="100000"/>
              </a:lnSpc>
              <a:spcBef>
                <a:spcPts val="0"/>
              </a:spcBef>
              <a:spcAft>
                <a:spcPts val="0"/>
              </a:spcAft>
              <a:buNone/>
            </a:pPr>
            <a:endParaRPr sz="3200" dirty="0">
              <a:latin typeface="Calibri" panose="020F0502020204030204" pitchFamily="34" charset="0"/>
              <a:ea typeface="Lato"/>
              <a:cs typeface="Calibri" panose="020F0502020204030204" pitchFamily="34" charset="0"/>
              <a:sym typeface="Lato"/>
            </a:endParaRPr>
          </a:p>
          <a:p>
            <a:pPr marL="0" marR="0" lvl="0" indent="0" algn="l" rtl="0">
              <a:lnSpc>
                <a:spcPct val="100000"/>
              </a:lnSpc>
              <a:spcBef>
                <a:spcPts val="0"/>
              </a:spcBef>
              <a:spcAft>
                <a:spcPts val="0"/>
              </a:spcAft>
              <a:buNone/>
            </a:pPr>
            <a:r>
              <a:rPr lang="en" sz="3200" dirty="0">
                <a:latin typeface="Calibri" panose="020F0502020204030204" pitchFamily="34" charset="0"/>
                <a:ea typeface="Lato"/>
                <a:cs typeface="Calibri" panose="020F0502020204030204" pitchFamily="34" charset="0"/>
                <a:sym typeface="Lato"/>
              </a:rPr>
              <a:t>STEP 4: Hold yourself accountable </a:t>
            </a:r>
            <a:endParaRPr sz="3200" dirty="0">
              <a:latin typeface="Calibri" panose="020F0502020204030204" pitchFamily="34" charset="0"/>
              <a:ea typeface="Lato"/>
              <a:cs typeface="Calibri" panose="020F0502020204030204" pitchFamily="34" charset="0"/>
              <a:sym typeface="Lato"/>
            </a:endParaRPr>
          </a:p>
        </p:txBody>
      </p:sp>
    </p:spTree>
    <p:extLst>
      <p:ext uri="{BB962C8B-B14F-4D97-AF65-F5344CB8AC3E}">
        <p14:creationId xmlns:p14="http://schemas.microsoft.com/office/powerpoint/2010/main" val="3691816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3812" y="372070"/>
            <a:ext cx="10896600" cy="762000"/>
          </a:xfrm>
        </p:spPr>
        <p:txBody>
          <a:bodyPr>
            <a:normAutofit/>
          </a:bodyPr>
          <a:lstStyle/>
          <a:p>
            <a:pPr marL="320040" indent="-320040" algn="ctr" eaLnBrk="1" fontAlgn="auto" hangingPunct="1">
              <a:spcAft>
                <a:spcPts val="0"/>
              </a:spcAft>
              <a:buClr>
                <a:schemeClr val="accent6">
                  <a:lumMod val="75000"/>
                </a:schemeClr>
              </a:buClr>
              <a:defRPr/>
            </a:pPr>
            <a:r>
              <a:rPr lang="en-US" sz="4000" cap="none" dirty="0" smtClean="0">
                <a:solidFill>
                  <a:srgbClr val="557A95"/>
                </a:solidFill>
                <a:latin typeface="Lato"/>
                <a:ea typeface="Lato"/>
                <a:cs typeface="Lato"/>
                <a:sym typeface="Lato"/>
              </a:rPr>
              <a:t>WHAT IS AN IDP?</a:t>
            </a:r>
            <a:endParaRPr lang="en-US" cap="none" dirty="0" smtClean="0"/>
          </a:p>
        </p:txBody>
      </p:sp>
      <p:sp>
        <p:nvSpPr>
          <p:cNvPr id="8195" name="Rectangle 3"/>
          <p:cNvSpPr>
            <a:spLocks noGrp="1" noChangeArrowheads="1"/>
          </p:cNvSpPr>
          <p:nvPr>
            <p:ph idx="1"/>
          </p:nvPr>
        </p:nvSpPr>
        <p:spPr>
          <a:xfrm>
            <a:off x="3505200" y="1637270"/>
            <a:ext cx="2681288" cy="609600"/>
          </a:xfrm>
        </p:spPr>
        <p:txBody>
          <a:bodyPr/>
          <a:lstStyle/>
          <a:p>
            <a:pPr marL="44450" indent="0" eaLnBrk="1" hangingPunct="1">
              <a:buNone/>
            </a:pPr>
            <a:r>
              <a:rPr lang="en-US" altLang="en-US" sz="4200" b="1" dirty="0">
                <a:latin typeface="Calibri" panose="020F0502020204030204" pitchFamily="34" charset="0"/>
                <a:cs typeface="Calibri" panose="020F0502020204030204" pitchFamily="34" charset="0"/>
              </a:rPr>
              <a:t>ndividual</a:t>
            </a:r>
          </a:p>
        </p:txBody>
      </p:sp>
      <p:sp>
        <p:nvSpPr>
          <p:cNvPr id="2" name="Rectangle 1"/>
          <p:cNvSpPr/>
          <p:nvPr/>
        </p:nvSpPr>
        <p:spPr>
          <a:xfrm>
            <a:off x="3214106" y="1475940"/>
            <a:ext cx="519694" cy="923330"/>
          </a:xfrm>
          <a:prstGeom prst="rect">
            <a:avLst/>
          </a:prstGeom>
          <a:noFill/>
        </p:spPr>
        <p:txBody>
          <a:bodyPr wrap="none">
            <a:spAutoFit/>
          </a:bodyPr>
          <a:lstStyle/>
          <a:p>
            <a:pPr algn="ctr" eaLnBrk="1" hangingPunct="1">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a:t>
            </a:r>
          </a:p>
        </p:txBody>
      </p:sp>
      <p:sp>
        <p:nvSpPr>
          <p:cNvPr id="8197" name="Rectangle 3"/>
          <p:cNvSpPr txBox="1">
            <a:spLocks noChangeArrowheads="1"/>
          </p:cNvSpPr>
          <p:nvPr/>
        </p:nvSpPr>
        <p:spPr bwMode="auto">
          <a:xfrm>
            <a:off x="3214106" y="3960340"/>
            <a:ext cx="68437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64A73B"/>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64A73B"/>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64A73B"/>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64A73B"/>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buFont typeface="Georgia" panose="02040502050405020303" pitchFamily="18" charset="0"/>
              <a:buNone/>
            </a:pPr>
            <a:r>
              <a:rPr lang="en-US" altLang="en-US" sz="2800" dirty="0" smtClean="0">
                <a:latin typeface="Calibri" panose="020F0502020204030204" pitchFamily="34" charset="0"/>
                <a:cs typeface="Calibri" panose="020F0502020204030204" pitchFamily="34" charset="0"/>
              </a:rPr>
              <a:t>It is </a:t>
            </a:r>
            <a:r>
              <a:rPr lang="en-US" altLang="en-US" sz="2800" dirty="0">
                <a:latin typeface="Calibri" panose="020F0502020204030204" pitchFamily="34" charset="0"/>
                <a:cs typeface="Calibri" panose="020F0502020204030204" pitchFamily="34" charset="0"/>
              </a:rPr>
              <a:t>a framework to identify and pursue professional development and career objectives. </a:t>
            </a:r>
          </a:p>
        </p:txBody>
      </p:sp>
      <p:sp>
        <p:nvSpPr>
          <p:cNvPr id="6" name="Rectangle 5"/>
          <p:cNvSpPr/>
          <p:nvPr/>
        </p:nvSpPr>
        <p:spPr>
          <a:xfrm>
            <a:off x="3177352" y="2161740"/>
            <a:ext cx="708848" cy="923330"/>
          </a:xfrm>
          <a:prstGeom prst="rect">
            <a:avLst/>
          </a:prstGeom>
          <a:noFill/>
        </p:spPr>
        <p:txBody>
          <a:bodyPr wrap="none">
            <a:spAutoFit/>
          </a:bodyPr>
          <a:lstStyle/>
          <a:p>
            <a:pPr algn="ctr" eaLnBrk="1" hangingPunct="1">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t>
            </a:r>
          </a:p>
        </p:txBody>
      </p:sp>
      <p:sp>
        <p:nvSpPr>
          <p:cNvPr id="8199" name="Rectangle 3"/>
          <p:cNvSpPr txBox="1">
            <a:spLocks noChangeArrowheads="1"/>
          </p:cNvSpPr>
          <p:nvPr/>
        </p:nvSpPr>
        <p:spPr bwMode="auto">
          <a:xfrm>
            <a:off x="3657600" y="232307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64A73B"/>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64A73B"/>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64A73B"/>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64A73B"/>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buFont typeface="Georgia" panose="02040502050405020303" pitchFamily="18" charset="0"/>
              <a:buNone/>
            </a:pPr>
            <a:r>
              <a:rPr lang="en-US" altLang="en-US" sz="4200" b="1" dirty="0">
                <a:latin typeface="Calibri" panose="020F0502020204030204" pitchFamily="34" charset="0"/>
                <a:cs typeface="Calibri" panose="020F0502020204030204" pitchFamily="34" charset="0"/>
              </a:rPr>
              <a:t>evelopment</a:t>
            </a:r>
          </a:p>
        </p:txBody>
      </p:sp>
      <p:sp>
        <p:nvSpPr>
          <p:cNvPr id="8" name="Rectangle 7"/>
          <p:cNvSpPr/>
          <p:nvPr/>
        </p:nvSpPr>
        <p:spPr>
          <a:xfrm>
            <a:off x="3170080" y="2847540"/>
            <a:ext cx="639920" cy="923330"/>
          </a:xfrm>
          <a:prstGeom prst="rect">
            <a:avLst/>
          </a:prstGeom>
          <a:noFill/>
        </p:spPr>
        <p:txBody>
          <a:bodyPr wrap="none">
            <a:spAutoFit/>
          </a:bodyPr>
          <a:lstStyle/>
          <a:p>
            <a:pPr algn="ctr" eaLnBrk="1" hangingPunct="1">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t>
            </a:r>
          </a:p>
        </p:txBody>
      </p:sp>
      <p:sp>
        <p:nvSpPr>
          <p:cNvPr id="8201" name="Rectangle 3"/>
          <p:cNvSpPr txBox="1">
            <a:spLocks noChangeArrowheads="1"/>
          </p:cNvSpPr>
          <p:nvPr/>
        </p:nvSpPr>
        <p:spPr bwMode="auto">
          <a:xfrm>
            <a:off x="3581400" y="3008870"/>
            <a:ext cx="3657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64A73B"/>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64A73B"/>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64A73B"/>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64A73B"/>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buFont typeface="Georgia" panose="02040502050405020303" pitchFamily="18" charset="0"/>
              <a:buNone/>
            </a:pPr>
            <a:r>
              <a:rPr lang="en-US" altLang="en-US" sz="4200" b="1" dirty="0">
                <a:latin typeface="Calibri" panose="020F0502020204030204" pitchFamily="34" charset="0"/>
                <a:cs typeface="Calibri" panose="020F0502020204030204" pitchFamily="34" charset="0"/>
              </a:rPr>
              <a:t>lan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SHORT TERM GOAL</a:t>
            </a:r>
            <a:endParaRPr lang="en-US" sz="3600" cap="none" dirty="0" smtClean="0">
              <a:latin typeface="Calibri" panose="020F050202020403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17"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sp>
        <p:nvSpPr>
          <p:cNvPr id="7" name="Google Shape;378;p64"/>
          <p:cNvSpPr txBox="1"/>
          <p:nvPr/>
        </p:nvSpPr>
        <p:spPr>
          <a:xfrm>
            <a:off x="1371600" y="2628879"/>
            <a:ext cx="3605400" cy="16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ea typeface="Lato"/>
                <a:cs typeface="Calibri" panose="020F0502020204030204" pitchFamily="34" charset="0"/>
                <a:sym typeface="Lato"/>
              </a:rPr>
              <a:t>SUBMIT CONFERENCE ABSTRACT</a:t>
            </a:r>
            <a:endParaRPr sz="3200" dirty="0">
              <a:latin typeface="Calibri" panose="020F0502020204030204" pitchFamily="34" charset="0"/>
              <a:ea typeface="Lato"/>
              <a:cs typeface="Calibri" panose="020F0502020204030204" pitchFamily="34" charset="0"/>
              <a:sym typeface="Lato"/>
            </a:endParaRPr>
          </a:p>
        </p:txBody>
      </p:sp>
      <p:sp>
        <p:nvSpPr>
          <p:cNvPr id="8" name="Google Shape;380;p64"/>
          <p:cNvSpPr txBox="1"/>
          <p:nvPr/>
        </p:nvSpPr>
        <p:spPr>
          <a:xfrm>
            <a:off x="6673087" y="1198754"/>
            <a:ext cx="2980500" cy="40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u="sng" dirty="0">
                <a:latin typeface="Calibri" panose="020F0502020204030204" pitchFamily="34" charset="0"/>
                <a:ea typeface="Lato"/>
                <a:cs typeface="Calibri" panose="020F0502020204030204" pitchFamily="34" charset="0"/>
                <a:sym typeface="Lato"/>
              </a:rPr>
              <a:t>By 5 pm Friday April 15:</a:t>
            </a:r>
            <a:endParaRPr sz="2000" u="sng"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r>
              <a:rPr lang="en" sz="2000" dirty="0">
                <a:latin typeface="Calibri" panose="020F0502020204030204" pitchFamily="34" charset="0"/>
                <a:ea typeface="Lato"/>
                <a:cs typeface="Calibri" panose="020F0502020204030204" pitchFamily="34" charset="0"/>
                <a:sym typeface="Lato"/>
              </a:rPr>
              <a:t>Review Call for Proposals</a:t>
            </a: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r>
              <a:rPr lang="en" sz="2000" dirty="0">
                <a:latin typeface="Calibri" panose="020F0502020204030204" pitchFamily="34" charset="0"/>
                <a:ea typeface="Lato"/>
                <a:cs typeface="Calibri" panose="020F0502020204030204" pitchFamily="34" charset="0"/>
                <a:sym typeface="Lato"/>
              </a:rPr>
              <a:t>Write 500 word abstract</a:t>
            </a: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r>
              <a:rPr lang="en" sz="2000" dirty="0">
                <a:latin typeface="Calibri" panose="020F0502020204030204" pitchFamily="34" charset="0"/>
                <a:ea typeface="Lato"/>
                <a:cs typeface="Calibri" panose="020F0502020204030204" pitchFamily="34" charset="0"/>
                <a:sym typeface="Lato"/>
              </a:rPr>
              <a:t>Revise abstract</a:t>
            </a: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r>
              <a:rPr lang="en" sz="2000" dirty="0">
                <a:latin typeface="Calibri" panose="020F0502020204030204" pitchFamily="34" charset="0"/>
                <a:ea typeface="Lato"/>
                <a:cs typeface="Calibri" panose="020F0502020204030204" pitchFamily="34" charset="0"/>
                <a:sym typeface="Lato"/>
              </a:rPr>
              <a:t>Have senior colleague (Advisor, Prof Development Director, etc.) review abstract</a:t>
            </a: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r>
              <a:rPr lang="en" sz="2000" dirty="0">
                <a:latin typeface="Calibri" panose="020F0502020204030204" pitchFamily="34" charset="0"/>
                <a:ea typeface="Lato"/>
                <a:cs typeface="Calibri" panose="020F0502020204030204" pitchFamily="34" charset="0"/>
                <a:sym typeface="Lato"/>
              </a:rPr>
              <a:t>Incorporate feedback</a:t>
            </a: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endParaRPr sz="2000" dirty="0">
              <a:latin typeface="Calibri" panose="020F0502020204030204" pitchFamily="34" charset="0"/>
              <a:ea typeface="Lato"/>
              <a:cs typeface="Calibri" panose="020F0502020204030204" pitchFamily="34" charset="0"/>
              <a:sym typeface="Lato"/>
            </a:endParaRPr>
          </a:p>
          <a:p>
            <a:pPr marL="0" lvl="0" indent="0" algn="l" rtl="0">
              <a:spcBef>
                <a:spcPts val="0"/>
              </a:spcBef>
              <a:spcAft>
                <a:spcPts val="0"/>
              </a:spcAft>
              <a:buNone/>
            </a:pPr>
            <a:r>
              <a:rPr lang="en" sz="2000" dirty="0">
                <a:latin typeface="Calibri" panose="020F0502020204030204" pitchFamily="34" charset="0"/>
                <a:ea typeface="Lato"/>
                <a:cs typeface="Calibri" panose="020F0502020204030204" pitchFamily="34" charset="0"/>
                <a:sym typeface="Lato"/>
              </a:rPr>
              <a:t>Complete Online Submission Form</a:t>
            </a:r>
            <a:endParaRPr sz="2000" dirty="0">
              <a:latin typeface="Calibri" panose="020F0502020204030204" pitchFamily="34" charset="0"/>
              <a:ea typeface="Lato"/>
              <a:cs typeface="Calibri" panose="020F0502020204030204" pitchFamily="34" charset="0"/>
              <a:sym typeface="Lato"/>
            </a:endParaRPr>
          </a:p>
        </p:txBody>
      </p:sp>
      <p:sp>
        <p:nvSpPr>
          <p:cNvPr id="9" name="Google Shape;379;p64"/>
          <p:cNvSpPr txBox="1"/>
          <p:nvPr/>
        </p:nvSpPr>
        <p:spPr>
          <a:xfrm>
            <a:off x="5002687" y="3245804"/>
            <a:ext cx="672900" cy="4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latin typeface="Calibri" panose="020F0502020204030204" pitchFamily="34" charset="0"/>
                <a:ea typeface="Lato"/>
                <a:cs typeface="Calibri" panose="020F0502020204030204" pitchFamily="34" charset="0"/>
                <a:sym typeface="Lato"/>
              </a:rPr>
              <a:t>VS</a:t>
            </a:r>
            <a:endParaRPr sz="2400" dirty="0">
              <a:latin typeface="Calibri" panose="020F0502020204030204" pitchFamily="34" charset="0"/>
              <a:ea typeface="Lato"/>
              <a:cs typeface="Calibri" panose="020F0502020204030204" pitchFamily="34" charset="0"/>
              <a:sym typeface="Lato"/>
            </a:endParaRPr>
          </a:p>
        </p:txBody>
      </p:sp>
    </p:spTree>
    <p:extLst>
      <p:ext uri="{BB962C8B-B14F-4D97-AF65-F5344CB8AC3E}">
        <p14:creationId xmlns:p14="http://schemas.microsoft.com/office/powerpoint/2010/main" val="936405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LONG TERM GOAL</a:t>
            </a:r>
            <a:endParaRPr lang="en-US" sz="3600" cap="none" dirty="0" smtClean="0">
              <a:latin typeface="Calibri" panose="020F050202020403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pic>
        <p:nvPicPr>
          <p:cNvPr id="17" name="Google Shape;389;p65"/>
          <p:cNvPicPr preferRelativeResize="0"/>
          <p:nvPr/>
        </p:nvPicPr>
        <p:blipFill>
          <a:blip r:embed="rId4">
            <a:alphaModFix/>
          </a:blip>
          <a:stretch>
            <a:fillRect/>
          </a:stretch>
        </p:blipFill>
        <p:spPr>
          <a:xfrm>
            <a:off x="9677400" y="5798234"/>
            <a:ext cx="914400" cy="891906"/>
          </a:xfrm>
          <a:prstGeom prst="rect">
            <a:avLst/>
          </a:prstGeom>
          <a:noFill/>
          <a:ln>
            <a:noFill/>
          </a:ln>
        </p:spPr>
      </p:pic>
      <p:sp>
        <p:nvSpPr>
          <p:cNvPr id="10" name="Google Shape;388;p65"/>
          <p:cNvSpPr txBox="1"/>
          <p:nvPr/>
        </p:nvSpPr>
        <p:spPr>
          <a:xfrm>
            <a:off x="657225" y="1866675"/>
            <a:ext cx="9906000" cy="4091100"/>
          </a:xfrm>
          <a:prstGeom prst="rect">
            <a:avLst/>
          </a:prstGeom>
          <a:noFill/>
          <a:ln>
            <a:noFill/>
          </a:ln>
        </p:spPr>
        <p:txBody>
          <a:bodyPr spcFirstLastPara="1" wrap="square" lIns="91425" tIns="91425" rIns="91425" bIns="91425" anchor="t" anchorCtr="0">
            <a:noAutofit/>
          </a:bodyPr>
          <a:lstStyle/>
          <a:p>
            <a:pPr marL="114300" lvl="0" algn="l" rtl="0">
              <a:spcBef>
                <a:spcPts val="0"/>
              </a:spcBef>
              <a:spcAft>
                <a:spcPts val="0"/>
              </a:spcAft>
              <a:buClr>
                <a:srgbClr val="5D5C61"/>
              </a:buClr>
              <a:buSzPts val="1800"/>
            </a:pPr>
            <a:endParaRPr lang="en" dirty="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Go </a:t>
            </a:r>
            <a:r>
              <a:rPr lang="en" sz="2000" dirty="0">
                <a:solidFill>
                  <a:srgbClr val="5D5C61"/>
                </a:solidFill>
                <a:latin typeface="Calibri" panose="020F0502020204030204" pitchFamily="34" charset="0"/>
                <a:ea typeface="Lato"/>
                <a:cs typeface="Calibri" panose="020F0502020204030204" pitchFamily="34" charset="0"/>
                <a:sym typeface="Lato"/>
              </a:rPr>
              <a:t>through EXPLORE resources in ImaginePhD and identify 3 areas in administration to learn more about by Dec </a:t>
            </a:r>
            <a:r>
              <a:rPr lang="en" sz="2000" dirty="0" smtClean="0">
                <a:solidFill>
                  <a:srgbClr val="5D5C61"/>
                </a:solidFill>
                <a:latin typeface="Calibri" panose="020F0502020204030204" pitchFamily="34" charset="0"/>
                <a:ea typeface="Lato"/>
                <a:cs typeface="Calibri" panose="020F0502020204030204" pitchFamily="34" charset="0"/>
                <a:sym typeface="Lato"/>
              </a:rPr>
              <a:t>15</a:t>
            </a:r>
            <a:r>
              <a:rPr lang="en" sz="2000" baseline="30000" dirty="0" smtClean="0">
                <a:solidFill>
                  <a:srgbClr val="5D5C61"/>
                </a:solidFill>
                <a:latin typeface="Calibri" panose="020F0502020204030204" pitchFamily="34" charset="0"/>
                <a:ea typeface="Lato"/>
                <a:cs typeface="Calibri" panose="020F0502020204030204" pitchFamily="34" charset="0"/>
                <a:sym typeface="Lato"/>
              </a:rPr>
              <a:t>th</a:t>
            </a:r>
            <a:r>
              <a:rPr lang="en" sz="2000" dirty="0" smtClean="0">
                <a:solidFill>
                  <a:srgbClr val="5D5C61"/>
                </a:solidFill>
                <a:latin typeface="Calibri" panose="020F0502020204030204" pitchFamily="34" charset="0"/>
                <a:ea typeface="Lato"/>
                <a:cs typeface="Calibri" panose="020F0502020204030204" pitchFamily="34" charset="0"/>
                <a:sym typeface="Lato"/>
              </a:rPr>
              <a:t>, 2022</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Conduct </a:t>
            </a:r>
            <a:r>
              <a:rPr lang="en" sz="2000" dirty="0">
                <a:solidFill>
                  <a:srgbClr val="5D5C61"/>
                </a:solidFill>
                <a:latin typeface="Calibri" panose="020F0502020204030204" pitchFamily="34" charset="0"/>
                <a:ea typeface="Lato"/>
                <a:cs typeface="Calibri" panose="020F0502020204030204" pitchFamily="34" charset="0"/>
                <a:sym typeface="Lato"/>
              </a:rPr>
              <a:t>informational interviews with 3 professionals by January 15th, </a:t>
            </a:r>
            <a:r>
              <a:rPr lang="en" sz="2000" dirty="0" smtClean="0">
                <a:solidFill>
                  <a:srgbClr val="5D5C61"/>
                </a:solidFill>
                <a:latin typeface="Calibri" panose="020F0502020204030204" pitchFamily="34" charset="0"/>
                <a:ea typeface="Lato"/>
                <a:cs typeface="Calibri" panose="020F0502020204030204" pitchFamily="34" charset="0"/>
                <a:sym typeface="Lato"/>
              </a:rPr>
              <a:t>2023</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Set </a:t>
            </a:r>
            <a:r>
              <a:rPr lang="en" sz="2000" dirty="0">
                <a:solidFill>
                  <a:srgbClr val="5D5C61"/>
                </a:solidFill>
                <a:latin typeface="Calibri" panose="020F0502020204030204" pitchFamily="34" charset="0"/>
                <a:ea typeface="Lato"/>
                <a:cs typeface="Calibri" panose="020F0502020204030204" pitchFamily="34" charset="0"/>
                <a:sym typeface="Lato"/>
              </a:rPr>
              <a:t>up email alerts for higher ed jobs on indeed, inside higher ed by Jan </a:t>
            </a:r>
            <a:r>
              <a:rPr lang="en" sz="2000" dirty="0" smtClean="0">
                <a:solidFill>
                  <a:srgbClr val="5D5C61"/>
                </a:solidFill>
                <a:latin typeface="Calibri" panose="020F0502020204030204" pitchFamily="34" charset="0"/>
                <a:ea typeface="Lato"/>
                <a:cs typeface="Calibri" panose="020F0502020204030204" pitchFamily="34" charset="0"/>
                <a:sym typeface="Lato"/>
              </a:rPr>
              <a:t>22</a:t>
            </a:r>
            <a:r>
              <a:rPr lang="en" sz="2000" baseline="30000" dirty="0" smtClean="0">
                <a:solidFill>
                  <a:srgbClr val="5D5C61"/>
                </a:solidFill>
                <a:latin typeface="Calibri" panose="020F0502020204030204" pitchFamily="34" charset="0"/>
                <a:ea typeface="Lato"/>
                <a:cs typeface="Calibri" panose="020F0502020204030204" pitchFamily="34" charset="0"/>
                <a:sym typeface="Lato"/>
              </a:rPr>
              <a:t>nd</a:t>
            </a:r>
            <a:endParaRPr lang="en" sz="2000" dirty="0" smtClean="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Create </a:t>
            </a:r>
            <a:r>
              <a:rPr lang="en" sz="2000" dirty="0">
                <a:solidFill>
                  <a:srgbClr val="5D5C61"/>
                </a:solidFill>
                <a:latin typeface="Calibri" panose="020F0502020204030204" pitchFamily="34" charset="0"/>
                <a:ea typeface="Lato"/>
                <a:cs typeface="Calibri" panose="020F0502020204030204" pitchFamily="34" charset="0"/>
                <a:sym typeface="Lato"/>
              </a:rPr>
              <a:t>a resume first draft by February 1st - meet with a career advisor to </a:t>
            </a:r>
            <a:r>
              <a:rPr lang="en" sz="2000" dirty="0" smtClean="0">
                <a:solidFill>
                  <a:srgbClr val="5D5C61"/>
                </a:solidFill>
                <a:latin typeface="Calibri" panose="020F0502020204030204" pitchFamily="34" charset="0"/>
                <a:ea typeface="Lato"/>
                <a:cs typeface="Calibri" panose="020F0502020204030204" pitchFamily="34" charset="0"/>
                <a:sym typeface="Lato"/>
              </a:rPr>
              <a:t>review</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Update </a:t>
            </a:r>
            <a:r>
              <a:rPr lang="en" sz="2000" dirty="0">
                <a:solidFill>
                  <a:srgbClr val="5D5C61"/>
                </a:solidFill>
                <a:latin typeface="Calibri" panose="020F0502020204030204" pitchFamily="34" charset="0"/>
                <a:ea typeface="Lato"/>
                <a:cs typeface="Calibri" panose="020F0502020204030204" pitchFamily="34" charset="0"/>
                <a:sym typeface="Lato"/>
              </a:rPr>
              <a:t>LinkedIn profile and add 3 groups by February </a:t>
            </a:r>
            <a:r>
              <a:rPr lang="en" sz="2000" dirty="0" smtClean="0">
                <a:solidFill>
                  <a:srgbClr val="5D5C61"/>
                </a:solidFill>
                <a:latin typeface="Calibri" panose="020F0502020204030204" pitchFamily="34" charset="0"/>
                <a:ea typeface="Lato"/>
                <a:cs typeface="Calibri" panose="020F0502020204030204" pitchFamily="34" charset="0"/>
                <a:sym typeface="Lato"/>
              </a:rPr>
              <a:t>15</a:t>
            </a:r>
            <a:r>
              <a:rPr lang="en" sz="2000" baseline="30000" dirty="0" smtClean="0">
                <a:solidFill>
                  <a:srgbClr val="5D5C61"/>
                </a:solidFill>
                <a:latin typeface="Calibri" panose="020F0502020204030204" pitchFamily="34" charset="0"/>
                <a:ea typeface="Lato"/>
                <a:cs typeface="Calibri" panose="020F0502020204030204" pitchFamily="34" charset="0"/>
                <a:sym typeface="Lato"/>
              </a:rPr>
              <a:t>th</a:t>
            </a:r>
            <a:endParaRPr lang="en" sz="2000" dirty="0" smtClean="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Finalize </a:t>
            </a:r>
            <a:r>
              <a:rPr lang="en" sz="2000" dirty="0">
                <a:solidFill>
                  <a:srgbClr val="5D5C61"/>
                </a:solidFill>
                <a:latin typeface="Calibri" panose="020F0502020204030204" pitchFamily="34" charset="0"/>
                <a:ea typeface="Lato"/>
                <a:cs typeface="Calibri" panose="020F0502020204030204" pitchFamily="34" charset="0"/>
                <a:sym typeface="Lato"/>
              </a:rPr>
              <a:t>Resume and Cover Letter Drafts by February </a:t>
            </a:r>
            <a:r>
              <a:rPr lang="en" sz="2000" dirty="0" smtClean="0">
                <a:solidFill>
                  <a:srgbClr val="5D5C61"/>
                </a:solidFill>
                <a:latin typeface="Calibri" panose="020F0502020204030204" pitchFamily="34" charset="0"/>
                <a:ea typeface="Lato"/>
                <a:cs typeface="Calibri" panose="020F0502020204030204" pitchFamily="34" charset="0"/>
                <a:sym typeface="Lato"/>
              </a:rPr>
              <a:t>15</a:t>
            </a:r>
            <a:r>
              <a:rPr lang="en" sz="2000" baseline="30000" dirty="0" smtClean="0">
                <a:solidFill>
                  <a:srgbClr val="5D5C61"/>
                </a:solidFill>
                <a:latin typeface="Calibri" panose="020F0502020204030204" pitchFamily="34" charset="0"/>
                <a:ea typeface="Lato"/>
                <a:cs typeface="Calibri" panose="020F0502020204030204" pitchFamily="34" charset="0"/>
                <a:sym typeface="Lato"/>
              </a:rPr>
              <a:t>th</a:t>
            </a:r>
            <a:endParaRPr lang="en" sz="2000" dirty="0" smtClean="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 sz="2000" dirty="0" smtClean="0">
                <a:solidFill>
                  <a:srgbClr val="5D5C61"/>
                </a:solidFill>
                <a:latin typeface="Calibri" panose="020F0502020204030204" pitchFamily="34" charset="0"/>
                <a:ea typeface="Lato"/>
                <a:cs typeface="Calibri" panose="020F0502020204030204" pitchFamily="34" charset="0"/>
                <a:sym typeface="Lato"/>
              </a:rPr>
              <a:t>Start </a:t>
            </a:r>
            <a:r>
              <a:rPr lang="en" sz="2000" dirty="0">
                <a:solidFill>
                  <a:srgbClr val="5D5C61"/>
                </a:solidFill>
                <a:latin typeface="Calibri" panose="020F0502020204030204" pitchFamily="34" charset="0"/>
                <a:ea typeface="Lato"/>
                <a:cs typeface="Calibri" panose="020F0502020204030204" pitchFamily="34" charset="0"/>
                <a:sym typeface="Lato"/>
              </a:rPr>
              <a:t>applying for jobs by March </a:t>
            </a:r>
            <a:r>
              <a:rPr lang="en" sz="2000" dirty="0" smtClean="0">
                <a:solidFill>
                  <a:srgbClr val="5D5C61"/>
                </a:solidFill>
                <a:latin typeface="Calibri" panose="020F0502020204030204" pitchFamily="34" charset="0"/>
                <a:ea typeface="Lato"/>
                <a:cs typeface="Calibri" panose="020F0502020204030204" pitchFamily="34" charset="0"/>
                <a:sym typeface="Lato"/>
              </a:rPr>
              <a:t>1st</a:t>
            </a:r>
            <a:endParaRPr sz="1800" dirty="0">
              <a:solidFill>
                <a:srgbClr val="5D5C61"/>
              </a:solidFill>
              <a:latin typeface="Calibri" panose="020F0502020204030204" pitchFamily="34" charset="0"/>
              <a:ea typeface="Lato"/>
              <a:cs typeface="Calibri" panose="020F0502020204030204" pitchFamily="34" charset="0"/>
              <a:sym typeface="Lato"/>
            </a:endParaRPr>
          </a:p>
        </p:txBody>
      </p:sp>
      <p:sp>
        <p:nvSpPr>
          <p:cNvPr id="11" name="Rectangle 2"/>
          <p:cNvSpPr txBox="1">
            <a:spLocks noChangeArrowheads="1"/>
          </p:cNvSpPr>
          <p:nvPr/>
        </p:nvSpPr>
        <p:spPr>
          <a:xfrm>
            <a:off x="0" y="1134310"/>
            <a:ext cx="10896599" cy="751415"/>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lvl="0" algn="ctr">
              <a:spcBef>
                <a:spcPts val="0"/>
              </a:spcBef>
              <a:spcAft>
                <a:spcPts val="0"/>
              </a:spcAft>
            </a:pPr>
            <a:r>
              <a:rPr lang="en-US" sz="2000" dirty="0">
                <a:solidFill>
                  <a:srgbClr val="379683"/>
                </a:solidFill>
                <a:latin typeface="Calibri" panose="020F0502020204030204" pitchFamily="34" charset="0"/>
                <a:ea typeface="Lato"/>
                <a:cs typeface="Calibri" panose="020F0502020204030204" pitchFamily="34" charset="0"/>
                <a:sym typeface="Lato"/>
              </a:rPr>
              <a:t>Get a Job in Higher Education Administration in the Los Angeles Area by June 2023</a:t>
            </a:r>
            <a:endParaRPr lang="en-US" sz="2000" dirty="0">
              <a:solidFill>
                <a:srgbClr val="379683"/>
              </a:solidFill>
              <a:latin typeface="Calibri" panose="020F0502020204030204" pitchFamily="34" charset="0"/>
              <a:ea typeface="Lato"/>
              <a:cs typeface="Calibri" panose="020F0502020204030204" pitchFamily="34" charset="0"/>
              <a:sym typeface="Lato"/>
            </a:endParaRPr>
          </a:p>
        </p:txBody>
      </p:sp>
    </p:spTree>
    <p:extLst>
      <p:ext uri="{BB962C8B-B14F-4D97-AF65-F5344CB8AC3E}">
        <p14:creationId xmlns:p14="http://schemas.microsoft.com/office/powerpoint/2010/main" val="864580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ROADBLOCKS OR DETOURS</a:t>
            </a:r>
            <a:endParaRPr lang="en-US" sz="3600" cap="none" dirty="0" smtClean="0">
              <a:latin typeface="Calibri" panose="020F050202020403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3" name="Rectangle 2"/>
          <p:cNvSpPr/>
          <p:nvPr/>
        </p:nvSpPr>
        <p:spPr>
          <a:xfrm>
            <a:off x="1524000" y="1535162"/>
            <a:ext cx="8991600" cy="4471993"/>
          </a:xfrm>
          <a:prstGeom prst="rect">
            <a:avLst/>
          </a:prstGeom>
        </p:spPr>
        <p:txBody>
          <a:bodyPr wrap="square">
            <a:spAutoFit/>
          </a:bodyPr>
          <a:lstStyle/>
          <a:p>
            <a:pPr marL="46037" lvl="0" eaLnBrk="1" fontAlgn="auto" hangingPunct="1">
              <a:lnSpc>
                <a:spcPct val="120000"/>
              </a:lnSpc>
              <a:spcBef>
                <a:spcPts val="600"/>
              </a:spcBef>
              <a:spcAft>
                <a:spcPts val="0"/>
              </a:spcAft>
              <a:buClr>
                <a:srgbClr val="465E9C"/>
              </a:buClr>
              <a:buSzPct val="73000"/>
              <a:defRPr/>
            </a:pPr>
            <a:r>
              <a:rPr lang="en-US" sz="2800" b="1" dirty="0" smtClean="0">
                <a:solidFill>
                  <a:srgbClr val="5D5C61"/>
                </a:solidFill>
                <a:latin typeface="Calibri" panose="020F0502020204030204" pitchFamily="34" charset="0"/>
                <a:ea typeface="Lato"/>
                <a:cs typeface="Calibri" panose="020F0502020204030204" pitchFamily="34" charset="0"/>
                <a:sym typeface="Lato"/>
              </a:rPr>
              <a:t>What </a:t>
            </a:r>
            <a:r>
              <a:rPr lang="en-US" sz="2800" b="1" dirty="0">
                <a:solidFill>
                  <a:srgbClr val="5D5C61"/>
                </a:solidFill>
                <a:latin typeface="Calibri" panose="020F0502020204030204" pitchFamily="34" charset="0"/>
                <a:ea typeface="Lato"/>
                <a:cs typeface="Calibri" panose="020F0502020204030204" pitchFamily="34" charset="0"/>
                <a:sym typeface="Lato"/>
              </a:rPr>
              <a:t>if I don’t accomplish the goals I established?</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endParaRPr lang="en-US" dirty="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US" sz="2400" dirty="0">
                <a:solidFill>
                  <a:srgbClr val="5D5C61"/>
                </a:solidFill>
                <a:latin typeface="Calibri" panose="020F0502020204030204" pitchFamily="34" charset="0"/>
                <a:ea typeface="Lato"/>
                <a:cs typeface="Calibri" panose="020F0502020204030204" pitchFamily="34" charset="0"/>
                <a:sym typeface="Lato"/>
              </a:rPr>
              <a:t>I already have a plan in my head; I follow my gut instinct</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endParaRPr lang="en-US" sz="2400" dirty="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US" sz="2400" dirty="0">
                <a:solidFill>
                  <a:srgbClr val="5D5C61"/>
                </a:solidFill>
                <a:latin typeface="Calibri" panose="020F0502020204030204" pitchFamily="34" charset="0"/>
                <a:ea typeface="Lato"/>
                <a:cs typeface="Calibri" panose="020F0502020204030204" pitchFamily="34" charset="0"/>
                <a:sym typeface="Lato"/>
              </a:rPr>
              <a:t>How do I account for the unknown (i.e. health issues, family concerns, etc.)</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endParaRPr lang="en-US" sz="2400" dirty="0">
              <a:solidFill>
                <a:srgbClr val="5D5C61"/>
              </a:solidFill>
              <a:latin typeface="Calibri" panose="020F0502020204030204" pitchFamily="34" charset="0"/>
              <a:ea typeface="Lato"/>
              <a:cs typeface="Calibri" panose="020F0502020204030204" pitchFamily="34" charset="0"/>
              <a:sym typeface="Lato"/>
            </a:endParaRP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r>
              <a:rPr lang="en-US" sz="2400" dirty="0">
                <a:solidFill>
                  <a:srgbClr val="5D5C61"/>
                </a:solidFill>
                <a:latin typeface="Calibri" panose="020F0502020204030204" pitchFamily="34" charset="0"/>
                <a:ea typeface="Lato"/>
                <a:cs typeface="Calibri" panose="020F0502020204030204" pitchFamily="34" charset="0"/>
                <a:sym typeface="Lato"/>
              </a:rPr>
              <a:t>Is this really useful beyond my </a:t>
            </a:r>
            <a:r>
              <a:rPr lang="en-US" sz="2400" dirty="0" smtClean="0">
                <a:solidFill>
                  <a:srgbClr val="5D5C61"/>
                </a:solidFill>
                <a:latin typeface="Calibri" panose="020F0502020204030204" pitchFamily="34" charset="0"/>
                <a:ea typeface="Lato"/>
                <a:cs typeface="Calibri" panose="020F0502020204030204" pitchFamily="34" charset="0"/>
                <a:sym typeface="Lato"/>
              </a:rPr>
              <a:t>postdoc </a:t>
            </a:r>
            <a:r>
              <a:rPr lang="en-US" sz="2400" dirty="0">
                <a:solidFill>
                  <a:srgbClr val="5D5C61"/>
                </a:solidFill>
                <a:latin typeface="Calibri" panose="020F0502020204030204" pitchFamily="34" charset="0"/>
                <a:ea typeface="Lato"/>
                <a:cs typeface="Calibri" panose="020F0502020204030204" pitchFamily="34" charset="0"/>
                <a:sym typeface="Lato"/>
              </a:rPr>
              <a:t>position?</a:t>
            </a:r>
          </a:p>
          <a:p>
            <a:pPr marL="503237" lvl="0" indent="-457200" eaLnBrk="1" fontAlgn="auto" hangingPunct="1">
              <a:lnSpc>
                <a:spcPct val="120000"/>
              </a:lnSpc>
              <a:spcBef>
                <a:spcPts val="600"/>
              </a:spcBef>
              <a:spcAft>
                <a:spcPts val="0"/>
              </a:spcAft>
              <a:buClr>
                <a:srgbClr val="465E9C"/>
              </a:buClr>
              <a:buSzPct val="73000"/>
              <a:buFont typeface="Wingdings 2" panose="05020102010507070707" pitchFamily="18" charset="2"/>
              <a:buChar char=""/>
              <a:defRPr/>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10896600" cy="1295400"/>
          </a:xfrm>
        </p:spPr>
        <p:txBody>
          <a:bodyPr>
            <a:normAutofit/>
          </a:bodyPr>
          <a:lstStyle/>
          <a:p>
            <a:pPr marL="320040" indent="-320040" algn="ctr" eaLnBrk="1" fontAlgn="auto" hangingPunct="1">
              <a:spcAft>
                <a:spcPts val="0"/>
              </a:spcAft>
              <a:buClr>
                <a:schemeClr val="accent6">
                  <a:lumMod val="75000"/>
                </a:schemeClr>
              </a:buClr>
              <a:defRPr/>
            </a:pPr>
            <a:r>
              <a:rPr lang="en-US" dirty="0" smtClean="0"/>
              <a:t>Break-out: Group Discussion</a:t>
            </a:r>
            <a:br>
              <a:rPr lang="en-US" dirty="0" smtClean="0"/>
            </a:br>
            <a:r>
              <a:rPr lang="en-US" dirty="0" smtClean="0"/>
              <a:t>Roadblocks or detours</a:t>
            </a:r>
          </a:p>
        </p:txBody>
      </p:sp>
      <p:sp>
        <p:nvSpPr>
          <p:cNvPr id="26627" name="Rectangle 3"/>
          <p:cNvSpPr>
            <a:spLocks noGrp="1" noChangeArrowheads="1"/>
          </p:cNvSpPr>
          <p:nvPr>
            <p:ph idx="1"/>
          </p:nvPr>
        </p:nvSpPr>
        <p:spPr>
          <a:xfrm>
            <a:off x="1676400" y="2362200"/>
            <a:ext cx="8229600" cy="3048000"/>
          </a:xfrm>
        </p:spPr>
        <p:txBody>
          <a:bodyPr/>
          <a:lstStyle/>
          <a:p>
            <a:pPr marL="0" indent="0" eaLnBrk="1" hangingPunct="1">
              <a:lnSpc>
                <a:spcPct val="90000"/>
              </a:lnSpc>
              <a:buNone/>
              <a:defRPr/>
            </a:pPr>
            <a:r>
              <a:rPr lang="en-US" altLang="en-US" sz="2800" dirty="0"/>
              <a:t>Break into groups of 2 or 3, discuss, and then report:</a:t>
            </a:r>
          </a:p>
          <a:p>
            <a:pPr eaLnBrk="1" hangingPunct="1">
              <a:lnSpc>
                <a:spcPct val="90000"/>
              </a:lnSpc>
              <a:defRPr/>
            </a:pPr>
            <a:endParaRPr lang="en-US" altLang="en-US" sz="2800" dirty="0"/>
          </a:p>
          <a:p>
            <a:pPr eaLnBrk="1" hangingPunct="1">
              <a:lnSpc>
                <a:spcPct val="90000"/>
              </a:lnSpc>
              <a:defRPr/>
            </a:pPr>
            <a:endParaRPr lang="en-US" altLang="en-US" sz="2800" dirty="0"/>
          </a:p>
          <a:p>
            <a:pPr eaLnBrk="1" hangingPunct="1">
              <a:lnSpc>
                <a:spcPct val="90000"/>
              </a:lnSpc>
              <a:defRPr/>
            </a:pPr>
            <a:r>
              <a:rPr lang="en-US" altLang="en-US" sz="2800" dirty="0"/>
              <a:t>Take a few minutes to think about potential </a:t>
            </a:r>
            <a:r>
              <a:rPr lang="en-US" altLang="en-US" sz="2800" dirty="0" smtClean="0"/>
              <a:t>(or past) roadblocks </a:t>
            </a:r>
            <a:r>
              <a:rPr lang="en-US" altLang="en-US" sz="2800" dirty="0"/>
              <a:t>or detours and discuss them as well as  potential ways to overcome.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1905000" y="1676400"/>
            <a:ext cx="7620000" cy="4876800"/>
          </a:xfrm>
        </p:spPr>
        <p:txBody>
          <a:bodyPr/>
          <a:lstStyle/>
          <a:p>
            <a:pPr marL="292100" lvl="1" indent="0" eaLnBrk="1" hangingPunct="1">
              <a:buNone/>
            </a:pPr>
            <a:r>
              <a:rPr lang="en-US" altLang="en-US" sz="3400" dirty="0">
                <a:solidFill>
                  <a:schemeClr val="tx1"/>
                </a:solidFill>
              </a:rPr>
              <a:t>Your IDP lets you create a road map to navigate your way; and even if along the way you encounter detours caused by one’s personal life (marriage, birth, death, etc.), you hold your destination in sight at all times.</a:t>
            </a:r>
            <a:r>
              <a:rPr lang="en-US" altLang="en-US" sz="1600" baseline="30000" dirty="0">
                <a:solidFill>
                  <a:srgbClr val="404040"/>
                </a:solidFill>
                <a:latin typeface="Tahoma" panose="020B0604030504040204" pitchFamily="34" charset="0"/>
                <a:ea typeface="ＭＳ Ｐゴシック" panose="020B0600070205080204" pitchFamily="34" charset="-128"/>
              </a:rPr>
              <a:t>4</a:t>
            </a:r>
            <a:endParaRPr lang="en-US" altLang="en-US" sz="1600" dirty="0">
              <a:solidFill>
                <a:schemeClr val="tx1"/>
              </a:solidFill>
            </a:endParaRPr>
          </a:p>
          <a:p>
            <a:pPr marL="292100" lvl="1" indent="0" eaLnBrk="1" hangingPunct="1">
              <a:buNone/>
            </a:pPr>
            <a:endParaRPr lang="en-US" altLang="en-US" sz="3400" dirty="0">
              <a:solidFill>
                <a:schemeClr val="tx1"/>
              </a:solidFill>
            </a:endParaRPr>
          </a:p>
          <a:p>
            <a:pPr marL="0" indent="0" eaLnBrk="1" hangingPunct="1">
              <a:spcBef>
                <a:spcPct val="0"/>
              </a:spcBef>
              <a:buClrTx/>
              <a:buSzTx/>
              <a:buNone/>
            </a:pPr>
            <a:r>
              <a:rPr lang="en-US" altLang="en-US" sz="1400" baseline="30000" dirty="0">
                <a:solidFill>
                  <a:srgbClr val="404040"/>
                </a:solidFill>
                <a:latin typeface="Tahoma" panose="020B0604030504040204" pitchFamily="34" charset="0"/>
                <a:ea typeface="ＭＳ Ｐゴシック" panose="020B0600070205080204" pitchFamily="34" charset="-128"/>
              </a:rPr>
              <a:t>4 </a:t>
            </a:r>
            <a:r>
              <a:rPr lang="en-US" altLang="en-US" sz="1200" dirty="0">
                <a:solidFill>
                  <a:srgbClr val="000000"/>
                </a:solidFill>
                <a:latin typeface="Tahoma" panose="020B0604030504040204" pitchFamily="34" charset="0"/>
                <a:ea typeface="ＭＳ Ｐゴシック" panose="020B0600070205080204" pitchFamily="34" charset="-128"/>
              </a:rPr>
              <a:t>C. Gita Bosch, PhD, Building Your Individual Development Plan (IDP): A Guide for Undergraduate Students, SACNAS</a:t>
            </a:r>
          </a:p>
          <a:p>
            <a:pPr marL="292100" lvl="1" indent="0" eaLnBrk="1" hangingPunct="1">
              <a:buNone/>
            </a:pPr>
            <a:endParaRPr lang="en-US" altLang="en-US" sz="34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5" name="Rectangle 2"/>
          <p:cNvSpPr txBox="1">
            <a:spLocks noChangeArrowheads="1"/>
          </p:cNvSpPr>
          <p:nvPr/>
        </p:nvSpPr>
        <p:spPr>
          <a:xfrm>
            <a:off x="0" y="4572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ROADBLOCKS OR DETOURS</a:t>
            </a:r>
            <a:endParaRPr lang="en-US" sz="3600" cap="none"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9375" t="24527" r="18468" b="14001"/>
          <a:stretch/>
        </p:blipFill>
        <p:spPr bwMode="auto">
          <a:xfrm>
            <a:off x="0" y="0"/>
            <a:ext cx="10896599" cy="7795690"/>
          </a:xfrm>
          <a:prstGeom prst="rect">
            <a:avLst/>
          </a:prstGeom>
          <a:noFill/>
          <a:ln>
            <a:noFill/>
          </a:ln>
        </p:spPr>
      </p:pic>
      <p:sp>
        <p:nvSpPr>
          <p:cNvPr id="6" name="Rectangle 2"/>
          <p:cNvSpPr txBox="1">
            <a:spLocks noChangeArrowheads="1"/>
          </p:cNvSpPr>
          <p:nvPr/>
        </p:nvSpPr>
        <p:spPr>
          <a:xfrm>
            <a:off x="0" y="304800"/>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NEXT STEP: </a:t>
            </a:r>
            <a:r>
              <a:rPr lang="en-US" sz="3600" cap="none" dirty="0" smtClean="0">
                <a:solidFill>
                  <a:srgbClr val="557A95"/>
                </a:solidFill>
                <a:latin typeface="Lato"/>
                <a:ea typeface="Lato"/>
                <a:cs typeface="Lato"/>
                <a:sym typeface="Lato"/>
              </a:rPr>
              <a:t>IMPLEMENT PLAN</a:t>
            </a:r>
            <a:endParaRPr lang="en-US" sz="3600" cap="none" dirty="0">
              <a:solidFill>
                <a:srgbClr val="557A95"/>
              </a:solidFill>
              <a:latin typeface="Lato"/>
              <a:ea typeface="Lato"/>
              <a:cs typeface="Lato"/>
              <a:sym typeface="Lato"/>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11" name="Rectangle 3"/>
          <p:cNvSpPr>
            <a:spLocks noGrp="1" noChangeArrowheads="1"/>
          </p:cNvSpPr>
          <p:nvPr>
            <p:ph idx="1"/>
          </p:nvPr>
        </p:nvSpPr>
        <p:spPr>
          <a:xfrm>
            <a:off x="1959193" y="1710559"/>
            <a:ext cx="8610600" cy="4343400"/>
          </a:xfrm>
        </p:spPr>
        <p:txBody>
          <a:bodyPr rtlCol="0">
            <a:normAutofit fontScale="92500" lnSpcReduction="10000"/>
          </a:bodyPr>
          <a:lstStyle/>
          <a:p>
            <a:pPr marL="0" indent="-182880" eaLnBrk="1" fontAlgn="auto" hangingPunct="1">
              <a:spcAft>
                <a:spcPts val="0"/>
              </a:spcAft>
              <a:buClr>
                <a:schemeClr val="accent6">
                  <a:lumMod val="75000"/>
                </a:schemeClr>
              </a:buClr>
              <a:buNone/>
              <a:defRPr/>
            </a:pPr>
            <a:r>
              <a:rPr lang="en-US" b="1" dirty="0" smtClean="0">
                <a:solidFill>
                  <a:schemeClr val="tx1">
                    <a:lumMod val="75000"/>
                    <a:lumOff val="25000"/>
                  </a:schemeClr>
                </a:solidFill>
              </a:rPr>
              <a:t>The plan is just the beginning of the career development process and serves as the road map. </a:t>
            </a:r>
          </a:p>
          <a:p>
            <a:pPr marL="0" indent="-182880" eaLnBrk="1" fontAlgn="auto" hangingPunct="1">
              <a:spcAft>
                <a:spcPts val="0"/>
              </a:spcAft>
              <a:buClr>
                <a:schemeClr val="accent6">
                  <a:lumMod val="75000"/>
                </a:schemeClr>
              </a:buClr>
              <a:buNone/>
              <a:defRPr/>
            </a:pPr>
            <a:endParaRPr lang="en-US" sz="1200" b="1" dirty="0">
              <a:solidFill>
                <a:schemeClr val="tx1">
                  <a:lumMod val="75000"/>
                  <a:lumOff val="25000"/>
                </a:schemeClr>
              </a:solidFill>
            </a:endParaRPr>
          </a:p>
          <a:p>
            <a:pPr marL="274320" indent="-274320" eaLnBrk="1" fontAlgn="auto" hangingPunct="1">
              <a:spcAft>
                <a:spcPts val="0"/>
              </a:spcAft>
              <a:buFont typeface="Wingdings 2"/>
              <a:buChar char=""/>
              <a:defRPr/>
            </a:pPr>
            <a:r>
              <a:rPr lang="en-US" sz="2800" b="1" dirty="0">
                <a:solidFill>
                  <a:schemeClr val="tx1">
                    <a:lumMod val="75000"/>
                    <a:lumOff val="25000"/>
                  </a:schemeClr>
                </a:solidFill>
              </a:rPr>
              <a:t>Put your plan into </a:t>
            </a:r>
            <a:r>
              <a:rPr lang="en-US" sz="2800" b="1" dirty="0" smtClean="0">
                <a:solidFill>
                  <a:schemeClr val="tx1">
                    <a:lumMod val="75000"/>
                    <a:lumOff val="25000"/>
                  </a:schemeClr>
                </a:solidFill>
              </a:rPr>
              <a:t>action</a:t>
            </a:r>
          </a:p>
          <a:p>
            <a:pPr marL="274320" indent="-274320" eaLnBrk="1" fontAlgn="auto" hangingPunct="1">
              <a:spcAft>
                <a:spcPts val="0"/>
              </a:spcAft>
              <a:buFont typeface="Wingdings 2"/>
              <a:buChar char=""/>
              <a:defRPr/>
            </a:pPr>
            <a:endParaRPr lang="en-US" sz="2800" b="1" dirty="0">
              <a:solidFill>
                <a:schemeClr val="tx1">
                  <a:lumMod val="75000"/>
                  <a:lumOff val="25000"/>
                </a:schemeClr>
              </a:solidFill>
            </a:endParaRPr>
          </a:p>
          <a:p>
            <a:pPr marL="274320" indent="-274320" eaLnBrk="1" fontAlgn="auto" hangingPunct="1">
              <a:spcAft>
                <a:spcPts val="0"/>
              </a:spcAft>
              <a:buFont typeface="Wingdings 2"/>
              <a:buChar char=""/>
              <a:defRPr/>
            </a:pPr>
            <a:r>
              <a:rPr lang="en-US" sz="2800" b="1" dirty="0">
                <a:solidFill>
                  <a:schemeClr val="tx1">
                    <a:lumMod val="75000"/>
                    <a:lumOff val="25000"/>
                  </a:schemeClr>
                </a:solidFill>
              </a:rPr>
              <a:t>Revise and modify the plan as necessary. The plan is not cast in concrete; it will need to be modified as circumstances and goals change. </a:t>
            </a:r>
            <a:endParaRPr lang="en-US" sz="2800" b="1" dirty="0" smtClean="0">
              <a:solidFill>
                <a:schemeClr val="tx1">
                  <a:lumMod val="75000"/>
                  <a:lumOff val="25000"/>
                </a:schemeClr>
              </a:solidFill>
            </a:endParaRPr>
          </a:p>
          <a:p>
            <a:pPr marL="274320" indent="-274320" eaLnBrk="1" fontAlgn="auto" hangingPunct="1">
              <a:spcAft>
                <a:spcPts val="0"/>
              </a:spcAft>
              <a:buFont typeface="Wingdings 2"/>
              <a:buChar char=""/>
              <a:defRPr/>
            </a:pPr>
            <a:endParaRPr lang="en-US" sz="2800" b="1" dirty="0">
              <a:solidFill>
                <a:schemeClr val="tx1">
                  <a:lumMod val="75000"/>
                  <a:lumOff val="25000"/>
                </a:schemeClr>
              </a:solidFill>
            </a:endParaRPr>
          </a:p>
          <a:p>
            <a:pPr marL="274320" indent="-274320" eaLnBrk="1" fontAlgn="auto" hangingPunct="1">
              <a:spcAft>
                <a:spcPts val="0"/>
              </a:spcAft>
              <a:buFont typeface="Wingdings 2"/>
              <a:buChar char=""/>
              <a:defRPr/>
            </a:pPr>
            <a:r>
              <a:rPr lang="en-US" sz="2800" b="1" dirty="0">
                <a:solidFill>
                  <a:schemeClr val="tx1">
                    <a:lumMod val="75000"/>
                    <a:lumOff val="25000"/>
                  </a:schemeClr>
                </a:solidFill>
              </a:rPr>
              <a:t>The challenge of implementation is to remain flexible and open to change.</a:t>
            </a:r>
          </a:p>
          <a:p>
            <a:pPr marL="45720" indent="0" eaLnBrk="1" fontAlgn="auto" hangingPunct="1">
              <a:lnSpc>
                <a:spcPct val="90000"/>
              </a:lnSpc>
              <a:spcAft>
                <a:spcPts val="0"/>
              </a:spcAft>
              <a:buClr>
                <a:schemeClr val="accent6">
                  <a:lumMod val="75000"/>
                </a:schemeClr>
              </a:buClr>
              <a:buNone/>
              <a:defRPr/>
            </a:pPr>
            <a:endParaRPr lang="en-US" dirty="0" smtClean="0">
              <a:solidFill>
                <a:schemeClr val="tx1">
                  <a:lumMod val="75000"/>
                  <a:lumOff val="25000"/>
                </a:schemeClr>
              </a:solidFill>
            </a:endParaRPr>
          </a:p>
          <a:p>
            <a:pPr marL="274320" indent="-182880" eaLnBrk="1" fontAlgn="auto" hangingPunct="1">
              <a:lnSpc>
                <a:spcPct val="90000"/>
              </a:lnSpc>
              <a:spcAft>
                <a:spcPts val="0"/>
              </a:spcAft>
              <a:buClr>
                <a:schemeClr val="accent6">
                  <a:lumMod val="75000"/>
                </a:schemeClr>
              </a:buClr>
              <a:buNone/>
              <a:defRPr/>
            </a:pP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0505615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1072964"/>
            <a:ext cx="10896599" cy="5334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600" cap="none" dirty="0" smtClean="0">
                <a:solidFill>
                  <a:srgbClr val="557A95"/>
                </a:solidFill>
                <a:latin typeface="Lato"/>
                <a:ea typeface="Lato"/>
                <a:cs typeface="Lato"/>
                <a:sym typeface="Lato"/>
              </a:rPr>
              <a:t>BEYOND THE PROFESSORIATE</a:t>
            </a:r>
            <a:endParaRPr lang="en-US" sz="3600" cap="none" dirty="0">
              <a:solidFill>
                <a:srgbClr val="557A95"/>
              </a:solidFill>
              <a:latin typeface="Lato"/>
              <a:ea typeface="Lato"/>
              <a:cs typeface="Lato"/>
              <a:sym typeface="Lato"/>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8" name="Google Shape;253;p10"/>
          <p:cNvSpPr/>
          <p:nvPr/>
        </p:nvSpPr>
        <p:spPr>
          <a:xfrm>
            <a:off x="951021" y="3041219"/>
            <a:ext cx="6049680" cy="258528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1800" b="1" dirty="0">
                <a:latin typeface="Calibri"/>
                <a:ea typeface="Calibri"/>
                <a:cs typeface="Calibri"/>
                <a:sym typeface="Calibri"/>
              </a:rPr>
              <a:t>Professional Job Search Courses</a:t>
            </a:r>
            <a:endParaRPr dirty="0"/>
          </a:p>
          <a:p>
            <a:pPr marL="742950" marR="0" lvl="1" indent="-285750" algn="l" rtl="0">
              <a:spcBef>
                <a:spcPts val="0"/>
              </a:spcBef>
              <a:spcAft>
                <a:spcPts val="0"/>
              </a:spcAft>
              <a:buSzPts val="1800"/>
              <a:buFont typeface="Arial" panose="020B0604020202020204" pitchFamily="34" charset="0"/>
              <a:buChar char="•"/>
            </a:pPr>
            <a:r>
              <a:rPr lang="en-US" sz="1800" b="0" i="0" u="none" strike="noStrike" cap="none" dirty="0">
                <a:latin typeface="Calibri"/>
                <a:ea typeface="Calibri"/>
                <a:cs typeface="Calibri"/>
                <a:sym typeface="Calibri"/>
              </a:rPr>
              <a:t>Discover: Know Your Options</a:t>
            </a:r>
            <a:endParaRPr dirty="0"/>
          </a:p>
          <a:p>
            <a:pPr marL="742950" marR="0" lvl="1" indent="-285750" algn="l" rtl="0">
              <a:spcBef>
                <a:spcPts val="0"/>
              </a:spcBef>
              <a:spcAft>
                <a:spcPts val="0"/>
              </a:spcAft>
              <a:buSzPts val="1800"/>
              <a:buFont typeface="Arial" panose="020B0604020202020204" pitchFamily="34" charset="0"/>
              <a:buChar char="•"/>
            </a:pPr>
            <a:r>
              <a:rPr lang="en-US" sz="1800" b="0" i="0" u="none" strike="noStrike" cap="none" dirty="0">
                <a:latin typeface="Calibri"/>
                <a:ea typeface="Calibri"/>
                <a:cs typeface="Calibri"/>
                <a:sym typeface="Calibri"/>
              </a:rPr>
              <a:t>Research: Evaluate Your Opportunities</a:t>
            </a:r>
            <a:endParaRPr dirty="0"/>
          </a:p>
          <a:p>
            <a:pPr marL="742950" marR="0" lvl="1" indent="-285750" algn="l" rtl="0">
              <a:spcBef>
                <a:spcPts val="0"/>
              </a:spcBef>
              <a:spcAft>
                <a:spcPts val="0"/>
              </a:spcAft>
              <a:buSzPts val="1800"/>
              <a:buFont typeface="Arial" panose="020B0604020202020204" pitchFamily="34" charset="0"/>
              <a:buChar char="•"/>
            </a:pPr>
            <a:r>
              <a:rPr lang="en-US" sz="1800" b="0" i="0" u="none" strike="noStrike" cap="none" dirty="0">
                <a:latin typeface="Calibri"/>
                <a:ea typeface="Calibri"/>
                <a:cs typeface="Calibri"/>
                <a:sym typeface="Calibri"/>
              </a:rPr>
              <a:t>Implement: Launch Your Job Search</a:t>
            </a:r>
            <a:endParaRPr dirty="0"/>
          </a:p>
          <a:p>
            <a:pPr marL="742950" marR="0" lvl="1" indent="-285750" algn="l" rtl="0">
              <a:spcBef>
                <a:spcPts val="0"/>
              </a:spcBef>
              <a:spcAft>
                <a:spcPts val="0"/>
              </a:spcAft>
              <a:buSzPts val="1800"/>
              <a:buFont typeface="Arial" panose="020B0604020202020204" pitchFamily="34" charset="0"/>
              <a:buChar char="•"/>
            </a:pPr>
            <a:r>
              <a:rPr lang="en-US" sz="1800" b="0" i="0" u="none" strike="noStrike" cap="none" dirty="0">
                <a:latin typeface="Calibri"/>
                <a:ea typeface="Calibri"/>
                <a:cs typeface="Calibri"/>
                <a:sym typeface="Calibri"/>
              </a:rPr>
              <a:t>Career Exploration Video Library </a:t>
            </a:r>
            <a:endParaRPr sz="1800" b="0" i="0" u="none" strike="noStrike" cap="none" dirty="0">
              <a:latin typeface="Calibri"/>
              <a:ea typeface="Calibri"/>
              <a:cs typeface="Calibri"/>
              <a:sym typeface="Calibri"/>
            </a:endParaRPr>
          </a:p>
          <a:p>
            <a:pPr marL="742950" marR="0" lvl="1" indent="-171450" algn="l" rtl="0">
              <a:spcBef>
                <a:spcPts val="0"/>
              </a:spcBef>
              <a:spcAft>
                <a:spcPts val="0"/>
              </a:spcAft>
              <a:buClr>
                <a:schemeClr val="dk1"/>
              </a:buClr>
              <a:buSzPts val="1800"/>
              <a:buFont typeface="Arial"/>
              <a:buNone/>
            </a:pPr>
            <a:endParaRPr sz="1800" b="0" i="0" u="none" strike="noStrike" cap="none" dirty="0">
              <a:latin typeface="Calibri"/>
              <a:ea typeface="Calibri"/>
              <a:cs typeface="Calibri"/>
              <a:sym typeface="Calibri"/>
            </a:endParaRPr>
          </a:p>
          <a:p>
            <a:pPr marL="285750" marR="0" lvl="0" indent="-285750" algn="l" rtl="0">
              <a:spcBef>
                <a:spcPts val="0"/>
              </a:spcBef>
              <a:spcAft>
                <a:spcPts val="0"/>
              </a:spcAft>
              <a:buClr>
                <a:schemeClr val="lt1"/>
              </a:buClr>
              <a:buSzPts val="1800"/>
              <a:buFont typeface="Arial"/>
              <a:buChar char="•"/>
            </a:pPr>
            <a:r>
              <a:rPr lang="en-US" sz="1800" b="1" dirty="0" smtClean="0">
                <a:latin typeface="Calibri"/>
                <a:ea typeface="Calibri"/>
                <a:cs typeface="Calibri"/>
                <a:sym typeface="Calibri"/>
              </a:rPr>
              <a:t>Academic </a:t>
            </a:r>
            <a:r>
              <a:rPr lang="en-US" sz="1800" b="1" dirty="0">
                <a:latin typeface="Calibri"/>
                <a:ea typeface="Calibri"/>
                <a:cs typeface="Calibri"/>
                <a:sym typeface="Calibri"/>
              </a:rPr>
              <a:t>Career Success</a:t>
            </a:r>
            <a:endParaRPr dirty="0"/>
          </a:p>
          <a:p>
            <a:pPr marL="742950" marR="0" lvl="1" indent="-285750" algn="l" rtl="0">
              <a:spcBef>
                <a:spcPts val="0"/>
              </a:spcBef>
              <a:spcAft>
                <a:spcPts val="0"/>
              </a:spcAft>
              <a:buSzPts val="1800"/>
              <a:buFont typeface="Arial"/>
              <a:buChar char="•"/>
            </a:pPr>
            <a:r>
              <a:rPr lang="en-US" sz="1800" b="0" i="0" u="none" strike="noStrike" cap="none" dirty="0">
                <a:latin typeface="Calibri"/>
                <a:ea typeface="Calibri"/>
                <a:cs typeface="Calibri"/>
                <a:sym typeface="Calibri"/>
              </a:rPr>
              <a:t>Faculty Job Search: Humanities and Social Sciences</a:t>
            </a:r>
            <a:endParaRPr dirty="0"/>
          </a:p>
          <a:p>
            <a:pPr marL="742950" marR="0" lvl="1" indent="-285750" algn="l" rtl="0">
              <a:spcBef>
                <a:spcPts val="0"/>
              </a:spcBef>
              <a:spcAft>
                <a:spcPts val="0"/>
              </a:spcAft>
              <a:buSzPts val="1800"/>
              <a:buFont typeface="Arial"/>
              <a:buChar char="•"/>
            </a:pPr>
            <a:r>
              <a:rPr lang="en-US" sz="1800" b="0" i="0" u="none" strike="noStrike" cap="none" dirty="0">
                <a:latin typeface="Calibri"/>
                <a:ea typeface="Calibri"/>
                <a:cs typeface="Calibri"/>
                <a:sym typeface="Calibri"/>
              </a:rPr>
              <a:t>Faculty Job Search: STEM and Biological Life Sciences</a:t>
            </a:r>
            <a:endParaRPr sz="1800" b="0" i="0" u="none" strike="noStrike" cap="none" dirty="0">
              <a:latin typeface="Calibri"/>
              <a:ea typeface="Calibri"/>
              <a:cs typeface="Calibri"/>
              <a:sym typeface="Calibri"/>
            </a:endParaRPr>
          </a:p>
        </p:txBody>
      </p:sp>
      <p:sp>
        <p:nvSpPr>
          <p:cNvPr id="9" name="Google Shape;256;p10"/>
          <p:cNvSpPr/>
          <p:nvPr/>
        </p:nvSpPr>
        <p:spPr>
          <a:xfrm>
            <a:off x="951021" y="1842605"/>
            <a:ext cx="9144000"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latin typeface="Calibri"/>
                <a:ea typeface="Calibri"/>
                <a:cs typeface="Calibri"/>
                <a:sym typeface="Calibri"/>
              </a:rPr>
              <a:t>A professional development e-learning platform</a:t>
            </a:r>
            <a:endParaRPr sz="2400" dirty="0">
              <a:latin typeface="Calibri"/>
              <a:ea typeface="Calibri"/>
              <a:cs typeface="Calibri"/>
              <a:sym typeface="Calibri"/>
            </a:endParaRPr>
          </a:p>
          <a:p>
            <a:pPr marL="0" marR="0" lvl="0" indent="0" algn="l" rtl="0">
              <a:spcBef>
                <a:spcPts val="0"/>
              </a:spcBef>
              <a:spcAft>
                <a:spcPts val="0"/>
              </a:spcAft>
              <a:buNone/>
            </a:pPr>
            <a:endParaRPr sz="1600" dirty="0">
              <a:latin typeface="Calibri"/>
              <a:ea typeface="Calibri"/>
              <a:cs typeface="Calibri"/>
              <a:sym typeface="Calibri"/>
            </a:endParaRPr>
          </a:p>
          <a:p>
            <a:pPr marL="0" marR="0" lvl="0" indent="0" algn="ctr" rtl="0">
              <a:spcBef>
                <a:spcPts val="0"/>
              </a:spcBef>
              <a:spcAft>
                <a:spcPts val="0"/>
              </a:spcAft>
              <a:buNone/>
            </a:pPr>
            <a:r>
              <a:rPr lang="en-US" sz="1800" dirty="0">
                <a:latin typeface="Calibri"/>
                <a:ea typeface="Calibri"/>
                <a:cs typeface="Calibri"/>
                <a:sym typeface="Calibri"/>
              </a:rPr>
              <a:t>CWRU has an institutional membership to Aurora, so you can access their content for </a:t>
            </a:r>
            <a:r>
              <a:rPr lang="en-US" sz="1800" b="1" dirty="0">
                <a:latin typeface="Calibri"/>
                <a:ea typeface="Calibri"/>
                <a:cs typeface="Calibri"/>
                <a:sym typeface="Calibri"/>
              </a:rPr>
              <a:t>free</a:t>
            </a:r>
            <a:r>
              <a:rPr lang="en-US" sz="1800" dirty="0">
                <a:latin typeface="Calibri"/>
                <a:ea typeface="Calibri"/>
                <a:cs typeface="Calibri"/>
                <a:sym typeface="Calibri"/>
              </a:rPr>
              <a:t>. </a:t>
            </a:r>
            <a:endParaRPr sz="1600" dirty="0">
              <a:latin typeface="Calibri"/>
              <a:ea typeface="Calibri"/>
              <a:cs typeface="Calibri"/>
              <a:sym typeface="Calibri"/>
            </a:endParaRPr>
          </a:p>
        </p:txBody>
      </p:sp>
      <p:sp>
        <p:nvSpPr>
          <p:cNvPr id="12" name="Google Shape;258;p10"/>
          <p:cNvSpPr/>
          <p:nvPr/>
        </p:nvSpPr>
        <p:spPr>
          <a:xfrm>
            <a:off x="6136835" y="3326464"/>
            <a:ext cx="2930965" cy="120028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SzPts val="1800"/>
              <a:buFont typeface="Arial"/>
              <a:buChar char="•"/>
            </a:pPr>
            <a:r>
              <a:rPr lang="en-US" sz="1800" dirty="0">
                <a:latin typeface="Calibri"/>
                <a:ea typeface="Calibri"/>
                <a:cs typeface="Calibri"/>
                <a:sym typeface="Calibri"/>
              </a:rPr>
              <a:t>Webinars</a:t>
            </a:r>
            <a:endParaRPr sz="1800" dirty="0">
              <a:latin typeface="Calibri"/>
              <a:ea typeface="Calibri"/>
              <a:cs typeface="Calibri"/>
              <a:sym typeface="Calibri"/>
            </a:endParaRPr>
          </a:p>
          <a:p>
            <a:pPr marL="285750" marR="0" lvl="0" indent="-285750" algn="l" rtl="0">
              <a:spcBef>
                <a:spcPts val="0"/>
              </a:spcBef>
              <a:spcAft>
                <a:spcPts val="0"/>
              </a:spcAft>
              <a:buSzPts val="1800"/>
              <a:buFont typeface="Arial"/>
              <a:buChar char="•"/>
            </a:pPr>
            <a:r>
              <a:rPr lang="en-US" sz="1800" dirty="0">
                <a:latin typeface="Calibri"/>
                <a:ea typeface="Calibri"/>
                <a:cs typeface="Calibri"/>
                <a:sym typeface="Calibri"/>
              </a:rPr>
              <a:t>Monthly Challenges</a:t>
            </a:r>
            <a:endParaRPr dirty="0"/>
          </a:p>
          <a:p>
            <a:pPr marL="285750" marR="0" lvl="0" indent="-285750" algn="l" rtl="0">
              <a:spcBef>
                <a:spcPts val="0"/>
              </a:spcBef>
              <a:spcAft>
                <a:spcPts val="0"/>
              </a:spcAft>
              <a:buSzPts val="1800"/>
              <a:buFont typeface="Arial"/>
              <a:buChar char="•"/>
            </a:pPr>
            <a:r>
              <a:rPr lang="en-US" sz="1800" dirty="0">
                <a:latin typeface="Calibri"/>
                <a:ea typeface="Calibri"/>
                <a:cs typeface="Calibri"/>
                <a:sym typeface="Calibri"/>
              </a:rPr>
              <a:t>Annual </a:t>
            </a:r>
            <a:r>
              <a:rPr lang="en-US" sz="1800" dirty="0" smtClean="0">
                <a:latin typeface="Calibri"/>
                <a:ea typeface="Calibri"/>
                <a:cs typeface="Calibri"/>
                <a:sym typeface="Calibri"/>
              </a:rPr>
              <a:t>Conferences</a:t>
            </a:r>
          </a:p>
          <a:p>
            <a:pPr marL="285750" marR="0" lvl="0" indent="-285750" algn="l" rtl="0">
              <a:spcBef>
                <a:spcPts val="0"/>
              </a:spcBef>
              <a:spcAft>
                <a:spcPts val="0"/>
              </a:spcAft>
              <a:buSzPts val="1800"/>
              <a:buFont typeface="Arial"/>
              <a:buChar char="•"/>
            </a:pPr>
            <a:r>
              <a:rPr lang="en-US" sz="1800" dirty="0" smtClean="0">
                <a:latin typeface="Calibri"/>
                <a:ea typeface="Calibri"/>
                <a:cs typeface="Calibri"/>
                <a:sym typeface="Calibri"/>
              </a:rPr>
              <a:t>Join a Cohort</a:t>
            </a:r>
            <a:endParaRPr sz="1800" dirty="0">
              <a:latin typeface="Calibri"/>
              <a:ea typeface="Calibri"/>
              <a:cs typeface="Calibri"/>
              <a:sym typeface="Calibri"/>
            </a:endParaRPr>
          </a:p>
        </p:txBody>
      </p:sp>
      <p:sp>
        <p:nvSpPr>
          <p:cNvPr id="13" name="Rectangle 2"/>
          <p:cNvSpPr>
            <a:spLocks noGrp="1" noChangeArrowheads="1"/>
          </p:cNvSpPr>
          <p:nvPr>
            <p:ph type="title"/>
          </p:nvPr>
        </p:nvSpPr>
        <p:spPr>
          <a:xfrm>
            <a:off x="0" y="304800"/>
            <a:ext cx="10896600" cy="609067"/>
          </a:xfrm>
        </p:spPr>
        <p:txBody>
          <a:bodyPr>
            <a:noAutofit/>
          </a:bodyPr>
          <a:lstStyle/>
          <a:p>
            <a:pPr marL="320040" indent="-320040" algn="ctr" eaLnBrk="1" fontAlgn="auto" hangingPunct="1">
              <a:spcAft>
                <a:spcPts val="0"/>
              </a:spcAft>
              <a:buClr>
                <a:schemeClr val="accent6">
                  <a:lumMod val="75000"/>
                </a:schemeClr>
              </a:buClr>
              <a:defRPr/>
            </a:pPr>
            <a:r>
              <a:rPr lang="en-US" sz="4800" dirty="0" smtClean="0"/>
              <a:t>RESOURCES</a:t>
            </a:r>
            <a:endParaRPr lang="en-US" sz="4800" dirty="0" smtClean="0"/>
          </a:p>
        </p:txBody>
      </p:sp>
      <p:sp>
        <p:nvSpPr>
          <p:cNvPr id="17" name="Google Shape;257;p10"/>
          <p:cNvSpPr/>
          <p:nvPr/>
        </p:nvSpPr>
        <p:spPr>
          <a:xfrm>
            <a:off x="4863170" y="5899037"/>
            <a:ext cx="54782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latin typeface="Calibri"/>
                <a:ea typeface="Calibri"/>
                <a:cs typeface="Calibri"/>
                <a:sym typeface="Calibri"/>
              </a:rPr>
              <a:t>Login using your CWRU network ID and password  </a:t>
            </a:r>
            <a:endParaRPr sz="1600" dirty="0">
              <a:latin typeface="Calibri"/>
              <a:ea typeface="Calibri"/>
              <a:cs typeface="Calibri"/>
              <a:sym typeface="Calibri"/>
            </a:endParaRPr>
          </a:p>
        </p:txBody>
      </p:sp>
      <p:sp>
        <p:nvSpPr>
          <p:cNvPr id="18" name="Google Shape;254;p10"/>
          <p:cNvSpPr/>
          <p:nvPr/>
        </p:nvSpPr>
        <p:spPr>
          <a:xfrm>
            <a:off x="5181600" y="6179819"/>
            <a:ext cx="557037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latin typeface="Calibri"/>
                <a:ea typeface="Calibri"/>
                <a:cs typeface="Calibri"/>
                <a:sym typeface="Calibri"/>
              </a:rPr>
              <a:t>https://institutions.beyondprof.com</a:t>
            </a:r>
            <a:endParaRPr sz="2800" dirty="0">
              <a:latin typeface="Calibri"/>
              <a:ea typeface="Calibri"/>
              <a:cs typeface="Calibri"/>
              <a:sym typeface="Calibri"/>
            </a:endParaRPr>
          </a:p>
        </p:txBody>
      </p:sp>
    </p:spTree>
    <p:extLst>
      <p:ext uri="{BB962C8B-B14F-4D97-AF65-F5344CB8AC3E}">
        <p14:creationId xmlns:p14="http://schemas.microsoft.com/office/powerpoint/2010/main" val="203615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13" name="Rectangle 2"/>
          <p:cNvSpPr>
            <a:spLocks noGrp="1" noChangeArrowheads="1"/>
          </p:cNvSpPr>
          <p:nvPr>
            <p:ph type="title"/>
          </p:nvPr>
        </p:nvSpPr>
        <p:spPr>
          <a:xfrm>
            <a:off x="0" y="304800"/>
            <a:ext cx="10896600" cy="609067"/>
          </a:xfrm>
        </p:spPr>
        <p:txBody>
          <a:bodyPr>
            <a:noAutofit/>
          </a:bodyPr>
          <a:lstStyle/>
          <a:p>
            <a:pPr marL="320040" indent="-320040" algn="ctr" eaLnBrk="1" fontAlgn="auto" hangingPunct="1">
              <a:spcAft>
                <a:spcPts val="0"/>
              </a:spcAft>
              <a:buClr>
                <a:schemeClr val="accent6">
                  <a:lumMod val="75000"/>
                </a:schemeClr>
              </a:buClr>
              <a:defRPr/>
            </a:pPr>
            <a:r>
              <a:rPr lang="en-US" sz="4800" dirty="0" smtClean="0"/>
              <a:t>RESOURCES</a:t>
            </a:r>
            <a:endParaRPr lang="en-US" sz="4800" dirty="0" smtClean="0"/>
          </a:p>
        </p:txBody>
      </p:sp>
      <p:pic>
        <p:nvPicPr>
          <p:cNvPr id="10" name="Google Shape;268;p11" descr="Blue text: Linkedin learning logo" title="LinkedIn Learning"/>
          <p:cNvPicPr preferRelativeResize="0"/>
          <p:nvPr/>
        </p:nvPicPr>
        <p:blipFill rotWithShape="1">
          <a:blip r:embed="rId4">
            <a:alphaModFix/>
          </a:blip>
          <a:srcRect/>
          <a:stretch/>
        </p:blipFill>
        <p:spPr>
          <a:xfrm>
            <a:off x="2421200" y="1149533"/>
            <a:ext cx="6553200" cy="1281800"/>
          </a:xfrm>
          <a:prstGeom prst="rect">
            <a:avLst/>
          </a:prstGeom>
          <a:noFill/>
          <a:ln>
            <a:noFill/>
          </a:ln>
        </p:spPr>
      </p:pic>
      <p:sp>
        <p:nvSpPr>
          <p:cNvPr id="11" name="Google Shape;267;p11"/>
          <p:cNvSpPr/>
          <p:nvPr/>
        </p:nvSpPr>
        <p:spPr>
          <a:xfrm>
            <a:off x="1012933" y="2666999"/>
            <a:ext cx="9503085"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latin typeface="Calibri" panose="020F0502020204030204" pitchFamily="34" charset="0"/>
                <a:ea typeface="Arial"/>
                <a:cs typeface="Calibri" panose="020F0502020204030204" pitchFamily="34" charset="0"/>
                <a:sym typeface="Arial"/>
              </a:rPr>
              <a:t>LinkedIn Learning is FREE for CWRU </a:t>
            </a:r>
            <a:r>
              <a:rPr lang="en-US" sz="2400" b="1" dirty="0" smtClean="0">
                <a:latin typeface="Calibri" panose="020F0502020204030204" pitchFamily="34" charset="0"/>
                <a:ea typeface="Arial"/>
                <a:cs typeface="Calibri" panose="020F0502020204030204" pitchFamily="34" charset="0"/>
                <a:sym typeface="Arial"/>
              </a:rPr>
              <a:t>Postdocs!</a:t>
            </a:r>
            <a:endParaRPr sz="2400" dirty="0">
              <a:latin typeface="Calibri" panose="020F0502020204030204" pitchFamily="34" charset="0"/>
              <a:ea typeface="Arial"/>
              <a:cs typeface="Calibri" panose="020F0502020204030204" pitchFamily="34" charset="0"/>
              <a:sym typeface="Arial"/>
            </a:endParaRPr>
          </a:p>
          <a:p>
            <a:pPr marL="0" marR="0" lvl="0" indent="0" algn="l" rtl="0">
              <a:spcBef>
                <a:spcPts val="0"/>
              </a:spcBef>
              <a:spcAft>
                <a:spcPts val="0"/>
              </a:spcAft>
              <a:buNone/>
            </a:pPr>
            <a:r>
              <a:rPr lang="en-US" sz="2400" dirty="0">
                <a:latin typeface="Calibri" panose="020F0502020204030204" pitchFamily="34" charset="0"/>
                <a:ea typeface="Arial"/>
                <a:cs typeface="Calibri" panose="020F0502020204030204" pitchFamily="34" charset="0"/>
                <a:sym typeface="Arial"/>
              </a:rPr>
              <a:t>LinkedIn Learning offers thousands of self-paced video courses covering software, creative and business skills.</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dirty="0">
                <a:latin typeface="Calibri" panose="020F0502020204030204" pitchFamily="34" charset="0"/>
                <a:ea typeface="Arial"/>
                <a:cs typeface="Calibri" panose="020F0502020204030204" pitchFamily="34" charset="0"/>
                <a:sym typeface="Arial"/>
              </a:rPr>
              <a:t> </a:t>
            </a:r>
            <a:endParaRPr sz="24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dirty="0">
                <a:latin typeface="Calibri" panose="020F0502020204030204" pitchFamily="34" charset="0"/>
                <a:ea typeface="Arial"/>
                <a:cs typeface="Calibri" panose="020F0502020204030204" pitchFamily="34" charset="0"/>
                <a:sym typeface="Arial"/>
              </a:rPr>
              <a:t>Login to CWRU's portal to LinkedIn Learning using your CWRU network ID and password. More details here: </a:t>
            </a:r>
            <a:endParaRPr sz="2400" dirty="0">
              <a:latin typeface="Calibri" panose="020F0502020204030204" pitchFamily="34" charset="0"/>
              <a:ea typeface="Arial"/>
              <a:cs typeface="Calibri" panose="020F0502020204030204" pitchFamily="34" charset="0"/>
              <a:sym typeface="Arial"/>
            </a:endParaRPr>
          </a:p>
          <a:p>
            <a:pPr marL="0" marR="0" lvl="0" indent="0" algn="l" rtl="0">
              <a:spcBef>
                <a:spcPts val="0"/>
              </a:spcBef>
              <a:spcAft>
                <a:spcPts val="0"/>
              </a:spcAft>
              <a:buNone/>
            </a:pPr>
            <a:endParaRPr sz="2400" b="1" u="sng" dirty="0">
              <a:latin typeface="Calibri" panose="020F0502020204030204" pitchFamily="34" charset="0"/>
              <a:ea typeface="Arial"/>
              <a:cs typeface="Calibri" panose="020F0502020204030204" pitchFamily="34" charset="0"/>
              <a:sym typeface="Arial"/>
            </a:endParaRPr>
          </a:p>
          <a:p>
            <a:pPr marL="0" marR="0" lvl="0" indent="0" algn="l" rtl="0">
              <a:spcBef>
                <a:spcPts val="0"/>
              </a:spcBef>
              <a:spcAft>
                <a:spcPts val="0"/>
              </a:spcAft>
              <a:buNone/>
            </a:pPr>
            <a:r>
              <a:rPr lang="en-US" sz="2400" b="1" u="sng" dirty="0">
                <a:latin typeface="Calibri" panose="020F0502020204030204" pitchFamily="34" charset="0"/>
                <a:ea typeface="Arial"/>
                <a:cs typeface="Calibri" panose="020F0502020204030204" pitchFamily="34" charset="0"/>
                <a:sym typeface="Arial"/>
              </a:rPr>
              <a:t>https://</a:t>
            </a:r>
            <a:r>
              <a:rPr lang="en-US" sz="2400" b="1" u="sng" dirty="0" smtClean="0">
                <a:latin typeface="Calibri" panose="020F0502020204030204" pitchFamily="34" charset="0"/>
                <a:ea typeface="Arial"/>
                <a:cs typeface="Calibri" panose="020F0502020204030204" pitchFamily="34" charset="0"/>
                <a:sym typeface="Arial"/>
              </a:rPr>
              <a:t>case.edu/utech/linkedin-learning</a:t>
            </a:r>
            <a:endParaRPr sz="2400" dirty="0">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690637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 y="981019"/>
            <a:ext cx="10896599" cy="52689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2400" cap="none" dirty="0" smtClean="0">
                <a:solidFill>
                  <a:srgbClr val="557A95"/>
                </a:solidFill>
                <a:latin typeface="Lato"/>
                <a:ea typeface="Lato"/>
                <a:cs typeface="Lato"/>
                <a:sym typeface="Lato"/>
              </a:rPr>
              <a:t>CWRU </a:t>
            </a:r>
            <a:r>
              <a:rPr lang="en-US" sz="2400" cap="none" dirty="0" smtClean="0">
                <a:solidFill>
                  <a:srgbClr val="557A95"/>
                </a:solidFill>
                <a:latin typeface="Lato"/>
                <a:ea typeface="Lato"/>
                <a:cs typeface="Lato"/>
                <a:sym typeface="Lato"/>
              </a:rPr>
              <a:t>POST-GRADUATE PLANNING AND EXPERIENTIAL EDUCATION</a:t>
            </a:r>
            <a:endParaRPr lang="en-US" sz="2400" cap="none" dirty="0">
              <a:solidFill>
                <a:srgbClr val="557A95"/>
              </a:solidFill>
              <a:latin typeface="Lato"/>
              <a:ea typeface="Lato"/>
              <a:cs typeface="Lato"/>
              <a:sym typeface="Lato"/>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8" name="Google Shape;253;p10"/>
          <p:cNvSpPr/>
          <p:nvPr/>
        </p:nvSpPr>
        <p:spPr>
          <a:xfrm>
            <a:off x="381000" y="2602488"/>
            <a:ext cx="5486400" cy="28622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2000" b="1" dirty="0" smtClean="0">
                <a:latin typeface="Calibri" panose="020F0502020204030204" pitchFamily="34" charset="0"/>
                <a:ea typeface="Calibri"/>
                <a:cs typeface="Calibri" panose="020F0502020204030204" pitchFamily="34" charset="0"/>
                <a:sym typeface="Calibri"/>
              </a:rPr>
              <a:t>Individual Appointments</a:t>
            </a:r>
            <a:endParaRPr sz="2000" dirty="0">
              <a:latin typeface="Calibri" panose="020F0502020204030204" pitchFamily="34" charset="0"/>
              <a:cs typeface="Calibri" panose="020F0502020204030204" pitchFamily="34" charset="0"/>
            </a:endParaRP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cs typeface="Calibri" panose="020F0502020204030204" pitchFamily="34" charset="0"/>
                <a:sym typeface="Calibri"/>
              </a:rPr>
              <a:t>Career consulting</a:t>
            </a:r>
            <a:endParaRPr sz="2000" dirty="0">
              <a:latin typeface="Calibri" panose="020F0502020204030204" pitchFamily="34" charset="0"/>
              <a:cs typeface="Calibri" panose="020F0502020204030204" pitchFamily="34" charset="0"/>
            </a:endParaRPr>
          </a:p>
          <a:p>
            <a:pPr marL="742950" marR="0" lvl="1" indent="-285750" algn="l" rtl="0">
              <a:spcBef>
                <a:spcPts val="0"/>
              </a:spcBef>
              <a:spcAft>
                <a:spcPts val="0"/>
              </a:spcAft>
              <a:buSzPts val="1800"/>
              <a:buFont typeface="Arial" panose="020B0604020202020204" pitchFamily="34" charset="0"/>
              <a:buChar char="•"/>
            </a:pPr>
            <a:r>
              <a:rPr lang="en-US" sz="2000" b="0" i="0" u="none" strike="noStrike" cap="none" dirty="0" smtClean="0">
                <a:latin typeface="Calibri" panose="020F0502020204030204" pitchFamily="34" charset="0"/>
                <a:ea typeface="Calibri"/>
                <a:cs typeface="Calibri" panose="020F0502020204030204" pitchFamily="34" charset="0"/>
                <a:sym typeface="Calibri"/>
              </a:rPr>
              <a:t>Career assessments</a:t>
            </a: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Academic and non-academic job search</a:t>
            </a: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Networking &amp; LinkedIn</a:t>
            </a:r>
          </a:p>
          <a:p>
            <a:pPr marL="742950" marR="0" lvl="1" indent="-285750" algn="l" rtl="0">
              <a:spcBef>
                <a:spcPts val="0"/>
              </a:spcBef>
              <a:spcAft>
                <a:spcPts val="0"/>
              </a:spcAft>
              <a:buSzPts val="1800"/>
              <a:buFont typeface="Arial" panose="020B0604020202020204" pitchFamily="34" charset="0"/>
              <a:buChar char="•"/>
            </a:pPr>
            <a:r>
              <a:rPr lang="en-US" sz="2000" b="0" i="0" u="none" strike="noStrike" cap="none" dirty="0" smtClean="0">
                <a:latin typeface="Calibri" panose="020F0502020204030204" pitchFamily="34" charset="0"/>
                <a:ea typeface="Calibri"/>
                <a:cs typeface="Calibri" panose="020F0502020204030204" pitchFamily="34" charset="0"/>
                <a:sym typeface="Calibri"/>
              </a:rPr>
              <a:t>Resume/CV/cover letter/LinkedIn profile review</a:t>
            </a: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Interview/mock interview</a:t>
            </a: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Offer/salary negotiation</a:t>
            </a:r>
            <a:endParaRPr sz="2000" b="0" i="0" u="none" strike="noStrike" cap="none" dirty="0">
              <a:latin typeface="Calibri" panose="020F0502020204030204" pitchFamily="34" charset="0"/>
              <a:ea typeface="Calibri"/>
              <a:cs typeface="Calibri" panose="020F0502020204030204" pitchFamily="34" charset="0"/>
              <a:sym typeface="Calibri"/>
            </a:endParaRPr>
          </a:p>
        </p:txBody>
      </p:sp>
      <p:sp>
        <p:nvSpPr>
          <p:cNvPr id="9" name="Google Shape;256;p10"/>
          <p:cNvSpPr/>
          <p:nvPr/>
        </p:nvSpPr>
        <p:spPr>
          <a:xfrm>
            <a:off x="762000" y="1709564"/>
            <a:ext cx="91440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smtClean="0">
                <a:latin typeface="Calibri"/>
                <a:ea typeface="Calibri"/>
                <a:cs typeface="Calibri"/>
                <a:sym typeface="Calibri"/>
              </a:rPr>
              <a:t>Postdocs can use their services!</a:t>
            </a:r>
            <a:endParaRPr sz="1600" dirty="0">
              <a:latin typeface="Calibri"/>
              <a:ea typeface="Calibri"/>
              <a:cs typeface="Calibri"/>
              <a:sym typeface="Calibri"/>
            </a:endParaRPr>
          </a:p>
        </p:txBody>
      </p:sp>
      <p:sp>
        <p:nvSpPr>
          <p:cNvPr id="13" name="Rectangle 2"/>
          <p:cNvSpPr>
            <a:spLocks noGrp="1" noChangeArrowheads="1"/>
          </p:cNvSpPr>
          <p:nvPr>
            <p:ph type="title"/>
          </p:nvPr>
        </p:nvSpPr>
        <p:spPr>
          <a:xfrm>
            <a:off x="0" y="304800"/>
            <a:ext cx="10896600" cy="609067"/>
          </a:xfrm>
        </p:spPr>
        <p:txBody>
          <a:bodyPr>
            <a:noAutofit/>
          </a:bodyPr>
          <a:lstStyle/>
          <a:p>
            <a:pPr marL="320040" indent="-320040" algn="ctr" eaLnBrk="1" fontAlgn="auto" hangingPunct="1">
              <a:spcAft>
                <a:spcPts val="0"/>
              </a:spcAft>
              <a:buClr>
                <a:schemeClr val="accent6">
                  <a:lumMod val="75000"/>
                </a:schemeClr>
              </a:buClr>
              <a:defRPr/>
            </a:pPr>
            <a:r>
              <a:rPr lang="en-US" sz="4800" dirty="0" smtClean="0"/>
              <a:t>RESOURCES</a:t>
            </a:r>
            <a:endParaRPr lang="en-US" sz="4800" dirty="0" smtClean="0"/>
          </a:p>
        </p:txBody>
      </p:sp>
      <p:sp>
        <p:nvSpPr>
          <p:cNvPr id="10" name="Google Shape;253;p10"/>
          <p:cNvSpPr/>
          <p:nvPr/>
        </p:nvSpPr>
        <p:spPr>
          <a:xfrm>
            <a:off x="5562600" y="2602488"/>
            <a:ext cx="4953000" cy="317005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800"/>
              <a:buFont typeface="Arial"/>
              <a:buChar char="•"/>
            </a:pPr>
            <a:r>
              <a:rPr lang="en-US" sz="2000" b="1" dirty="0" smtClean="0">
                <a:latin typeface="Calibri" panose="020F0502020204030204" pitchFamily="34" charset="0"/>
                <a:ea typeface="Calibri"/>
                <a:cs typeface="Calibri" panose="020F0502020204030204" pitchFamily="34" charset="0"/>
                <a:sym typeface="Calibri"/>
              </a:rPr>
              <a:t>Web Resources</a:t>
            </a:r>
            <a:endParaRPr sz="2000" dirty="0">
              <a:latin typeface="Calibri" panose="020F0502020204030204" pitchFamily="34" charset="0"/>
              <a:cs typeface="Calibri" panose="020F0502020204030204" pitchFamily="34" charset="0"/>
            </a:endParaRP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cs typeface="Calibri" panose="020F0502020204030204" pitchFamily="34" charset="0"/>
                <a:sym typeface="Calibri"/>
              </a:rPr>
              <a:t>MyCareer</a:t>
            </a:r>
            <a:endParaRPr sz="2000" dirty="0">
              <a:latin typeface="Calibri" panose="020F0502020204030204" pitchFamily="34" charset="0"/>
              <a:cs typeface="Calibri" panose="020F0502020204030204" pitchFamily="34" charset="0"/>
            </a:endParaRPr>
          </a:p>
          <a:p>
            <a:pPr marL="1200150" lvl="2" indent="-285750">
              <a:spcBef>
                <a:spcPts val="0"/>
              </a:spcBef>
              <a:spcAft>
                <a:spcPts val="0"/>
              </a:spcAft>
              <a:buSzPts val="1800"/>
              <a:buFont typeface="Arial" panose="020B0604020202020204" pitchFamily="34" charset="0"/>
              <a:buChar char="•"/>
            </a:pPr>
            <a:r>
              <a:rPr lang="en-US" sz="2000" b="0" i="0" u="none" strike="noStrike" cap="none" dirty="0" smtClean="0">
                <a:latin typeface="Calibri" panose="020F0502020204030204" pitchFamily="34" charset="0"/>
                <a:ea typeface="Calibri"/>
                <a:cs typeface="Calibri" panose="020F0502020204030204" pitchFamily="34" charset="0"/>
                <a:sym typeface="Calibri"/>
              </a:rPr>
              <a:t>Handshake</a:t>
            </a:r>
          </a:p>
          <a:p>
            <a:pPr marL="1200150" lvl="2" indent="-28575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CWRU Alumni Career Network</a:t>
            </a:r>
          </a:p>
          <a:p>
            <a:pPr marL="1200150" lvl="2" indent="-285750">
              <a:spcBef>
                <a:spcPts val="0"/>
              </a:spcBef>
              <a:spcAft>
                <a:spcPts val="0"/>
              </a:spcAft>
              <a:buSzPts val="1800"/>
              <a:buFont typeface="Arial" panose="020B0604020202020204" pitchFamily="34" charset="0"/>
              <a:buChar char="•"/>
            </a:pPr>
            <a:r>
              <a:rPr lang="en-US" sz="2000" b="0" i="0" u="none" strike="noStrike" cap="none" dirty="0" smtClean="0">
                <a:latin typeface="Calibri" panose="020F0502020204030204" pitchFamily="34" charset="0"/>
                <a:ea typeface="Calibri"/>
                <a:cs typeface="Calibri" panose="020F0502020204030204" pitchFamily="34" charset="0"/>
                <a:sym typeface="Calibri"/>
              </a:rPr>
              <a:t>CareerShift</a:t>
            </a:r>
          </a:p>
          <a:p>
            <a:pPr marL="1200150" lvl="2" indent="-28575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Liquid Compass</a:t>
            </a:r>
          </a:p>
          <a:p>
            <a:pPr marL="1200150" lvl="2" indent="-285750">
              <a:spcBef>
                <a:spcPts val="0"/>
              </a:spcBef>
              <a:spcAft>
                <a:spcPts val="0"/>
              </a:spcAft>
              <a:buSzPts val="1800"/>
              <a:buFont typeface="Arial" panose="020B0604020202020204" pitchFamily="34" charset="0"/>
              <a:buChar char="•"/>
            </a:pPr>
            <a:r>
              <a:rPr lang="en-US" sz="2000" b="0" i="0" u="none" strike="noStrike" cap="none" dirty="0" smtClean="0">
                <a:latin typeface="Calibri" panose="020F0502020204030204" pitchFamily="34" charset="0"/>
                <a:ea typeface="Calibri"/>
                <a:cs typeface="Calibri" panose="020F0502020204030204" pitchFamily="34" charset="0"/>
                <a:sym typeface="Calibri"/>
              </a:rPr>
              <a:t>GoinGlobal</a:t>
            </a:r>
          </a:p>
          <a:p>
            <a:pPr marL="1200150" lvl="2" indent="-28575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Big Interview</a:t>
            </a:r>
          </a:p>
          <a:p>
            <a:pPr marL="1200150" lvl="2" indent="-285750">
              <a:spcBef>
                <a:spcPts val="0"/>
              </a:spcBef>
              <a:spcAft>
                <a:spcPts val="0"/>
              </a:spcAft>
              <a:buSzPts val="1800"/>
              <a:buFont typeface="Arial" panose="020B0604020202020204" pitchFamily="34" charset="0"/>
              <a:buChar char="•"/>
            </a:pPr>
            <a:r>
              <a:rPr lang="en-US" sz="2000" b="0" i="0" u="none" strike="noStrike" cap="none" dirty="0" smtClean="0">
                <a:latin typeface="Calibri" panose="020F0502020204030204" pitchFamily="34" charset="0"/>
                <a:ea typeface="Calibri"/>
                <a:cs typeface="Calibri" panose="020F0502020204030204" pitchFamily="34" charset="0"/>
                <a:sym typeface="Calibri"/>
              </a:rPr>
              <a:t>WayUp</a:t>
            </a:r>
          </a:p>
          <a:p>
            <a:pPr marL="742950" marR="0" lvl="1" indent="-285750" algn="l" rtl="0">
              <a:spcBef>
                <a:spcPts val="0"/>
              </a:spcBef>
              <a:spcAft>
                <a:spcPts val="0"/>
              </a:spcAft>
              <a:buSzPts val="1800"/>
              <a:buFont typeface="Arial" panose="020B0604020202020204" pitchFamily="34" charset="0"/>
              <a:buChar char="•"/>
            </a:pPr>
            <a:r>
              <a:rPr lang="en-US" sz="2000" dirty="0" smtClean="0">
                <a:latin typeface="Calibri" panose="020F0502020204030204" pitchFamily="34" charset="0"/>
                <a:ea typeface="Calibri"/>
                <a:cs typeface="Calibri" panose="020F0502020204030204" pitchFamily="34" charset="0"/>
                <a:sym typeface="Calibri"/>
              </a:rPr>
              <a:t>Career Search Guide</a:t>
            </a:r>
            <a:endParaRPr lang="en-US" sz="2000" b="0" i="0" u="none" strike="noStrike" cap="none" dirty="0" smtClean="0">
              <a:latin typeface="Calibri" panose="020F0502020204030204" pitchFamily="34" charset="0"/>
              <a:ea typeface="Calibri"/>
              <a:cs typeface="Calibri" panose="020F0502020204030204" pitchFamily="34" charset="0"/>
              <a:sym typeface="Calibri"/>
            </a:endParaRPr>
          </a:p>
        </p:txBody>
      </p:sp>
      <p:sp>
        <p:nvSpPr>
          <p:cNvPr id="11" name="Google Shape;254;p10"/>
          <p:cNvSpPr/>
          <p:nvPr/>
        </p:nvSpPr>
        <p:spPr>
          <a:xfrm>
            <a:off x="3463214" y="6140379"/>
            <a:ext cx="450357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latin typeface="Calibri"/>
                <a:ea typeface="Calibri"/>
                <a:cs typeface="Calibri"/>
                <a:sym typeface="Calibri"/>
              </a:rPr>
              <a:t>https</a:t>
            </a:r>
            <a:r>
              <a:rPr lang="en-US" sz="2800" dirty="0" smtClean="0">
                <a:latin typeface="Calibri"/>
                <a:ea typeface="Calibri"/>
                <a:cs typeface="Calibri"/>
                <a:sym typeface="Calibri"/>
              </a:rPr>
              <a:t>://case.edu/postgrad/</a:t>
            </a:r>
            <a:endParaRPr sz="2800" dirty="0">
              <a:latin typeface="Calibri"/>
              <a:ea typeface="Calibri"/>
              <a:cs typeface="Calibri"/>
              <a:sym typeface="Calibri"/>
            </a:endParaRPr>
          </a:p>
        </p:txBody>
      </p:sp>
    </p:spTree>
    <p:extLst>
      <p:ext uri="{BB962C8B-B14F-4D97-AF65-F5344CB8AC3E}">
        <p14:creationId xmlns:p14="http://schemas.microsoft.com/office/powerpoint/2010/main" val="12213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txBox="1">
            <a:spLocks noChangeArrowheads="1"/>
          </p:cNvSpPr>
          <p:nvPr/>
        </p:nvSpPr>
        <p:spPr bwMode="auto">
          <a:xfrm>
            <a:off x="3048000" y="4419600"/>
            <a:ext cx="6527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365125">
              <a:spcBef>
                <a:spcPts val="500"/>
              </a:spcBef>
              <a:buClr>
                <a:srgbClr val="64A73B"/>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64A73B"/>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64A73B"/>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64A73B"/>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64A73B"/>
              </a:buClr>
              <a:buSzPct val="70000"/>
              <a:buFont typeface="Wingdings" panose="05000000000000000000" pitchFamily="2" charset="2"/>
              <a:buChar char=""/>
              <a:defRPr>
                <a:solidFill>
                  <a:schemeClr val="tx1"/>
                </a:solidFill>
                <a:latin typeface="Trebuchet MS" panose="020B0603020202020204" pitchFamily="34" charset="0"/>
              </a:defRPr>
            </a:lvl9pPr>
          </a:lstStyle>
          <a:p>
            <a:pPr algn="r" eaLnBrk="1" hangingPunct="1">
              <a:lnSpc>
                <a:spcPct val="60000"/>
              </a:lnSpc>
              <a:spcBef>
                <a:spcPct val="20000"/>
              </a:spcBef>
              <a:spcAft>
                <a:spcPts val="300"/>
              </a:spcAft>
              <a:buClr>
                <a:srgbClr val="C3260C"/>
              </a:buClr>
              <a:buSzPct val="130000"/>
              <a:buNone/>
            </a:pPr>
            <a:r>
              <a:rPr lang="en-US" altLang="en-US" sz="2200" b="1" dirty="0">
                <a:solidFill>
                  <a:srgbClr val="404040"/>
                </a:solidFill>
                <a:latin typeface="Calibri" panose="020F0502020204030204" pitchFamily="34" charset="0"/>
              </a:rPr>
              <a:t>Rachel Begley, Director</a:t>
            </a:r>
          </a:p>
          <a:p>
            <a:pPr algn="r" eaLnBrk="1" hangingPunct="1">
              <a:lnSpc>
                <a:spcPct val="60000"/>
              </a:lnSpc>
              <a:spcBef>
                <a:spcPct val="20000"/>
              </a:spcBef>
              <a:spcAft>
                <a:spcPts val="300"/>
              </a:spcAft>
              <a:buClr>
                <a:srgbClr val="C3260C"/>
              </a:buClr>
              <a:buSzPct val="130000"/>
              <a:buNone/>
            </a:pPr>
            <a:r>
              <a:rPr lang="en-US" altLang="en-US" sz="2000" dirty="0">
                <a:solidFill>
                  <a:srgbClr val="404040"/>
                </a:solidFill>
                <a:latin typeface="Calibri" panose="020F0502020204030204" pitchFamily="34" charset="0"/>
              </a:rPr>
              <a:t>Professional Development Center</a:t>
            </a:r>
          </a:p>
          <a:p>
            <a:pPr algn="r" eaLnBrk="1" hangingPunct="1">
              <a:lnSpc>
                <a:spcPct val="60000"/>
              </a:lnSpc>
              <a:spcBef>
                <a:spcPct val="20000"/>
              </a:spcBef>
              <a:spcAft>
                <a:spcPts val="300"/>
              </a:spcAft>
              <a:buClr>
                <a:srgbClr val="C3260C"/>
              </a:buClr>
              <a:buSzPct val="130000"/>
              <a:buNone/>
            </a:pPr>
            <a:r>
              <a:rPr lang="en-US" altLang="en-US" sz="2000" dirty="0">
                <a:solidFill>
                  <a:srgbClr val="404040"/>
                </a:solidFill>
                <a:latin typeface="Calibri" panose="020F0502020204030204" pitchFamily="34" charset="0"/>
              </a:rPr>
              <a:t>School of Graduate Studies</a:t>
            </a:r>
          </a:p>
          <a:p>
            <a:pPr algn="r" eaLnBrk="1" hangingPunct="1">
              <a:lnSpc>
                <a:spcPct val="60000"/>
              </a:lnSpc>
              <a:spcBef>
                <a:spcPct val="20000"/>
              </a:spcBef>
              <a:spcAft>
                <a:spcPts val="300"/>
              </a:spcAft>
              <a:buClr>
                <a:srgbClr val="C3260C"/>
              </a:buClr>
              <a:buSzPct val="130000"/>
              <a:buNone/>
            </a:pPr>
            <a:r>
              <a:rPr lang="en-US" altLang="en-US" sz="2000" dirty="0">
                <a:solidFill>
                  <a:srgbClr val="404040"/>
                </a:solidFill>
                <a:latin typeface="Calibri" panose="020F0502020204030204" pitchFamily="34" charset="0"/>
              </a:rPr>
              <a:t>Tomlinson Hall 217</a:t>
            </a:r>
          </a:p>
          <a:p>
            <a:pPr algn="r" eaLnBrk="1" hangingPunct="1">
              <a:lnSpc>
                <a:spcPct val="60000"/>
              </a:lnSpc>
              <a:spcBef>
                <a:spcPct val="20000"/>
              </a:spcBef>
              <a:spcAft>
                <a:spcPts val="300"/>
              </a:spcAft>
              <a:buClr>
                <a:srgbClr val="C3260C"/>
              </a:buClr>
              <a:buSzPct val="130000"/>
              <a:buNone/>
            </a:pPr>
            <a:r>
              <a:rPr lang="en-US" altLang="en-US" sz="2000" b="1" dirty="0">
                <a:solidFill>
                  <a:srgbClr val="404040"/>
                </a:solidFill>
                <a:latin typeface="Calibri" panose="020F0502020204030204" pitchFamily="34" charset="0"/>
              </a:rPr>
              <a:t>reb23@case.edu</a:t>
            </a:r>
          </a:p>
          <a:p>
            <a:pPr algn="r" eaLnBrk="1" hangingPunct="1">
              <a:lnSpc>
                <a:spcPct val="60000"/>
              </a:lnSpc>
              <a:spcBef>
                <a:spcPct val="20000"/>
              </a:spcBef>
              <a:spcAft>
                <a:spcPts val="300"/>
              </a:spcAft>
              <a:buClr>
                <a:srgbClr val="C3260C"/>
              </a:buClr>
              <a:buSzPct val="130000"/>
              <a:buNone/>
            </a:pPr>
            <a:endParaRPr lang="en-US" altLang="en-US" sz="2200" b="1" dirty="0">
              <a:solidFill>
                <a:srgbClr val="404040"/>
              </a:solidFill>
              <a:latin typeface="Calibri" panose="020F0502020204030204" pitchFamily="34" charset="0"/>
            </a:endParaRPr>
          </a:p>
          <a:p>
            <a:pPr algn="r" eaLnBrk="1" hangingPunct="1">
              <a:lnSpc>
                <a:spcPct val="60000"/>
              </a:lnSpc>
              <a:spcBef>
                <a:spcPct val="20000"/>
              </a:spcBef>
              <a:spcAft>
                <a:spcPts val="300"/>
              </a:spcAft>
              <a:buClr>
                <a:srgbClr val="C3260C"/>
              </a:buClr>
              <a:buSzPct val="130000"/>
              <a:buNone/>
            </a:pPr>
            <a:endParaRPr lang="en-US" altLang="en-US" sz="2200" b="1" dirty="0">
              <a:solidFill>
                <a:srgbClr val="404040"/>
              </a:solidFill>
              <a:latin typeface="Calibri" panose="020F0502020204030204" pitchFamily="34" charset="0"/>
            </a:endParaRPr>
          </a:p>
          <a:p>
            <a:pPr lvl="1" algn="r" eaLnBrk="1" hangingPunct="1">
              <a:spcBef>
                <a:spcPct val="20000"/>
              </a:spcBef>
              <a:spcAft>
                <a:spcPts val="300"/>
              </a:spcAft>
              <a:buClr>
                <a:srgbClr val="C3260C"/>
              </a:buClr>
              <a:buSzPct val="130000"/>
              <a:buNone/>
            </a:pPr>
            <a:endParaRPr lang="en-US" altLang="en-US" sz="2000" dirty="0">
              <a:solidFill>
                <a:srgbClr val="404040"/>
              </a:solidFill>
              <a:latin typeface="Calibri" panose="020F0502020204030204" pitchFamily="34" charset="0"/>
            </a:endParaRPr>
          </a:p>
          <a:p>
            <a:pPr lvl="1" algn="r" eaLnBrk="1" hangingPunct="1">
              <a:spcBef>
                <a:spcPct val="20000"/>
              </a:spcBef>
              <a:spcAft>
                <a:spcPts val="300"/>
              </a:spcAft>
              <a:buClr>
                <a:srgbClr val="C3260C"/>
              </a:buClr>
              <a:buSzPct val="130000"/>
              <a:buNone/>
            </a:pPr>
            <a:endParaRPr lang="en-US" altLang="en-US" sz="2000" dirty="0">
              <a:solidFill>
                <a:srgbClr val="404040"/>
              </a:solidFill>
              <a:latin typeface="Calibri" panose="020F0502020204030204" pitchFamily="34" charset="0"/>
            </a:endParaRPr>
          </a:p>
        </p:txBody>
      </p:sp>
      <p:sp>
        <p:nvSpPr>
          <p:cNvPr id="8" name="Rectangle 2"/>
          <p:cNvSpPr txBox="1">
            <a:spLocks noChangeArrowheads="1"/>
          </p:cNvSpPr>
          <p:nvPr/>
        </p:nvSpPr>
        <p:spPr>
          <a:xfrm>
            <a:off x="3048001" y="3124200"/>
            <a:ext cx="6512511" cy="1143000"/>
          </a:xfrm>
          <a:prstGeom prst="rect">
            <a:avLst/>
          </a:prstGeom>
        </p:spPr>
        <p:txBody>
          <a:bodyPr lIns="45720" tIns="0" rIns="45720" bIns="0" anchor="b">
            <a:normAutofit/>
          </a:bodyPr>
          <a:lstStyle>
            <a:lvl1pPr algn="l" rtl="0" fontAlgn="base">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fontAlgn="base">
              <a:spcBef>
                <a:spcPct val="0"/>
              </a:spcBef>
              <a:spcAft>
                <a:spcPct val="0"/>
              </a:spcAft>
              <a:defRPr sz="3800" b="1">
                <a:solidFill>
                  <a:schemeClr val="tx1"/>
                </a:solidFill>
                <a:latin typeface="Trebuchet MS" pitchFamily="34" charset="0"/>
              </a:defRPr>
            </a:lvl2pPr>
            <a:lvl3pPr algn="l" rtl="0" fontAlgn="base">
              <a:spcBef>
                <a:spcPct val="0"/>
              </a:spcBef>
              <a:spcAft>
                <a:spcPct val="0"/>
              </a:spcAft>
              <a:defRPr sz="3800" b="1">
                <a:solidFill>
                  <a:schemeClr val="tx1"/>
                </a:solidFill>
                <a:latin typeface="Trebuchet MS" pitchFamily="34" charset="0"/>
              </a:defRPr>
            </a:lvl3pPr>
            <a:lvl4pPr algn="l" rtl="0" fontAlgn="base">
              <a:spcBef>
                <a:spcPct val="0"/>
              </a:spcBef>
              <a:spcAft>
                <a:spcPct val="0"/>
              </a:spcAft>
              <a:defRPr sz="3800" b="1">
                <a:solidFill>
                  <a:schemeClr val="tx1"/>
                </a:solidFill>
                <a:latin typeface="Trebuchet MS" pitchFamily="34" charset="0"/>
              </a:defRPr>
            </a:lvl4pPr>
            <a:lvl5pPr algn="l" rtl="0" fontAlgn="base">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r" eaLnBrk="1" fontAlgn="auto" hangingPunct="1">
              <a:spcAft>
                <a:spcPts val="0"/>
              </a:spcAft>
              <a:buClr>
                <a:schemeClr val="accent6">
                  <a:lumMod val="75000"/>
                </a:schemeClr>
              </a:buClr>
              <a:defRPr/>
            </a:pPr>
            <a:r>
              <a:rPr lang="en-US" sz="4500" dirty="0">
                <a:latin typeface="Calibri" panose="020F0502020204030204" pitchFamily="34" charset="0"/>
              </a:rPr>
              <a:t>Contact Information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133600" y="1143000"/>
            <a:ext cx="8153400" cy="4648200"/>
          </a:xfrm>
        </p:spPr>
        <p:txBody>
          <a:bodyPr>
            <a:normAutofit/>
          </a:bodyPr>
          <a:lstStyle/>
          <a:p>
            <a:pPr marL="46037" indent="0" eaLnBrk="1" fontAlgn="auto" hangingPunct="1">
              <a:spcAft>
                <a:spcPts val="0"/>
              </a:spcAft>
              <a:buNone/>
              <a:defRPr/>
            </a:pPr>
            <a:endParaRPr lang="en-US" sz="1200" b="1"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dirty="0" smtClean="0">
                <a:latin typeface="Calibri" panose="020F0502020204030204" pitchFamily="34" charset="0"/>
                <a:cs typeface="Calibri" panose="020F0502020204030204" pitchFamily="34" charset="0"/>
              </a:rPr>
              <a:t>Help you to identify both short-term and long-term goals that can push you towards action</a:t>
            </a:r>
          </a:p>
          <a:p>
            <a:pPr marL="274320" indent="-274320" eaLnBrk="1" fontAlgn="auto" hangingPunct="1">
              <a:spcAft>
                <a:spcPts val="0"/>
              </a:spcAft>
              <a:buFont typeface="Wingdings 2"/>
              <a:buChar char=""/>
              <a:defRPr/>
            </a:pPr>
            <a:endParaRPr lang="en-US" sz="1200"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dirty="0" smtClean="0">
                <a:latin typeface="Calibri" panose="020F0502020204030204" pitchFamily="34" charset="0"/>
                <a:cs typeface="Calibri" panose="020F0502020204030204" pitchFamily="34" charset="0"/>
              </a:rPr>
              <a:t>Serve as a communication tool between you, your faculty mentor, and others</a:t>
            </a:r>
          </a:p>
          <a:p>
            <a:pPr marL="274320" indent="-274320" eaLnBrk="1" fontAlgn="auto" hangingPunct="1">
              <a:spcAft>
                <a:spcPts val="0"/>
              </a:spcAft>
              <a:buFont typeface="Wingdings 2"/>
              <a:buChar char=""/>
              <a:defRPr/>
            </a:pPr>
            <a:endParaRPr lang="en-US" sz="1200"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dirty="0" smtClean="0">
                <a:latin typeface="Calibri" panose="020F0502020204030204" pitchFamily="34" charset="0"/>
                <a:cs typeface="Calibri" panose="020F0502020204030204" pitchFamily="34" charset="0"/>
              </a:rPr>
              <a:t>Function as a visual representation/reminder of how you will spend your time achieving your goals</a:t>
            </a:r>
          </a:p>
          <a:p>
            <a:pPr marL="274320" indent="-274320" eaLnBrk="1" fontAlgn="auto" hangingPunct="1">
              <a:spcAft>
                <a:spcPts val="0"/>
              </a:spcAft>
              <a:buFont typeface="Wingdings 2"/>
              <a:buChar char=""/>
              <a:defRPr/>
            </a:pPr>
            <a:endParaRPr lang="en-US" sz="1200"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dirty="0" smtClean="0">
                <a:latin typeface="Calibri" panose="020F0502020204030204" pitchFamily="34" charset="0"/>
                <a:cs typeface="Calibri" panose="020F0502020204030204" pitchFamily="34" charset="0"/>
              </a:rPr>
              <a:t>Serve as a display of milestones along the way that can be acknowledged and celebrated</a:t>
            </a:r>
          </a:p>
        </p:txBody>
      </p:sp>
      <p:sp>
        <p:nvSpPr>
          <p:cNvPr id="4" name="Rectangle 2"/>
          <p:cNvSpPr txBox="1">
            <a:spLocks noChangeArrowheads="1"/>
          </p:cNvSpPr>
          <p:nvPr/>
        </p:nvSpPr>
        <p:spPr>
          <a:xfrm>
            <a:off x="0" y="152400"/>
            <a:ext cx="10896600" cy="762000"/>
          </a:xfrm>
          <a:prstGeom prst="rect">
            <a:avLst/>
          </a:prstGeom>
        </p:spPr>
        <p:txBody>
          <a:bodyPr vert="horz" lIns="45720" tIns="0" rIns="45720" bIns="0" anchor="b" anchorCtr="0">
            <a:norm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4000" cap="none" dirty="0" smtClean="0">
                <a:solidFill>
                  <a:srgbClr val="557A95"/>
                </a:solidFill>
                <a:latin typeface="Lato"/>
                <a:ea typeface="Lato"/>
                <a:cs typeface="Lato"/>
                <a:sym typeface="Lato"/>
              </a:rPr>
              <a:t>WHAT CAN AN IDP DO FOR YOU?</a:t>
            </a:r>
            <a:endParaRPr lang="en-US" cap="none" dirty="0" smtClean="0">
              <a:latin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905000" y="1679027"/>
            <a:ext cx="7391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64A73B"/>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64A73B"/>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64A73B"/>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64A73B"/>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274320" indent="-274320" eaLnBrk="1" fontAlgn="auto" hangingPunct="1">
              <a:spcAft>
                <a:spcPts val="0"/>
              </a:spcAft>
              <a:buFont typeface="Wingdings 2"/>
              <a:buChar char=""/>
              <a:defRPr/>
            </a:pPr>
            <a:r>
              <a:rPr lang="en-US" dirty="0">
                <a:latin typeface="Calibri" panose="020F0502020204030204" pitchFamily="34" charset="0"/>
                <a:cs typeface="Calibri" panose="020F0502020204030204" pitchFamily="34" charset="0"/>
              </a:rPr>
              <a:t>It helps ensure that you acquire a good academic foundation and transferable skills</a:t>
            </a:r>
            <a:r>
              <a:rPr lang="en-US" sz="2800" baseline="30000" dirty="0">
                <a:solidFill>
                  <a:schemeClr val="tx1">
                    <a:lumMod val="75000"/>
                    <a:lumOff val="25000"/>
                  </a:schemeClr>
                </a:solidFill>
                <a:latin typeface="Calibri" panose="020F0502020204030204" pitchFamily="34" charset="0"/>
                <a:cs typeface="Calibri" panose="020F0502020204030204" pitchFamily="34" charset="0"/>
              </a:rPr>
              <a:t> </a:t>
            </a:r>
            <a:r>
              <a:rPr lang="en-US" sz="1400" baseline="30000" dirty="0">
                <a:solidFill>
                  <a:schemeClr val="tx1">
                    <a:lumMod val="75000"/>
                    <a:lumOff val="25000"/>
                  </a:schemeClr>
                </a:solidFill>
                <a:latin typeface="Calibri" panose="020F0502020204030204" pitchFamily="34" charset="0"/>
                <a:cs typeface="Calibri" panose="020F0502020204030204" pitchFamily="34" charset="0"/>
              </a:rPr>
              <a:t>1</a:t>
            </a:r>
            <a:endParaRPr lang="en-US" sz="1400"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endParaRPr lang="en-US" sz="900"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dirty="0">
                <a:latin typeface="Calibri" panose="020F0502020204030204" pitchFamily="34" charset="0"/>
                <a:cs typeface="Calibri" panose="020F0502020204030204" pitchFamily="34" charset="0"/>
              </a:rPr>
              <a:t>It helps you to identify your strengths and </a:t>
            </a:r>
            <a:r>
              <a:rPr lang="en-US" dirty="0" smtClean="0">
                <a:latin typeface="Calibri" panose="020F0502020204030204" pitchFamily="34" charset="0"/>
                <a:cs typeface="Calibri" panose="020F0502020204030204" pitchFamily="34" charset="0"/>
              </a:rPr>
              <a:t>gaps, </a:t>
            </a:r>
            <a:r>
              <a:rPr lang="en-US" dirty="0">
                <a:latin typeface="Calibri" panose="020F0502020204030204" pitchFamily="34" charset="0"/>
                <a:cs typeface="Calibri" panose="020F0502020204030204" pitchFamily="34" charset="0"/>
              </a:rPr>
              <a:t>interests, and career </a:t>
            </a:r>
            <a:r>
              <a:rPr lang="en-US" dirty="0" smtClean="0">
                <a:latin typeface="Calibri" panose="020F0502020204030204" pitchFamily="34" charset="0"/>
                <a:cs typeface="Calibri" panose="020F0502020204030204" pitchFamily="34" charset="0"/>
              </a:rPr>
              <a:t>paths</a:t>
            </a:r>
            <a:endParaRPr lang="en-US"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endParaRPr lang="en-US" sz="1100"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dirty="0">
                <a:latin typeface="Calibri" panose="020F0502020204030204" pitchFamily="34" charset="0"/>
                <a:cs typeface="Calibri" panose="020F0502020204030204" pitchFamily="34" charset="0"/>
              </a:rPr>
              <a:t>It can make a huge impact on the quality and flow of your professional and personal </a:t>
            </a:r>
            <a:r>
              <a:rPr lang="en-US" dirty="0" smtClean="0">
                <a:latin typeface="Calibri" panose="020F0502020204030204" pitchFamily="34" charset="0"/>
                <a:cs typeface="Calibri" panose="020F0502020204030204" pitchFamily="34" charset="0"/>
              </a:rPr>
              <a:t>advancements</a:t>
            </a:r>
            <a:r>
              <a:rPr lang="en-US" sz="1400" baseline="30000" dirty="0" smtClean="0">
                <a:solidFill>
                  <a:schemeClr val="tx1">
                    <a:lumMod val="75000"/>
                    <a:lumOff val="25000"/>
                  </a:schemeClr>
                </a:solidFill>
                <a:latin typeface="Calibri" panose="020F0502020204030204" pitchFamily="34" charset="0"/>
                <a:cs typeface="Calibri" panose="020F0502020204030204" pitchFamily="34" charset="0"/>
              </a:rPr>
              <a:t>1</a:t>
            </a:r>
            <a:endParaRPr lang="en-US" sz="1400" dirty="0">
              <a:latin typeface="Calibri" panose="020F0502020204030204" pitchFamily="34" charset="0"/>
              <a:cs typeface="Calibri" panose="020F0502020204030204" pitchFamily="34" charset="0"/>
            </a:endParaRPr>
          </a:p>
        </p:txBody>
      </p:sp>
      <p:sp>
        <p:nvSpPr>
          <p:cNvPr id="5" name="Rectangle 2"/>
          <p:cNvSpPr txBox="1">
            <a:spLocks noChangeArrowheads="1"/>
          </p:cNvSpPr>
          <p:nvPr/>
        </p:nvSpPr>
        <p:spPr>
          <a:xfrm>
            <a:off x="0" y="228600"/>
            <a:ext cx="10896600" cy="609600"/>
          </a:xfrm>
          <a:prstGeom prst="rect">
            <a:avLst/>
          </a:prstGeom>
        </p:spPr>
        <p:txBody>
          <a:bodyPr vert="horz" lIns="45720" tIns="0" rIns="45720" bIns="0" anchor="b" anchorCtr="0">
            <a:norm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300" cap="none" dirty="0" smtClean="0">
                <a:solidFill>
                  <a:srgbClr val="557A95"/>
                </a:solidFill>
                <a:latin typeface="Lato"/>
                <a:ea typeface="Lato"/>
                <a:cs typeface="Lato"/>
                <a:sym typeface="Lato"/>
              </a:rPr>
              <a:t>WHY IS FILLING OUT AN IDP IMPORTANT TO YOU?</a:t>
            </a:r>
            <a:endParaRPr lang="en-US" sz="3300" cap="none" dirty="0" smtClean="0">
              <a:latin typeface="Calibri" panose="020F0502020204030204" pitchFamily="34" charset="0"/>
            </a:endParaRPr>
          </a:p>
        </p:txBody>
      </p:sp>
      <p:sp>
        <p:nvSpPr>
          <p:cNvPr id="7" name="Rectangle 3"/>
          <p:cNvSpPr txBox="1">
            <a:spLocks noChangeArrowheads="1"/>
          </p:cNvSpPr>
          <p:nvPr/>
        </p:nvSpPr>
        <p:spPr bwMode="auto">
          <a:xfrm>
            <a:off x="2971800" y="5825359"/>
            <a:ext cx="7391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64A73B"/>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64A73B"/>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64A73B"/>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64A73B"/>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eaLnBrk="1" fontAlgn="auto" hangingPunct="1">
              <a:spcAft>
                <a:spcPts val="0"/>
              </a:spcAft>
              <a:buNone/>
              <a:defRPr/>
            </a:pPr>
            <a:endParaRPr lang="en-US" sz="1200" dirty="0">
              <a:latin typeface="Calibri" panose="020F0502020204030204" pitchFamily="34" charset="0"/>
              <a:cs typeface="Calibri" panose="020F0502020204030204" pitchFamily="34" charset="0"/>
            </a:endParaRPr>
          </a:p>
          <a:p>
            <a:pPr marL="0" indent="0" eaLnBrk="1" fontAlgn="auto" hangingPunct="1">
              <a:spcAft>
                <a:spcPts val="0"/>
              </a:spcAft>
              <a:buNone/>
              <a:defRPr/>
            </a:pPr>
            <a:r>
              <a:rPr lang="en-US" sz="1400" baseline="30000" dirty="0">
                <a:solidFill>
                  <a:schemeClr val="tx1">
                    <a:lumMod val="75000"/>
                    <a:lumOff val="25000"/>
                  </a:schemeClr>
                </a:solidFill>
                <a:latin typeface="Calibri" panose="020F0502020204030204" pitchFamily="34" charset="0"/>
                <a:cs typeface="Calibri" panose="020F0502020204030204" pitchFamily="34" charset="0"/>
              </a:rPr>
              <a:t>1 </a:t>
            </a:r>
            <a:r>
              <a:rPr lang="en-US" sz="1200" dirty="0">
                <a:latin typeface="Calibri" panose="020F0502020204030204" pitchFamily="34" charset="0"/>
                <a:cs typeface="Calibri" panose="020F0502020204030204" pitchFamily="34" charset="0"/>
              </a:rPr>
              <a:t>C. Gita Bosch, PhD, Building Your Individual Development Plan (IDP): A Guide for Undergraduate Students, SACNAS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905000" y="28194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64A73B"/>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64A73B"/>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64A73B"/>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64A73B"/>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274320" indent="-274320" eaLnBrk="1" fontAlgn="auto" hangingPunct="1">
              <a:spcAft>
                <a:spcPts val="0"/>
              </a:spcAft>
              <a:buFont typeface="Wingdings 2"/>
              <a:buChar char=""/>
              <a:defRPr/>
            </a:pPr>
            <a:r>
              <a:rPr lang="en-US" dirty="0">
                <a:latin typeface="Calibri" panose="020F0502020204030204" pitchFamily="34" charset="0"/>
              </a:rPr>
              <a:t>Your faculty advisor will not plan your future for you</a:t>
            </a:r>
          </a:p>
          <a:p>
            <a:pPr marL="708660" lvl="1" indent="-342900" eaLnBrk="1" fontAlgn="auto" hangingPunct="1">
              <a:spcAft>
                <a:spcPts val="0"/>
              </a:spcAft>
              <a:buClr>
                <a:schemeClr val="accent6">
                  <a:lumMod val="75000"/>
                </a:schemeClr>
              </a:buClr>
              <a:buFont typeface="Courier New" panose="02070309020205020404" pitchFamily="49" charset="0"/>
              <a:buChar char="o"/>
              <a:defRPr/>
            </a:pPr>
            <a:r>
              <a:rPr lang="en-US" sz="2000" dirty="0">
                <a:solidFill>
                  <a:schemeClr val="tx1">
                    <a:lumMod val="75000"/>
                    <a:lumOff val="25000"/>
                  </a:schemeClr>
                </a:solidFill>
                <a:latin typeface="Calibri" panose="020F0502020204030204" pitchFamily="34" charset="0"/>
              </a:rPr>
              <a:t>If you they don’t know what your plan is, how can they help you get there?</a:t>
            </a:r>
          </a:p>
          <a:p>
            <a:pPr marL="708660" lvl="1" indent="-342900" eaLnBrk="1" fontAlgn="auto" hangingPunct="1">
              <a:spcAft>
                <a:spcPts val="0"/>
              </a:spcAft>
              <a:buClr>
                <a:schemeClr val="accent6">
                  <a:lumMod val="75000"/>
                </a:schemeClr>
              </a:buClr>
              <a:buFont typeface="Courier New" panose="02070309020205020404" pitchFamily="49" charset="0"/>
              <a:buChar char="o"/>
              <a:defRPr/>
            </a:pPr>
            <a:r>
              <a:rPr lang="en-US" sz="2000" dirty="0">
                <a:solidFill>
                  <a:schemeClr val="tx1">
                    <a:lumMod val="75000"/>
                    <a:lumOff val="25000"/>
                  </a:schemeClr>
                </a:solidFill>
                <a:latin typeface="Calibri" panose="020F0502020204030204" pitchFamily="34" charset="0"/>
              </a:rPr>
              <a:t>Generally people want to help and do the right thing if they are made aware</a:t>
            </a:r>
          </a:p>
          <a:p>
            <a:pPr marL="0" indent="0" eaLnBrk="1" fontAlgn="auto" hangingPunct="1">
              <a:spcAft>
                <a:spcPts val="0"/>
              </a:spcAft>
              <a:buNone/>
              <a:defRPr/>
            </a:pPr>
            <a:r>
              <a:rPr lang="en-US" sz="900" dirty="0">
                <a:latin typeface="Calibri" panose="020F0502020204030204" pitchFamily="34" charset="0"/>
              </a:rPr>
              <a:t> </a:t>
            </a:r>
            <a:endParaRPr lang="en-US" sz="1300" dirty="0">
              <a:latin typeface="Calibri" panose="020F0502020204030204" pitchFamily="34" charset="0"/>
            </a:endParaRPr>
          </a:p>
          <a:p>
            <a:pPr marL="274320" indent="-274320" eaLnBrk="1" fontAlgn="auto" hangingPunct="1">
              <a:spcAft>
                <a:spcPts val="0"/>
              </a:spcAft>
              <a:buFont typeface="Wingdings 2"/>
              <a:buChar char=""/>
              <a:defRPr/>
            </a:pPr>
            <a:r>
              <a:rPr lang="en-US" dirty="0">
                <a:latin typeface="Calibri" panose="020F0502020204030204" pitchFamily="34" charset="0"/>
              </a:rPr>
              <a:t>Lays the groundwork for </a:t>
            </a:r>
            <a:r>
              <a:rPr lang="en-US" dirty="0" smtClean="0">
                <a:latin typeface="Calibri" panose="020F0502020204030204" pitchFamily="34" charset="0"/>
              </a:rPr>
              <a:t>your time as a postdoc or your break-away</a:t>
            </a:r>
            <a:endParaRPr lang="en-US" dirty="0">
              <a:latin typeface="Calibri" panose="020F0502020204030204" pitchFamily="34" charset="0"/>
            </a:endParaRPr>
          </a:p>
          <a:p>
            <a:pPr marL="708660" lvl="1" indent="-342900" eaLnBrk="1" fontAlgn="auto" hangingPunct="1">
              <a:spcAft>
                <a:spcPts val="0"/>
              </a:spcAft>
              <a:buClr>
                <a:schemeClr val="accent6">
                  <a:lumMod val="75000"/>
                </a:schemeClr>
              </a:buClr>
              <a:buFont typeface="Courier New" panose="02070309020205020404" pitchFamily="49" charset="0"/>
              <a:buChar char="o"/>
              <a:defRPr/>
            </a:pPr>
            <a:r>
              <a:rPr lang="en-US" sz="2000" dirty="0">
                <a:solidFill>
                  <a:schemeClr val="tx1">
                    <a:lumMod val="75000"/>
                    <a:lumOff val="25000"/>
                  </a:schemeClr>
                </a:solidFill>
                <a:latin typeface="Calibri" panose="020F0502020204030204" pitchFamily="34" charset="0"/>
              </a:rPr>
              <a:t>Lessens surprises and anxiety</a:t>
            </a:r>
          </a:p>
          <a:p>
            <a:pPr marL="708660" lvl="1" indent="-342900" eaLnBrk="1" fontAlgn="auto" hangingPunct="1">
              <a:spcAft>
                <a:spcPts val="0"/>
              </a:spcAft>
              <a:buClr>
                <a:schemeClr val="accent6">
                  <a:lumMod val="75000"/>
                </a:schemeClr>
              </a:buClr>
              <a:buFont typeface="Courier New" panose="02070309020205020404" pitchFamily="49" charset="0"/>
              <a:buChar char="o"/>
              <a:defRPr/>
            </a:pPr>
            <a:r>
              <a:rPr lang="en-US" sz="2000" dirty="0" smtClean="0">
                <a:solidFill>
                  <a:schemeClr val="tx1">
                    <a:lumMod val="75000"/>
                    <a:lumOff val="25000"/>
                  </a:schemeClr>
                </a:solidFill>
                <a:latin typeface="Calibri" panose="020F0502020204030204" pitchFamily="34" charset="0"/>
              </a:rPr>
              <a:t>Provides </a:t>
            </a:r>
            <a:r>
              <a:rPr lang="en-US" sz="2000" dirty="0">
                <a:solidFill>
                  <a:schemeClr val="tx1">
                    <a:lumMod val="75000"/>
                    <a:lumOff val="25000"/>
                  </a:schemeClr>
                </a:solidFill>
                <a:latin typeface="Calibri" panose="020F0502020204030204" pitchFamily="34" charset="0"/>
              </a:rPr>
              <a:t>a template </a:t>
            </a:r>
            <a:r>
              <a:rPr lang="en-US" sz="2000" dirty="0" smtClean="0">
                <a:solidFill>
                  <a:schemeClr val="tx1">
                    <a:lumMod val="75000"/>
                    <a:lumOff val="25000"/>
                  </a:schemeClr>
                </a:solidFill>
                <a:latin typeface="Calibri" panose="020F0502020204030204" pitchFamily="34" charset="0"/>
              </a:rPr>
              <a:t>to your </a:t>
            </a:r>
            <a:r>
              <a:rPr lang="en-US" sz="2000" dirty="0">
                <a:solidFill>
                  <a:schemeClr val="tx1">
                    <a:lumMod val="75000"/>
                    <a:lumOff val="25000"/>
                  </a:schemeClr>
                </a:solidFill>
                <a:latin typeface="Calibri" panose="020F0502020204030204" pitchFamily="34" charset="0"/>
              </a:rPr>
              <a:t>future position</a:t>
            </a:r>
          </a:p>
          <a:p>
            <a:pPr marL="274320" indent="-274320" eaLnBrk="1" fontAlgn="auto" hangingPunct="1">
              <a:spcAft>
                <a:spcPts val="0"/>
              </a:spcAft>
              <a:buFont typeface="Wingdings 2"/>
              <a:buChar char=""/>
              <a:defRPr/>
            </a:pPr>
            <a:endParaRPr lang="en-US" dirty="0">
              <a:latin typeface="Calibri" panose="020F0502020204030204" pitchFamily="34" charset="0"/>
            </a:endParaRPr>
          </a:p>
          <a:p>
            <a:pPr marL="0" indent="0" eaLnBrk="1" fontAlgn="auto" hangingPunct="1">
              <a:spcAft>
                <a:spcPts val="0"/>
              </a:spcAft>
              <a:buNone/>
              <a:defRPr/>
            </a:pPr>
            <a:endParaRPr lang="en-US" sz="900" dirty="0">
              <a:latin typeface="Calibri" panose="020F0502020204030204" pitchFamily="34" charset="0"/>
            </a:endParaRPr>
          </a:p>
        </p:txBody>
      </p:sp>
      <p:sp>
        <p:nvSpPr>
          <p:cNvPr id="7" name="Rectangle 6"/>
          <p:cNvSpPr/>
          <p:nvPr/>
        </p:nvSpPr>
        <p:spPr>
          <a:xfrm>
            <a:off x="1828800" y="2174876"/>
            <a:ext cx="7924800" cy="492125"/>
          </a:xfrm>
          <a:prstGeom prst="rect">
            <a:avLst/>
          </a:prstGeom>
        </p:spPr>
        <p:txBody>
          <a:bodyPr>
            <a:spAutoFit/>
          </a:bodyPr>
          <a:lstStyle/>
          <a:p>
            <a:pPr eaLnBrk="1" hangingPunct="1">
              <a:defRPr/>
            </a:pPr>
            <a:r>
              <a:rPr lang="en-US" sz="2600" dirty="0">
                <a:effectLst>
                  <a:outerShdw blurRad="38100" dist="38100" dir="2700000" algn="tl">
                    <a:srgbClr val="000000">
                      <a:alpha val="43137"/>
                    </a:srgbClr>
                  </a:outerShdw>
                </a:effectLst>
                <a:latin typeface="Calibri" panose="020F0502020204030204" pitchFamily="34" charset="0"/>
              </a:rPr>
              <a:t>Or does it, what will your self assessment tell you?</a:t>
            </a:r>
          </a:p>
        </p:txBody>
      </p:sp>
      <p:sp>
        <p:nvSpPr>
          <p:cNvPr id="5" name="Rectangle 2"/>
          <p:cNvSpPr txBox="1">
            <a:spLocks noChangeArrowheads="1"/>
          </p:cNvSpPr>
          <p:nvPr/>
        </p:nvSpPr>
        <p:spPr>
          <a:xfrm>
            <a:off x="381000" y="329763"/>
            <a:ext cx="9829800" cy="16002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2800" cap="none" dirty="0" smtClean="0">
                <a:solidFill>
                  <a:srgbClr val="557A95"/>
                </a:solidFill>
                <a:latin typeface="Lato"/>
                <a:ea typeface="Lato"/>
                <a:cs typeface="Lato"/>
                <a:sym typeface="Lato"/>
              </a:rPr>
              <a:t>AN IDP TELLS YOUR FACULTY </a:t>
            </a:r>
            <a:br>
              <a:rPr lang="en-US" sz="2800" cap="none" dirty="0" smtClean="0">
                <a:solidFill>
                  <a:srgbClr val="557A95"/>
                </a:solidFill>
                <a:latin typeface="Lato"/>
                <a:ea typeface="Lato"/>
                <a:cs typeface="Lato"/>
                <a:sym typeface="Lato"/>
              </a:rPr>
            </a:br>
            <a:r>
              <a:rPr lang="en-US" sz="2800" cap="none" dirty="0" smtClean="0">
                <a:solidFill>
                  <a:srgbClr val="557A95"/>
                </a:solidFill>
                <a:latin typeface="Lato"/>
                <a:ea typeface="Lato"/>
                <a:cs typeface="Lato"/>
                <a:sym typeface="Lato"/>
              </a:rPr>
              <a:t>ADVISOR THAT YOU DO NOT PLAN </a:t>
            </a:r>
            <a:br>
              <a:rPr lang="en-US" sz="2800" cap="none" dirty="0" smtClean="0">
                <a:solidFill>
                  <a:srgbClr val="557A95"/>
                </a:solidFill>
                <a:latin typeface="Lato"/>
                <a:ea typeface="Lato"/>
                <a:cs typeface="Lato"/>
                <a:sym typeface="Lato"/>
              </a:rPr>
            </a:br>
            <a:r>
              <a:rPr lang="en-US" sz="2800" cap="none" dirty="0" smtClean="0">
                <a:solidFill>
                  <a:srgbClr val="557A95"/>
                </a:solidFill>
                <a:latin typeface="Lato"/>
                <a:ea typeface="Lato"/>
                <a:cs typeface="Lato"/>
                <a:sym typeface="Lato"/>
              </a:rPr>
              <a:t>ON WORKING FOR THEM FOREVER, </a:t>
            </a:r>
          </a:p>
          <a:p>
            <a:pPr marL="320040" indent="-320040" algn="ctr" eaLnBrk="1" fontAlgn="auto" hangingPunct="1">
              <a:spcAft>
                <a:spcPts val="0"/>
              </a:spcAft>
              <a:buClr>
                <a:schemeClr val="accent6">
                  <a:lumMod val="75000"/>
                </a:schemeClr>
              </a:buClr>
              <a:defRPr/>
            </a:pPr>
            <a:r>
              <a:rPr lang="en-US" sz="2800" cap="none" dirty="0" smtClean="0">
                <a:solidFill>
                  <a:srgbClr val="557A95"/>
                </a:solidFill>
                <a:latin typeface="Lato"/>
                <a:ea typeface="Lato"/>
                <a:cs typeface="Lato"/>
                <a:sym typeface="Lato"/>
              </a:rPr>
              <a:t>OR BEING A LIFE-LONG POSTDOC</a:t>
            </a:r>
            <a:endParaRPr lang="en-US" sz="2800" cap="none" dirty="0" smtClean="0">
              <a:latin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l="26251" t="28000" r="8720" b="12000"/>
          <a:stretch>
            <a:fillRect/>
          </a:stretch>
        </p:blipFill>
        <p:spPr bwMode="auto">
          <a:xfrm>
            <a:off x="2057400" y="1802524"/>
            <a:ext cx="82296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57400" y="1676400"/>
            <a:ext cx="8229600"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Tahoma" panose="020B0604030504040204" pitchFamily="34" charset="0"/>
                <a:cs typeface="Tahoma" panose="020B0604030504040204" pitchFamily="34" charset="0"/>
              </a:rPr>
              <a:t>12,000 miles</a:t>
            </a:r>
          </a:p>
        </p:txBody>
      </p:sp>
      <p:sp>
        <p:nvSpPr>
          <p:cNvPr id="5" name="Rectangle 2"/>
          <p:cNvSpPr txBox="1">
            <a:spLocks noChangeArrowheads="1"/>
          </p:cNvSpPr>
          <p:nvPr/>
        </p:nvSpPr>
        <p:spPr>
          <a:xfrm>
            <a:off x="609600" y="0"/>
            <a:ext cx="9677400" cy="1600200"/>
          </a:xfrm>
          <a:prstGeom prst="rect">
            <a:avLst/>
          </a:prstGeom>
        </p:spPr>
        <p:txBody>
          <a:bodyPr vert="horz" lIns="45720" tIns="0" rIns="45720" bIns="0" anchor="b" anchorCtr="0">
            <a:no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2800" cap="none" dirty="0" smtClean="0">
                <a:solidFill>
                  <a:srgbClr val="557A95"/>
                </a:solidFill>
                <a:latin typeface="Lato"/>
                <a:ea typeface="Lato"/>
                <a:cs typeface="Lato"/>
                <a:sym typeface="Lato"/>
              </a:rPr>
              <a:t>IF YOU DON’T HAVE A DESTINATION AND A ROUTE MAPPED OUT, THEN YOU CAN TAKE ANY DIRECTION TO GET THERE</a:t>
            </a:r>
            <a:endParaRPr lang="en-US" sz="2800" cap="none" dirty="0" smtClean="0">
              <a:latin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circle(in)">
                                      <p:cBhvr>
                                        <p:cTn id="7" dur="20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l="29375" t="25999" r="7549" b="9862"/>
          <a:stretch>
            <a:fillRect/>
          </a:stretch>
        </p:blipFill>
        <p:spPr bwMode="auto">
          <a:xfrm>
            <a:off x="0" y="-64305"/>
            <a:ext cx="10896600" cy="692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304800"/>
            <a:ext cx="10896600" cy="92333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2,300 miles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heel(1)">
                                      <p:cBhvr>
                                        <p:cTn id="7" dur="20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133600" y="2678450"/>
            <a:ext cx="7391400" cy="278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64A73B"/>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64A73B"/>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64A73B"/>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64A73B"/>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274320" indent="-274320" eaLnBrk="1" fontAlgn="auto" hangingPunct="1">
              <a:spcAft>
                <a:spcPts val="0"/>
              </a:spcAft>
              <a:buFont typeface="Wingdings 2"/>
              <a:buChar char=""/>
              <a:defRPr/>
            </a:pPr>
            <a:endParaRPr lang="en-US" dirty="0" smtClean="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b="1" dirty="0">
                <a:latin typeface="Calibri" panose="020F0502020204030204" pitchFamily="34" charset="0"/>
                <a:cs typeface="Calibri" panose="020F0502020204030204" pitchFamily="34" charset="0"/>
              </a:rPr>
              <a:t>Greater Satisfaction</a:t>
            </a:r>
          </a:p>
          <a:p>
            <a:pPr marL="274320" indent="-274320" eaLnBrk="1" fontAlgn="auto" hangingPunct="1">
              <a:spcAft>
                <a:spcPts val="0"/>
              </a:spcAft>
              <a:buFont typeface="Wingdings 2"/>
              <a:buChar char=""/>
              <a:defRPr/>
            </a:pPr>
            <a:endParaRPr lang="en-US" sz="900" b="1"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b="1" dirty="0">
                <a:latin typeface="Calibri" panose="020F0502020204030204" pitchFamily="34" charset="0"/>
                <a:cs typeface="Calibri" panose="020F0502020204030204" pitchFamily="34" charset="0"/>
              </a:rPr>
              <a:t>Published More </a:t>
            </a:r>
            <a:r>
              <a:rPr lang="en-US" b="1" dirty="0" smtClean="0">
                <a:latin typeface="Calibri" panose="020F0502020204030204" pitchFamily="34" charset="0"/>
                <a:cs typeface="Calibri" panose="020F0502020204030204" pitchFamily="34" charset="0"/>
              </a:rPr>
              <a:t>Papers</a:t>
            </a:r>
          </a:p>
          <a:p>
            <a:pPr marL="274320" indent="-274320" eaLnBrk="1" fontAlgn="auto" hangingPunct="1">
              <a:spcAft>
                <a:spcPts val="0"/>
              </a:spcAft>
              <a:buFont typeface="Wingdings 2"/>
              <a:buChar char=""/>
              <a:defRPr/>
            </a:pPr>
            <a:endParaRPr lang="en-US" sz="1100" b="1" dirty="0">
              <a:latin typeface="Calibri" panose="020F0502020204030204" pitchFamily="34" charset="0"/>
              <a:cs typeface="Calibri" panose="020F0502020204030204" pitchFamily="34" charset="0"/>
            </a:endParaRPr>
          </a:p>
          <a:p>
            <a:pPr marL="274320" indent="-274320" eaLnBrk="1" fontAlgn="auto" hangingPunct="1">
              <a:spcAft>
                <a:spcPts val="0"/>
              </a:spcAft>
              <a:buFont typeface="Wingdings 2"/>
              <a:buChar char=""/>
              <a:defRPr/>
            </a:pPr>
            <a:r>
              <a:rPr lang="en-US" b="1" dirty="0">
                <a:latin typeface="Calibri" panose="020F0502020204030204" pitchFamily="34" charset="0"/>
                <a:cs typeface="Calibri" panose="020F0502020204030204" pitchFamily="34" charset="0"/>
              </a:rPr>
              <a:t>Experienced Fewer Conflicts with those Advisors</a:t>
            </a:r>
          </a:p>
        </p:txBody>
      </p:sp>
      <p:sp>
        <p:nvSpPr>
          <p:cNvPr id="5" name="Rectangle 2"/>
          <p:cNvSpPr txBox="1">
            <a:spLocks noChangeArrowheads="1"/>
          </p:cNvSpPr>
          <p:nvPr/>
        </p:nvSpPr>
        <p:spPr>
          <a:xfrm>
            <a:off x="0" y="324818"/>
            <a:ext cx="10896600" cy="609600"/>
          </a:xfrm>
          <a:prstGeom prst="rect">
            <a:avLst/>
          </a:prstGeom>
        </p:spPr>
        <p:txBody>
          <a:bodyPr vert="horz" lIns="45720" tIns="0" rIns="45720" bIns="0" anchor="b" anchorCtr="0">
            <a:normAutofit/>
          </a:bodyPr>
          <a:lst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a:lstStyle>
          <a:p>
            <a:pPr marL="320040" indent="-320040" algn="ctr" eaLnBrk="1" fontAlgn="auto" hangingPunct="1">
              <a:spcAft>
                <a:spcPts val="0"/>
              </a:spcAft>
              <a:buClr>
                <a:schemeClr val="accent6">
                  <a:lumMod val="75000"/>
                </a:schemeClr>
              </a:buClr>
              <a:defRPr/>
            </a:pPr>
            <a:r>
              <a:rPr lang="en-US" sz="3300" cap="none" dirty="0">
                <a:solidFill>
                  <a:srgbClr val="557A95"/>
                </a:solidFill>
                <a:latin typeface="Lato"/>
                <a:ea typeface="Lato"/>
                <a:cs typeface="Lato"/>
                <a:sym typeface="Lato"/>
              </a:rPr>
              <a:t>DELIBERATE CAREER PLANNING</a:t>
            </a:r>
            <a:endParaRPr lang="en-US" sz="3300" cap="none" dirty="0" smtClean="0">
              <a:latin typeface="Calibri" panose="020F0502020204030204" pitchFamily="34" charset="0"/>
            </a:endParaRPr>
          </a:p>
        </p:txBody>
      </p:sp>
      <p:sp>
        <p:nvSpPr>
          <p:cNvPr id="7" name="Rectangle 3"/>
          <p:cNvSpPr txBox="1">
            <a:spLocks noChangeArrowheads="1"/>
          </p:cNvSpPr>
          <p:nvPr/>
        </p:nvSpPr>
        <p:spPr bwMode="auto">
          <a:xfrm>
            <a:off x="2971800" y="5939659"/>
            <a:ext cx="6096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fontAlgn="base">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fontAlgn="base">
              <a:spcBef>
                <a:spcPts val="500"/>
              </a:spcBef>
              <a:spcAft>
                <a:spcPct val="0"/>
              </a:spcAft>
              <a:buClr>
                <a:srgbClr val="64A73B"/>
              </a:buClr>
              <a:buSzPct val="80000"/>
              <a:buFont typeface="Wingdings 2" pitchFamily="18" charset="2"/>
              <a:buChar char=""/>
              <a:defRPr sz="2300" kern="1200">
                <a:solidFill>
                  <a:srgbClr val="6C6C6C"/>
                </a:solidFill>
                <a:latin typeface="+mn-lt"/>
                <a:ea typeface="+mn-ea"/>
                <a:cs typeface="+mn-cs"/>
              </a:defRPr>
            </a:lvl2pPr>
            <a:lvl3pPr marL="758825" indent="-228600" algn="l" rtl="0" fontAlgn="base">
              <a:spcBef>
                <a:spcPts val="400"/>
              </a:spcBef>
              <a:spcAft>
                <a:spcPct val="0"/>
              </a:spcAft>
              <a:buClr>
                <a:srgbClr val="64A73B"/>
              </a:buClr>
              <a:buSzPct val="60000"/>
              <a:buFont typeface="Wingdings" pitchFamily="2" charset="2"/>
              <a:buChar char=""/>
              <a:defRPr sz="2000" kern="1200">
                <a:solidFill>
                  <a:schemeClr val="tx1"/>
                </a:solidFill>
                <a:latin typeface="+mn-lt"/>
                <a:ea typeface="+mn-ea"/>
                <a:cs typeface="+mn-cs"/>
              </a:defRPr>
            </a:lvl3pPr>
            <a:lvl4pPr marL="1004888" indent="-228600" algn="l" rtl="0" fontAlgn="base">
              <a:spcBef>
                <a:spcPct val="20000"/>
              </a:spcBef>
              <a:spcAft>
                <a:spcPct val="0"/>
              </a:spcAft>
              <a:buClr>
                <a:srgbClr val="64A73B"/>
              </a:buClr>
              <a:buSzPct val="80000"/>
              <a:buFont typeface="Wingdings 2" pitchFamily="18" charset="2"/>
              <a:buChar char=""/>
              <a:defRPr sz="2000" kern="1200">
                <a:solidFill>
                  <a:srgbClr val="6C6C6C"/>
                </a:solidFill>
                <a:latin typeface="+mn-lt"/>
                <a:ea typeface="+mn-ea"/>
                <a:cs typeface="+mn-cs"/>
              </a:defRPr>
            </a:lvl4pPr>
            <a:lvl5pPr marL="1279525" indent="-228600" algn="l" rtl="0" fontAlgn="base">
              <a:spcBef>
                <a:spcPts val="400"/>
              </a:spcBef>
              <a:spcAft>
                <a:spcPct val="0"/>
              </a:spcAft>
              <a:buClr>
                <a:srgbClr val="64A73B"/>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eaLnBrk="1" fontAlgn="auto" hangingPunct="1">
              <a:spcAft>
                <a:spcPts val="0"/>
              </a:spcAft>
              <a:buNone/>
              <a:defRPr/>
            </a:pPr>
            <a:endParaRPr lang="en-US" sz="1200" dirty="0">
              <a:latin typeface="Calibri" panose="020F0502020204030204" pitchFamily="34" charset="0"/>
              <a:cs typeface="Calibri" panose="020F0502020204030204" pitchFamily="34" charset="0"/>
            </a:endParaRPr>
          </a:p>
          <a:p>
            <a:pPr marL="0" indent="0" eaLnBrk="1" fontAlgn="auto" hangingPunct="1">
              <a:spcAft>
                <a:spcPts val="0"/>
              </a:spcAft>
              <a:buNone/>
              <a:defRPr/>
            </a:pPr>
            <a:r>
              <a:rPr lang="en-US" sz="1200" dirty="0">
                <a:latin typeface="Calibri" panose="020F0502020204030204" pitchFamily="34" charset="0"/>
                <a:cs typeface="Calibri" panose="020F0502020204030204" pitchFamily="34" charset="0"/>
              </a:rPr>
              <a:t>Davis G. (2005). “Doctors Without Orders.” American Scientist, 93 (3), supplement 1-13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53959"/>
            <a:ext cx="1501993" cy="609600"/>
          </a:xfrm>
          <a:prstGeom prst="rect">
            <a:avLst/>
          </a:prstGeom>
        </p:spPr>
      </p:pic>
      <p:sp>
        <p:nvSpPr>
          <p:cNvPr id="2" name="Rectangle 1"/>
          <p:cNvSpPr/>
          <p:nvPr/>
        </p:nvSpPr>
        <p:spPr>
          <a:xfrm>
            <a:off x="1981200" y="1478121"/>
            <a:ext cx="7391400" cy="1200329"/>
          </a:xfrm>
          <a:prstGeom prst="rect">
            <a:avLst/>
          </a:prstGeom>
        </p:spPr>
        <p:txBody>
          <a:bodyPr wrap="square">
            <a:spAutoFit/>
          </a:bodyPr>
          <a:lstStyle/>
          <a:p>
            <a:pPr lvl="0">
              <a:spcBef>
                <a:spcPts val="0"/>
              </a:spcBef>
              <a:spcAft>
                <a:spcPts val="0"/>
              </a:spcAft>
              <a:buClr>
                <a:schemeClr val="dk1"/>
              </a:buClr>
              <a:buSzPts val="1100"/>
            </a:pPr>
            <a:r>
              <a:rPr lang="en-US" sz="2400" dirty="0" smtClean="0">
                <a:solidFill>
                  <a:srgbClr val="000000"/>
                </a:solidFill>
                <a:latin typeface="Calibri" panose="020F0502020204030204" pitchFamily="34" charset="0"/>
                <a:ea typeface="Lato"/>
                <a:cs typeface="Calibri" panose="020F0502020204030204" pitchFamily="34" charset="0"/>
                <a:sym typeface="Lato"/>
              </a:rPr>
              <a:t>A nationwide study of 7600 postdocs found that those who developed training plans with their advisers at the start of their appointments reported:</a:t>
            </a:r>
            <a:endParaRPr lang="en-US" sz="2400" dirty="0">
              <a:solidFill>
                <a:srgbClr val="000000"/>
              </a:solidFill>
              <a:latin typeface="Calibri" panose="020F0502020204030204" pitchFamily="34" charset="0"/>
              <a:ea typeface="Lato"/>
              <a:cs typeface="Calibri" panose="020F0502020204030204" pitchFamily="34" charset="0"/>
              <a:sym typeface="Lato"/>
            </a:endParaRPr>
          </a:p>
        </p:txBody>
      </p:sp>
      <p:pic>
        <p:nvPicPr>
          <p:cNvPr id="10" name="Google Shape;260;p50"/>
          <p:cNvPicPr preferRelativeResize="0"/>
          <p:nvPr/>
        </p:nvPicPr>
        <p:blipFill>
          <a:blip r:embed="rId4">
            <a:alphaModFix/>
          </a:blip>
          <a:stretch>
            <a:fillRect/>
          </a:stretch>
        </p:blipFill>
        <p:spPr>
          <a:xfrm>
            <a:off x="9525000" y="5586819"/>
            <a:ext cx="1143089" cy="1144236"/>
          </a:xfrm>
          <a:prstGeom prst="rect">
            <a:avLst/>
          </a:prstGeom>
          <a:noFill/>
          <a:ln>
            <a:noFill/>
          </a:ln>
        </p:spPr>
      </p:pic>
    </p:spTree>
    <p:extLst>
      <p:ext uri="{BB962C8B-B14F-4D97-AF65-F5344CB8AC3E}">
        <p14:creationId xmlns:p14="http://schemas.microsoft.com/office/powerpoint/2010/main" val="30991996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themeOverride>
</file>

<file path=docProps/app.xml><?xml version="1.0" encoding="utf-8"?>
<Properties xmlns="http://schemas.openxmlformats.org/officeDocument/2006/extended-properties" xmlns:vt="http://schemas.openxmlformats.org/officeDocument/2006/docPropsVTypes">
  <Template/>
  <TotalTime>15109</TotalTime>
  <Words>2250</Words>
  <Application>Microsoft Office PowerPoint</Application>
  <PresentationFormat>Widescreen</PresentationFormat>
  <Paragraphs>391</Paragraphs>
  <Slides>39</Slides>
  <Notes>35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ＭＳ Ｐゴシック</vt:lpstr>
      <vt:lpstr>Arial</vt:lpstr>
      <vt:lpstr>Calibri</vt:lpstr>
      <vt:lpstr>Courier New</vt:lpstr>
      <vt:lpstr>Georgia</vt:lpstr>
      <vt:lpstr>Istok Web</vt:lpstr>
      <vt:lpstr>Lato</vt:lpstr>
      <vt:lpstr>Montserrat</vt:lpstr>
      <vt:lpstr>Proxima Nova</vt:lpstr>
      <vt:lpstr>Tahoma</vt:lpstr>
      <vt:lpstr>Trebuchet MS</vt:lpstr>
      <vt:lpstr>Wingdings</vt:lpstr>
      <vt:lpstr>Wingdings 2</vt:lpstr>
      <vt:lpstr>Opulent</vt:lpstr>
      <vt:lpstr>PowerPoint Presentation</vt:lpstr>
      <vt:lpstr>PowerPoint Presentation</vt:lpstr>
      <vt:lpstr>WHAT IS AN IDP?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 the values assessment worksheet  Break-out: Group Discussion</vt:lpstr>
      <vt:lpstr>PowerPoint Presentation</vt:lpstr>
      <vt:lpstr>PowerPoint Presentation</vt:lpstr>
      <vt:lpstr>PowerPoint Presentation</vt:lpstr>
      <vt:lpstr>PowerPoint Presentation</vt:lpstr>
      <vt:lpstr>Break-out: Group Discussion Informational Interviews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Group Discussion Roadblocks or detours</vt:lpstr>
      <vt:lpstr>PowerPoint Presentation</vt:lpstr>
      <vt:lpstr>PowerPoint Presentation</vt:lpstr>
      <vt:lpstr>RESOURCES</vt:lpstr>
      <vt:lpstr>RESOURCES</vt:lpstr>
      <vt:lpstr>RESOURCES</vt:lpstr>
      <vt:lpstr>PowerPoint Presentation</vt:lpstr>
    </vt:vector>
  </TitlesOfParts>
  <Company>Case Western Reserve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ITG</dc:creator>
  <cp:lastModifiedBy>Rachel Begley</cp:lastModifiedBy>
  <cp:revision>367</cp:revision>
  <cp:lastPrinted>2013-09-12T15:15:42Z</cp:lastPrinted>
  <dcterms:created xsi:type="dcterms:W3CDTF">2009-09-10T00:20:36Z</dcterms:created>
  <dcterms:modified xsi:type="dcterms:W3CDTF">2022-09-20T14:55:34Z</dcterms:modified>
</cp:coreProperties>
</file>