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66" r:id="rId3"/>
    <p:sldId id="341" r:id="rId4"/>
    <p:sldId id="260" r:id="rId5"/>
    <p:sldId id="261" r:id="rId6"/>
    <p:sldId id="262" r:id="rId7"/>
    <p:sldId id="263" r:id="rId8"/>
    <p:sldId id="264" r:id="rId9"/>
    <p:sldId id="336" r:id="rId10"/>
    <p:sldId id="342" r:id="rId11"/>
    <p:sldId id="267" r:id="rId12"/>
    <p:sldId id="343" r:id="rId13"/>
    <p:sldId id="268" r:id="rId14"/>
    <p:sldId id="269" r:id="rId15"/>
    <p:sldId id="270" r:id="rId16"/>
    <p:sldId id="271" r:id="rId17"/>
    <p:sldId id="272" r:id="rId18"/>
    <p:sldId id="344" r:id="rId19"/>
    <p:sldId id="321" r:id="rId20"/>
    <p:sldId id="273" r:id="rId21"/>
    <p:sldId id="274" r:id="rId22"/>
    <p:sldId id="275" r:id="rId23"/>
    <p:sldId id="276" r:id="rId24"/>
    <p:sldId id="277" r:id="rId25"/>
    <p:sldId id="279" r:id="rId26"/>
    <p:sldId id="280" r:id="rId27"/>
    <p:sldId id="319" r:id="rId28"/>
    <p:sldId id="325" r:id="rId29"/>
    <p:sldId id="320" r:id="rId30"/>
    <p:sldId id="334" r:id="rId31"/>
    <p:sldId id="335" r:id="rId32"/>
    <p:sldId id="292" r:id="rId33"/>
  </p:sldIdLst>
  <p:sldSz cx="9144000" cy="5143500" type="screen16x9"/>
  <p:notesSz cx="7099300" cy="93853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Titillium Web" panose="00000500000000000000" pitchFamily="2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94">
          <p15:clr>
            <a:srgbClr val="A4A3A4"/>
          </p15:clr>
        </p15:guide>
        <p15:guide id="2" pos="28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2" roundtripDataSignature="AMtx7mjTAZbXHTIQ2Zv8oXt0d2SunFnlr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2DEF381-059A-584B-CBCB-FF140F1BCD34}" name="Jah-Rule Davis" initials="JRD" userId="S::jad332@case.edu::1aec77bb-dcc6-41d0-b329-1099b0cd7f9c" providerId="AD"/>
  <p188:author id="{ABE5BCE2-0336-BE97-876E-7408C4AD7AF6}" name="Christine Johnson" initials="CJ" userId="S::cxj333@case.edu::e18d8689-1838-47c3-b494-396fd7cdd9e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4660" autoAdjust="0"/>
  </p:normalViewPr>
  <p:slideViewPr>
    <p:cSldViewPr snapToGrid="0">
      <p:cViewPr varScale="1">
        <p:scale>
          <a:sx n="142" d="100"/>
          <a:sy n="142" d="100"/>
        </p:scale>
        <p:origin x="918" y="126"/>
      </p:cViewPr>
      <p:guideLst>
        <p:guide orient="horz" pos="1594"/>
        <p:guide pos="2868"/>
      </p:guideLst>
    </p:cSldViewPr>
  </p:slideViewPr>
  <p:outlineViewPr>
    <p:cViewPr>
      <p:scale>
        <a:sx n="33" d="100"/>
        <a:sy n="33" d="100"/>
      </p:scale>
      <p:origin x="0" y="-3040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4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77" Type="http://schemas.microsoft.com/office/2018/10/relationships/authors" Target="authors.xml"/><Relationship Id="rId8" Type="http://schemas.openxmlformats.org/officeDocument/2006/relationships/slide" Target="slides/slide7.xml"/><Relationship Id="rId72" Type="http://customschemas.google.com/relationships/presentationmetadata" Target="meta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7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1294" y="0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" name="Google Shape;39;p1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1333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Tx/>
              <a:buNone/>
            </a:pPr>
            <a:endParaRPr lang="en-US" sz="1600" dirty="0"/>
          </a:p>
        </p:txBody>
      </p:sp>
      <p:sp>
        <p:nvSpPr>
          <p:cNvPr id="40" name="Google Shape;40;p1:notes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p8:notes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2680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4" name="Google Shape;15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p8:notes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8823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10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1" name="Google Shape;161;p10:notes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11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9" name="Google Shape;169;p11:notes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endParaRPr dirty="0"/>
          </a:p>
        </p:txBody>
      </p:sp>
      <p:sp>
        <p:nvSpPr>
          <p:cNvPr id="176" name="Google Shape;17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endParaRPr dirty="0"/>
          </a:p>
        </p:txBody>
      </p:sp>
      <p:sp>
        <p:nvSpPr>
          <p:cNvPr id="183" name="Google Shape;18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14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Monthly Credit limit (Indent more)</a:t>
            </a:r>
            <a:endParaRPr dirty="0"/>
          </a:p>
        </p:txBody>
      </p:sp>
      <p:sp>
        <p:nvSpPr>
          <p:cNvPr id="191" name="Google Shape;191;p14:notes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p8:notes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0534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22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53" name="Google Shape;253;p22:notes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9223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p8:notes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15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1" name="Google Shape;201;p15:notes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8" name="Google Shape;20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17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6" name="Google Shape;216;p17:notes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8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23" name="Google Shape;22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9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30" name="Google Shape;23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21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45" name="Google Shape;245;p21:notes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22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53" name="Google Shape;253;p22:notes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22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53" name="Google Shape;253;p22:notes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16787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22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53" name="Google Shape;253;p22:notes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16217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22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53" name="Google Shape;253;p22:notes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6586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p8:notes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19952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22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53" name="Google Shape;253;p22:notes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14457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22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53" name="Google Shape;253;p22:notes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6218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6" name="Google Shape;356;p34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57" name="Google Shape;357;p34:notes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5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" name="Google Shape;80;p5:notes"/>
          <p:cNvSpPr txBox="1">
            <a:spLocks noGrp="1"/>
          </p:cNvSpPr>
          <p:nvPr>
            <p:ph type="sldNum" idx="12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 </a:t>
            </a:r>
            <a:endParaRPr dirty="0"/>
          </a:p>
        </p:txBody>
      </p:sp>
      <p:sp>
        <p:nvSpPr>
          <p:cNvPr id="97" name="Google Shape;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f9e20886ef_0_51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300" cy="42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g1f9e20886ef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f9e20886ef_0_45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300" cy="42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g1f9e20886ef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f9e20886ef_0_57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300" cy="42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g1f9e20886ef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f9e20886ef_0_57:notes"/>
          <p:cNvSpPr txBox="1">
            <a:spLocks noGrp="1"/>
          </p:cNvSpPr>
          <p:nvPr>
            <p:ph type="body" idx="1"/>
          </p:nvPr>
        </p:nvSpPr>
        <p:spPr>
          <a:xfrm>
            <a:off x="709930" y="4458018"/>
            <a:ext cx="5679300" cy="42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75" tIns="47075" rIns="94175" bIns="4707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g1f9e20886ef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7925" cy="35194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32431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6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846"/>
              </a:buClr>
              <a:buSzPts val="3600"/>
              <a:buFont typeface="Arial"/>
              <a:buNone/>
              <a:defRPr sz="3600">
                <a:solidFill>
                  <a:srgbClr val="03284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7" name="Google Shape;17;p46"/>
          <p:cNvCxnSpPr/>
          <p:nvPr/>
        </p:nvCxnSpPr>
        <p:spPr>
          <a:xfrm rot="10800000" flipH="1">
            <a:off x="685800" y="2571750"/>
            <a:ext cx="7772400" cy="10579"/>
          </a:xfrm>
          <a:prstGeom prst="straightConnector1">
            <a:avLst/>
          </a:prstGeom>
          <a:noFill/>
          <a:ln w="25400" cap="flat" cmpd="sng">
            <a:solidFill>
              <a:srgbClr val="03284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</p:cxnSp>
      <p:sp>
        <p:nvSpPr>
          <p:cNvPr id="18" name="Google Shape;18;p46"/>
          <p:cNvSpPr txBox="1">
            <a:spLocks noGrp="1"/>
          </p:cNvSpPr>
          <p:nvPr>
            <p:ph type="body" idx="1"/>
          </p:nvPr>
        </p:nvSpPr>
        <p:spPr>
          <a:xfrm>
            <a:off x="1221317" y="2776000"/>
            <a:ext cx="6701366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32846"/>
              </a:buClr>
              <a:buSzPts val="20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3284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3284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3284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3284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7"/>
          <p:cNvSpPr txBox="1">
            <a:spLocks noGrp="1"/>
          </p:cNvSpPr>
          <p:nvPr>
            <p:ph type="sldNum" idx="12"/>
          </p:nvPr>
        </p:nvSpPr>
        <p:spPr>
          <a:xfrm>
            <a:off x="7280612" y="4859958"/>
            <a:ext cx="187108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123A59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672" y="353228"/>
            <a:ext cx="7759700" cy="360997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8"/>
          <p:cNvSpPr txBox="1">
            <a:spLocks noGrp="1"/>
          </p:cNvSpPr>
          <p:nvPr>
            <p:ph type="ctrTitle"/>
          </p:nvPr>
        </p:nvSpPr>
        <p:spPr>
          <a:xfrm>
            <a:off x="762801" y="1597820"/>
            <a:ext cx="4598469" cy="943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8"/>
          <p:cNvSpPr txBox="1">
            <a:spLocks noGrp="1"/>
          </p:cNvSpPr>
          <p:nvPr>
            <p:ph type="subTitle" idx="1"/>
          </p:nvPr>
        </p:nvSpPr>
        <p:spPr>
          <a:xfrm>
            <a:off x="4726004" y="3017520"/>
            <a:ext cx="3219651" cy="824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25" name="Google Shape;25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492576"/>
            <a:ext cx="9144000" cy="650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846"/>
              </a:buClr>
              <a:buSzPts val="3600"/>
              <a:buFont typeface="Arial"/>
              <a:buNone/>
              <a:defRPr sz="3600">
                <a:solidFill>
                  <a:srgbClr val="03284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32846"/>
              </a:buClr>
              <a:buSzPts val="2000"/>
              <a:buNone/>
              <a:defRPr sz="2000">
                <a:solidFill>
                  <a:srgbClr val="032846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32846"/>
              </a:buClr>
              <a:buSzPts val="1800"/>
              <a:buChar char="–"/>
              <a:defRPr sz="1800">
                <a:solidFill>
                  <a:srgbClr val="032846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32846"/>
              </a:buClr>
              <a:buSzPts val="1600"/>
              <a:buChar char="•"/>
              <a:defRPr sz="1600">
                <a:solidFill>
                  <a:srgbClr val="032846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32846"/>
              </a:buClr>
              <a:buSzPts val="1400"/>
              <a:buChar char="–"/>
              <a:defRPr sz="1400">
                <a:solidFill>
                  <a:srgbClr val="032846"/>
                </a:solidFill>
              </a:defRPr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32846"/>
              </a:buClr>
              <a:buSzPts val="1200"/>
              <a:buChar char="»"/>
              <a:defRPr sz="1200">
                <a:solidFill>
                  <a:srgbClr val="032846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9" name="Google Shape;29;p49"/>
          <p:cNvSpPr txBox="1">
            <a:spLocks noGrp="1"/>
          </p:cNvSpPr>
          <p:nvPr>
            <p:ph type="dt" idx="10"/>
          </p:nvPr>
        </p:nvSpPr>
        <p:spPr>
          <a:xfrm>
            <a:off x="2073612" y="485995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9"/>
          <p:cNvSpPr txBox="1">
            <a:spLocks noGrp="1"/>
          </p:cNvSpPr>
          <p:nvPr>
            <p:ph type="ftr" idx="11"/>
          </p:nvPr>
        </p:nvSpPr>
        <p:spPr>
          <a:xfrm>
            <a:off x="4266460" y="4859958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9"/>
          <p:cNvSpPr txBox="1">
            <a:spLocks noGrp="1"/>
          </p:cNvSpPr>
          <p:nvPr>
            <p:ph type="sldNum" idx="12"/>
          </p:nvPr>
        </p:nvSpPr>
        <p:spPr>
          <a:xfrm>
            <a:off x="7280612" y="4859958"/>
            <a:ext cx="187108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2" name="Google Shape;32;p49"/>
          <p:cNvCxnSpPr/>
          <p:nvPr/>
        </p:nvCxnSpPr>
        <p:spPr>
          <a:xfrm>
            <a:off x="457200" y="1063229"/>
            <a:ext cx="8229600" cy="0"/>
          </a:xfrm>
          <a:prstGeom prst="straightConnector1">
            <a:avLst/>
          </a:prstGeom>
          <a:noFill/>
          <a:ln w="25400" cap="flat" cmpd="sng">
            <a:solidFill>
              <a:srgbClr val="03284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846"/>
              </a:buClr>
              <a:buSzPts val="3600"/>
              <a:buFont typeface="Arial"/>
              <a:buNone/>
              <a:defRPr sz="3600">
                <a:solidFill>
                  <a:srgbClr val="03284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32846"/>
              </a:buClr>
              <a:buSzPts val="2000"/>
              <a:buNone/>
              <a:defRPr sz="2000">
                <a:solidFill>
                  <a:srgbClr val="032846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32846"/>
              </a:buClr>
              <a:buSzPts val="1800"/>
              <a:buChar char="–"/>
              <a:defRPr sz="1800">
                <a:solidFill>
                  <a:srgbClr val="032846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32846"/>
              </a:buClr>
              <a:buSzPts val="1600"/>
              <a:buChar char="•"/>
              <a:defRPr sz="1600">
                <a:solidFill>
                  <a:srgbClr val="032846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32846"/>
              </a:buClr>
              <a:buSzPts val="1400"/>
              <a:buChar char="–"/>
              <a:defRPr sz="1400">
                <a:solidFill>
                  <a:srgbClr val="032846"/>
                </a:solidFill>
              </a:defRPr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32846"/>
              </a:buClr>
              <a:buSzPts val="1200"/>
              <a:buChar char="»"/>
              <a:defRPr sz="1200">
                <a:solidFill>
                  <a:srgbClr val="032846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6" name="Google Shape;36;p50"/>
          <p:cNvCxnSpPr/>
          <p:nvPr/>
        </p:nvCxnSpPr>
        <p:spPr>
          <a:xfrm>
            <a:off x="457200" y="1063229"/>
            <a:ext cx="8229600" cy="0"/>
          </a:xfrm>
          <a:prstGeom prst="straightConnector1">
            <a:avLst/>
          </a:prstGeom>
          <a:noFill/>
          <a:ln w="25400" cap="flat" cmpd="sng">
            <a:solidFill>
              <a:srgbClr val="03284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846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3284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" name="Google Shape;11;p4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3284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3284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32846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03284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3284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3284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32846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3284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32846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03284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Google Shape;12;p45"/>
          <p:cNvSpPr txBox="1">
            <a:spLocks noGrp="1"/>
          </p:cNvSpPr>
          <p:nvPr>
            <p:ph type="dt" idx="10"/>
          </p:nvPr>
        </p:nvSpPr>
        <p:spPr>
          <a:xfrm>
            <a:off x="2073612" y="485995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45"/>
          <p:cNvSpPr txBox="1">
            <a:spLocks noGrp="1"/>
          </p:cNvSpPr>
          <p:nvPr>
            <p:ph type="ftr" idx="11"/>
          </p:nvPr>
        </p:nvSpPr>
        <p:spPr>
          <a:xfrm>
            <a:off x="4266460" y="4859958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45"/>
          <p:cNvSpPr txBox="1">
            <a:spLocks noGrp="1"/>
          </p:cNvSpPr>
          <p:nvPr>
            <p:ph type="sldNum" idx="12"/>
          </p:nvPr>
        </p:nvSpPr>
        <p:spPr>
          <a:xfrm>
            <a:off x="7280612" y="4859958"/>
            <a:ext cx="187108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ase.edu/procurement/purchasing/procurement-card-suite/p-card-resource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Pcard@case.edu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Pcard@case.ed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customercareteam-pds@case.ed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Pcard@case.ed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Pcard@case.ed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ase.edu/compliance/university-policie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Pcard@case.edu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Pcard@case.edu" TargetMode="External"/><Relationship Id="rId5" Type="http://schemas.openxmlformats.org/officeDocument/2006/relationships/hyperlink" Target="mailto:customercareteam-pds@case.edu" TargetMode="External"/><Relationship Id="rId4" Type="http://schemas.openxmlformats.org/officeDocument/2006/relationships/hyperlink" Target="https://case.edu/library/research/special-collections-archives/university-archives/about-records/policy-retention-university-record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Pcard@case.edu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Pcard@case.edu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ase.edu/procurement/purchasing/procurement-card-suit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hyperlink" Target="mailto:Customercareteam-pds@case.ed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ase.edu/travel/travel-resources/travel-policy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846"/>
              </a:buClr>
              <a:buSzPts val="3000"/>
              <a:buFont typeface="Arial"/>
              <a:buNone/>
            </a:pPr>
            <a:r>
              <a:rPr lang="en-US" sz="3000" dirty="0">
                <a:latin typeface="+mj-lt"/>
              </a:rPr>
              <a:t>CWRU </a:t>
            </a:r>
            <a:r>
              <a:rPr lang="en-US" sz="3000" dirty="0" err="1">
                <a:latin typeface="+mj-lt"/>
              </a:rPr>
              <a:t>PCard</a:t>
            </a:r>
            <a:r>
              <a:rPr lang="en-US" sz="3000" dirty="0">
                <a:latin typeface="+mj-lt"/>
              </a:rPr>
              <a:t> Training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8"/>
          <p:cNvGrpSpPr/>
          <p:nvPr/>
        </p:nvGrpSpPr>
        <p:grpSpPr>
          <a:xfrm>
            <a:off x="595836" y="275258"/>
            <a:ext cx="6289691" cy="4063241"/>
            <a:chOff x="553846" y="0"/>
            <a:chExt cx="6289691" cy="4063241"/>
          </a:xfrm>
        </p:grpSpPr>
        <p:sp>
          <p:nvSpPr>
            <p:cNvPr id="144" name="Google Shape;144;p8"/>
            <p:cNvSpPr/>
            <p:nvPr/>
          </p:nvSpPr>
          <p:spPr>
            <a:xfrm>
              <a:off x="553846" y="0"/>
              <a:ext cx="4016824" cy="4016824"/>
            </a:xfrm>
            <a:prstGeom prst="flowChartAlternateProcess">
              <a:avLst/>
            </a:prstGeom>
            <a:solidFill>
              <a:srgbClr val="123A59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1432765" y="3274766"/>
              <a:ext cx="5410772" cy="67184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8"/>
            <p:cNvSpPr txBox="1"/>
            <p:nvPr/>
          </p:nvSpPr>
          <p:spPr>
            <a:xfrm>
              <a:off x="1525500" y="3205218"/>
              <a:ext cx="5317938" cy="8580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366"/>
                </a:buClr>
                <a:buSzPts val="3000"/>
                <a:buFont typeface="Arial"/>
                <a:buNone/>
              </a:pPr>
              <a:r>
                <a:rPr lang="en-US" sz="3000" b="0" i="0" u="none" strike="noStrike" cap="none" dirty="0">
                  <a:solidFill>
                    <a:srgbClr val="003366"/>
                  </a:solidFill>
                  <a:latin typeface="+mj-lt"/>
                  <a:ea typeface="Arial"/>
                  <a:cs typeface="Arial"/>
                  <a:sym typeface="Arial"/>
                </a:rPr>
                <a:t>Responsibilities </a:t>
              </a:r>
              <a:endParaRPr lang="en-US" sz="14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" name="Google Shape;151;p8"/>
          <p:cNvSpPr txBox="1"/>
          <p:nvPr/>
        </p:nvSpPr>
        <p:spPr>
          <a:xfrm>
            <a:off x="894549" y="305783"/>
            <a:ext cx="3677451" cy="671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Procurement Cards &amp; The </a:t>
            </a:r>
            <a:r>
              <a:rPr lang="en-US" sz="2000" b="1" i="0" u="none" strike="noStrike" cap="none" dirty="0" err="1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PCard</a:t>
            </a:r>
            <a:endParaRPr sz="2000" b="1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" name="Google Shape;149;p8">
            <a:extLst>
              <a:ext uri="{FF2B5EF4-FFF2-40B4-BE49-F238E27FC236}">
                <a16:creationId xmlns:a16="http://schemas.microsoft.com/office/drawing/2014/main" id="{B855F609-13C4-BD43-5A7E-B200E9774A91}"/>
              </a:ext>
            </a:extLst>
          </p:cNvPr>
          <p:cNvSpPr/>
          <p:nvPr/>
        </p:nvSpPr>
        <p:spPr>
          <a:xfrm>
            <a:off x="1521073" y="965569"/>
            <a:ext cx="5410772" cy="67184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ap="flat" cmpd="sng">
            <a:solidFill>
              <a:srgbClr val="0033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SzPts val="1400"/>
            </a:pPr>
            <a:r>
              <a:rPr lang="en-US" sz="3000" b="0" i="0" u="none" strike="noStrike" cap="none" dirty="0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Procurement Cards</a:t>
            </a:r>
            <a:endParaRPr lang="en-US" sz="30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5" name="Google Shape;149;p8">
            <a:extLst>
              <a:ext uri="{FF2B5EF4-FFF2-40B4-BE49-F238E27FC236}">
                <a16:creationId xmlns:a16="http://schemas.microsoft.com/office/drawing/2014/main" id="{9FCAFBEE-61B9-92E6-14D6-F566AEC0E849}"/>
              </a:ext>
            </a:extLst>
          </p:cNvPr>
          <p:cNvSpPr/>
          <p:nvPr/>
        </p:nvSpPr>
        <p:spPr>
          <a:xfrm>
            <a:off x="1496843" y="2686103"/>
            <a:ext cx="5410772" cy="67184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cap="flat" cmpd="sng">
            <a:solidFill>
              <a:srgbClr val="0033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SzPts val="1400"/>
            </a:pPr>
            <a:r>
              <a:rPr lang="en-US" sz="3000" b="0" i="0" u="none" strike="noStrike" cap="none" dirty="0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Using the </a:t>
            </a:r>
            <a:r>
              <a:rPr lang="en-US" sz="3000" b="0" i="0" u="none" strike="noStrike" cap="none" dirty="0" err="1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PCard</a:t>
            </a:r>
            <a:endParaRPr lang="en-US" sz="30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6" name="Google Shape;149;p8">
            <a:extLst>
              <a:ext uri="{FF2B5EF4-FFF2-40B4-BE49-F238E27FC236}">
                <a16:creationId xmlns:a16="http://schemas.microsoft.com/office/drawing/2014/main" id="{34AFE0A9-84E3-C543-57AC-343FA1C6F1B9}"/>
              </a:ext>
            </a:extLst>
          </p:cNvPr>
          <p:cNvSpPr/>
          <p:nvPr/>
        </p:nvSpPr>
        <p:spPr>
          <a:xfrm>
            <a:off x="1496843" y="1830431"/>
            <a:ext cx="5410772" cy="67184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 cap="flat" cmpd="sng">
            <a:solidFill>
              <a:srgbClr val="0033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SzPts val="1400"/>
            </a:pPr>
            <a:r>
              <a:rPr lang="en-US" sz="3000" b="0" i="0" u="none" strike="noStrike" cap="none" dirty="0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Becoming a </a:t>
            </a:r>
            <a:r>
              <a:rPr lang="en-US" sz="3000" b="0" i="0" u="none" strike="noStrike" cap="none" dirty="0" err="1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PCard</a:t>
            </a:r>
            <a:r>
              <a:rPr lang="en-US" sz="3000" b="0" i="0" u="none" strike="noStrike" cap="none" dirty="0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 Cardholder</a:t>
            </a:r>
            <a:endParaRPr lang="en-US" sz="8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7780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"/>
          <p:cNvSpPr txBox="1">
            <a:spLocks noGrp="1"/>
          </p:cNvSpPr>
          <p:nvPr>
            <p:ph type="title"/>
          </p:nvPr>
        </p:nvSpPr>
        <p:spPr>
          <a:xfrm>
            <a:off x="457200" y="3427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>
                <a:solidFill>
                  <a:schemeClr val="dk1"/>
                </a:solidFill>
                <a:latin typeface="+mj-lt"/>
              </a:rPr>
              <a:t>Becoming a </a:t>
            </a:r>
            <a:r>
              <a:rPr lang="en-US" dirty="0" err="1">
                <a:solidFill>
                  <a:schemeClr val="dk1"/>
                </a:solidFill>
                <a:latin typeface="+mj-lt"/>
              </a:rPr>
              <a:t>PCard</a:t>
            </a:r>
            <a:r>
              <a:rPr lang="en-US" dirty="0">
                <a:solidFill>
                  <a:schemeClr val="dk1"/>
                </a:solidFill>
                <a:latin typeface="+mj-lt"/>
              </a:rPr>
              <a:t> Cardholder</a:t>
            </a:r>
            <a:endParaRPr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57" name="Google Shape;157;p9"/>
          <p:cNvSpPr txBox="1">
            <a:spLocks noGrp="1"/>
          </p:cNvSpPr>
          <p:nvPr>
            <p:ph type="body" idx="1"/>
          </p:nvPr>
        </p:nvSpPr>
        <p:spPr>
          <a:xfrm>
            <a:off x="378775" y="1038575"/>
            <a:ext cx="86574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Your personal credit information is not used or affected</a:t>
            </a:r>
            <a:endParaRPr sz="1200" dirty="0">
              <a:solidFill>
                <a:schemeClr val="dk1"/>
              </a:solidFill>
              <a:latin typeface="+mn-lt"/>
            </a:endParaRPr>
          </a:p>
          <a:p>
            <a:pPr marL="285750" lvl="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You are responsible for complying with the policies and procedures set forth in the </a:t>
            </a:r>
            <a:r>
              <a:rPr lang="en-US" sz="1200" dirty="0" err="1">
                <a:solidFill>
                  <a:schemeClr val="dk1"/>
                </a:solidFill>
                <a:latin typeface="+mn-lt"/>
              </a:rPr>
              <a:t>PCard</a:t>
            </a:r>
            <a:r>
              <a:rPr lang="en-US" sz="1200" dirty="0">
                <a:solidFill>
                  <a:schemeClr val="dk1"/>
                </a:solidFill>
                <a:latin typeface="+mn-lt"/>
              </a:rPr>
              <a:t> Policy</a:t>
            </a:r>
            <a:endParaRPr sz="1200" dirty="0">
              <a:solidFill>
                <a:schemeClr val="dk1"/>
              </a:solidFill>
              <a:latin typeface="+mn-lt"/>
            </a:endParaRPr>
          </a:p>
          <a:p>
            <a:pPr marL="285750" lvl="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After the appropriate authority has designated an employee as a Cardholder, all Cardholders must: </a:t>
            </a:r>
            <a:endParaRPr sz="1200" dirty="0">
              <a:solidFill>
                <a:schemeClr val="dk1"/>
              </a:solidFill>
              <a:latin typeface="+mn-lt"/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Arrange and complete orientation training. Your card application won’t be processed until training is completed with a passing score (above 90%)</a:t>
            </a:r>
            <a:endParaRPr sz="1200" dirty="0">
              <a:solidFill>
                <a:schemeClr val="dk1"/>
              </a:solidFill>
              <a:latin typeface="+mn-lt"/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Complete a </a:t>
            </a:r>
            <a:r>
              <a:rPr lang="en-US" sz="1200" dirty="0" err="1">
                <a:solidFill>
                  <a:schemeClr val="dk1"/>
                </a:solidFill>
                <a:latin typeface="+mn-lt"/>
              </a:rPr>
              <a:t>PCard</a:t>
            </a:r>
            <a:r>
              <a:rPr lang="en-US" sz="1200" dirty="0">
                <a:solidFill>
                  <a:schemeClr val="dk1"/>
                </a:solidFill>
                <a:latin typeface="+mn-lt"/>
              </a:rPr>
              <a:t> Application </a:t>
            </a:r>
            <a:endParaRPr sz="1200" dirty="0">
              <a:solidFill>
                <a:schemeClr val="dk1"/>
              </a:solidFill>
              <a:latin typeface="+mn-lt"/>
            </a:endParaRPr>
          </a:p>
          <a:p>
            <a:pPr lvl="2" indent="-279399">
              <a:spcBef>
                <a:spcPts val="220"/>
              </a:spcBef>
              <a:buClr>
                <a:srgbClr val="152A40"/>
              </a:buClr>
              <a:buSzPts val="800"/>
              <a:buFont typeface="Noto Sans Symbols"/>
              <a:buChar char="■"/>
            </a:pPr>
            <a:r>
              <a:rPr lang="en-US" sz="1200" dirty="0">
                <a:solidFill>
                  <a:srgbClr val="152A40"/>
                </a:solidFill>
                <a:latin typeface="+mn-lt"/>
              </a:rPr>
              <a:t>Forms are located at </a:t>
            </a:r>
            <a:r>
              <a:rPr lang="en-US" sz="1200" dirty="0">
                <a:solidFill>
                  <a:srgbClr val="00B0F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https://case.edu/procurement/purchasing/procurement-card-suite/p-card-resources</a:t>
            </a:r>
            <a:r>
              <a:rPr lang="en-US" sz="1200" dirty="0">
                <a:solidFill>
                  <a:srgbClr val="00B0F0"/>
                </a:solidFill>
                <a:latin typeface="+mn-lt"/>
              </a:rPr>
              <a:t> </a:t>
            </a:r>
            <a:endParaRPr sz="1200" dirty="0">
              <a:solidFill>
                <a:srgbClr val="00B0F0"/>
              </a:solidFill>
              <a:latin typeface="+mn-lt"/>
            </a:endParaRPr>
          </a:p>
          <a:p>
            <a:pPr lvl="2" indent="-279399">
              <a:spcBef>
                <a:spcPts val="220"/>
              </a:spcBef>
              <a:buClr>
                <a:srgbClr val="152A40"/>
              </a:buClr>
              <a:buSzPts val="800"/>
              <a:buFont typeface="Noto Sans Symbols"/>
              <a:buChar char="■"/>
            </a:pPr>
            <a:r>
              <a:rPr lang="en-US" sz="1200" dirty="0">
                <a:solidFill>
                  <a:srgbClr val="152A40"/>
                </a:solidFill>
                <a:latin typeface="+mn-lt"/>
              </a:rPr>
              <a:t>The university requires authenticated signatures (Wet signature or third party authenticated signatures liked DocuSign) when extending their credit line</a:t>
            </a:r>
          </a:p>
          <a:p>
            <a:pPr marL="28575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New </a:t>
            </a:r>
            <a:r>
              <a:rPr lang="en-US" sz="1200" dirty="0" err="1">
                <a:solidFill>
                  <a:schemeClr val="dk1"/>
                </a:solidFill>
                <a:latin typeface="+mn-lt"/>
              </a:rPr>
              <a:t>PCards</a:t>
            </a:r>
            <a:r>
              <a:rPr lang="en-US" sz="1200" dirty="0">
                <a:solidFill>
                  <a:schemeClr val="dk1"/>
                </a:solidFill>
                <a:latin typeface="+mn-lt"/>
              </a:rPr>
              <a:t> will be mailed from the bank directly to Procurement and be available for pickup at the Cashier’s Office</a:t>
            </a:r>
            <a:endParaRPr sz="1200" dirty="0">
              <a:solidFill>
                <a:schemeClr val="dk1"/>
              </a:solidFill>
              <a:latin typeface="+mn-lt"/>
            </a:endParaRPr>
          </a:p>
          <a:p>
            <a:pPr marL="28575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The </a:t>
            </a:r>
            <a:r>
              <a:rPr lang="en-US" sz="1200" dirty="0" err="1">
                <a:solidFill>
                  <a:schemeClr val="dk1"/>
                </a:solidFill>
                <a:latin typeface="+mn-lt"/>
              </a:rPr>
              <a:t>PCard</a:t>
            </a:r>
            <a:r>
              <a:rPr lang="en-US" sz="1200" dirty="0">
                <a:solidFill>
                  <a:schemeClr val="dk1"/>
                </a:solidFill>
                <a:latin typeface="+mn-lt"/>
              </a:rPr>
              <a:t> Administrator will notify the Cardholder when the card is ready for pickup </a:t>
            </a:r>
            <a:endParaRPr sz="1200" dirty="0">
              <a:solidFill>
                <a:schemeClr val="dk1"/>
              </a:solidFill>
              <a:latin typeface="+mn-lt"/>
            </a:endParaRPr>
          </a:p>
          <a:p>
            <a:pPr marL="28575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Cards not picked up and activated from the Cashier’s Office within 30 days are subject to having the card deactivated and the Cardholder having to reapply for a new card</a:t>
            </a:r>
            <a:endParaRPr sz="1200" dirty="0">
              <a:solidFill>
                <a:schemeClr val="dk1"/>
              </a:solidFill>
              <a:latin typeface="+mn-lt"/>
            </a:endParaRPr>
          </a:p>
          <a:p>
            <a:pPr marL="28575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See </a:t>
            </a:r>
            <a:r>
              <a:rPr lang="en-US" sz="1200" dirty="0">
                <a:solidFill>
                  <a:srgbClr val="00B0F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https://case.edu/procurement/purchasing/procurement-card-suite/p-card-resources</a:t>
            </a:r>
            <a:r>
              <a:rPr lang="en-US" sz="1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dk1"/>
                </a:solidFill>
                <a:latin typeface="+mn-lt"/>
              </a:rPr>
              <a:t>and email </a:t>
            </a:r>
            <a:r>
              <a:rPr lang="en-US" sz="1200" dirty="0">
                <a:solidFill>
                  <a:srgbClr val="00B0F0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Pcard@case.edu</a:t>
            </a:r>
            <a:r>
              <a:rPr lang="en-US" sz="1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dk1"/>
                </a:solidFill>
                <a:latin typeface="+mn-lt"/>
              </a:rPr>
              <a:t>with any questions</a:t>
            </a:r>
            <a:endParaRPr sz="1200" dirty="0">
              <a:solidFill>
                <a:schemeClr val="dk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8"/>
          <p:cNvGrpSpPr/>
          <p:nvPr/>
        </p:nvGrpSpPr>
        <p:grpSpPr>
          <a:xfrm>
            <a:off x="595836" y="275258"/>
            <a:ext cx="6289691" cy="4063241"/>
            <a:chOff x="553846" y="0"/>
            <a:chExt cx="6289691" cy="4063241"/>
          </a:xfrm>
        </p:grpSpPr>
        <p:sp>
          <p:nvSpPr>
            <p:cNvPr id="144" name="Google Shape;144;p8"/>
            <p:cNvSpPr/>
            <p:nvPr/>
          </p:nvSpPr>
          <p:spPr>
            <a:xfrm>
              <a:off x="553846" y="0"/>
              <a:ext cx="4016824" cy="4016824"/>
            </a:xfrm>
            <a:prstGeom prst="flowChartAlternateProcess">
              <a:avLst/>
            </a:prstGeom>
            <a:solidFill>
              <a:srgbClr val="123A59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1432765" y="3274766"/>
              <a:ext cx="5410772" cy="67184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8"/>
            <p:cNvSpPr txBox="1"/>
            <p:nvPr/>
          </p:nvSpPr>
          <p:spPr>
            <a:xfrm>
              <a:off x="1525500" y="3205218"/>
              <a:ext cx="5317938" cy="8580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366"/>
                </a:buClr>
                <a:buSzPts val="3000"/>
                <a:buFont typeface="Arial"/>
                <a:buNone/>
              </a:pPr>
              <a:r>
                <a:rPr lang="en-US" sz="3000" b="0" i="0" u="none" strike="noStrike" cap="none" dirty="0">
                  <a:solidFill>
                    <a:srgbClr val="003366"/>
                  </a:solidFill>
                  <a:latin typeface="+mj-lt"/>
                  <a:ea typeface="Arial"/>
                  <a:cs typeface="Arial"/>
                  <a:sym typeface="Arial"/>
                </a:rPr>
                <a:t>Responsibilities </a:t>
              </a:r>
              <a:endParaRPr lang="en-US" sz="14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" name="Google Shape;151;p8"/>
          <p:cNvSpPr txBox="1"/>
          <p:nvPr/>
        </p:nvSpPr>
        <p:spPr>
          <a:xfrm>
            <a:off x="894549" y="305783"/>
            <a:ext cx="3677451" cy="671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Procurement Cards &amp; The </a:t>
            </a:r>
            <a:r>
              <a:rPr lang="en-US" sz="2000" b="1" i="0" u="none" strike="noStrike" cap="none" dirty="0" err="1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PCard</a:t>
            </a:r>
            <a:endParaRPr sz="2000" b="1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" name="Google Shape;149;p8">
            <a:extLst>
              <a:ext uri="{FF2B5EF4-FFF2-40B4-BE49-F238E27FC236}">
                <a16:creationId xmlns:a16="http://schemas.microsoft.com/office/drawing/2014/main" id="{B855F609-13C4-BD43-5A7E-B200E9774A91}"/>
              </a:ext>
            </a:extLst>
          </p:cNvPr>
          <p:cNvSpPr/>
          <p:nvPr/>
        </p:nvSpPr>
        <p:spPr>
          <a:xfrm>
            <a:off x="1521073" y="965569"/>
            <a:ext cx="5410772" cy="67184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ap="flat" cmpd="sng">
            <a:solidFill>
              <a:srgbClr val="0033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SzPts val="1400"/>
            </a:pPr>
            <a:r>
              <a:rPr lang="en-US" sz="3000" b="0" i="0" u="none" strike="noStrike" cap="none" dirty="0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Procurement Cards</a:t>
            </a:r>
            <a:endParaRPr lang="en-US" sz="30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5" name="Google Shape;149;p8">
            <a:extLst>
              <a:ext uri="{FF2B5EF4-FFF2-40B4-BE49-F238E27FC236}">
                <a16:creationId xmlns:a16="http://schemas.microsoft.com/office/drawing/2014/main" id="{9FCAFBEE-61B9-92E6-14D6-F566AEC0E849}"/>
              </a:ext>
            </a:extLst>
          </p:cNvPr>
          <p:cNvSpPr/>
          <p:nvPr/>
        </p:nvSpPr>
        <p:spPr>
          <a:xfrm>
            <a:off x="1496843" y="2686103"/>
            <a:ext cx="5410772" cy="67184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 cap="flat" cmpd="sng">
            <a:solidFill>
              <a:srgbClr val="0033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SzPts val="1400"/>
            </a:pPr>
            <a:r>
              <a:rPr lang="en-US" sz="3000" b="0" i="0" u="none" strike="noStrike" cap="none" dirty="0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Using the </a:t>
            </a:r>
            <a:r>
              <a:rPr lang="en-US" sz="3000" b="0" i="0" u="none" strike="noStrike" cap="none" dirty="0" err="1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PCard</a:t>
            </a:r>
            <a:endParaRPr lang="en-US" sz="30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6" name="Google Shape;149;p8">
            <a:extLst>
              <a:ext uri="{FF2B5EF4-FFF2-40B4-BE49-F238E27FC236}">
                <a16:creationId xmlns:a16="http://schemas.microsoft.com/office/drawing/2014/main" id="{34AFE0A9-84E3-C543-57AC-343FA1C6F1B9}"/>
              </a:ext>
            </a:extLst>
          </p:cNvPr>
          <p:cNvSpPr/>
          <p:nvPr/>
        </p:nvSpPr>
        <p:spPr>
          <a:xfrm>
            <a:off x="1496843" y="1830431"/>
            <a:ext cx="5410772" cy="67184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cap="flat" cmpd="sng">
            <a:solidFill>
              <a:srgbClr val="0033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SzPts val="1400"/>
            </a:pPr>
            <a:r>
              <a:rPr lang="en-US" sz="3000" b="0" i="0" u="none" strike="noStrike" cap="none" dirty="0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Becoming a </a:t>
            </a:r>
            <a:r>
              <a:rPr lang="en-US" sz="3000" b="0" i="0" u="none" strike="noStrike" cap="none" dirty="0" err="1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PCard</a:t>
            </a:r>
            <a:r>
              <a:rPr lang="en-US" sz="3000" b="0" i="0" u="none" strike="noStrike" cap="none" dirty="0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 Cardholder</a:t>
            </a:r>
            <a:endParaRPr lang="en-US" sz="8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8882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9509" y="2731559"/>
            <a:ext cx="5838281" cy="15843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64" name="Google Shape;164;p10"/>
          <p:cNvSpPr txBox="1">
            <a:spLocks noGrp="1"/>
          </p:cNvSpPr>
          <p:nvPr>
            <p:ph type="title"/>
          </p:nvPr>
        </p:nvSpPr>
        <p:spPr>
          <a:xfrm>
            <a:off x="438150" y="411454"/>
            <a:ext cx="8229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846"/>
              </a:buClr>
              <a:buSzPts val="40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+mj-lt"/>
              </a:rPr>
              <a:t>Using the </a:t>
            </a:r>
            <a:r>
              <a:rPr lang="en-US" dirty="0" err="1">
                <a:solidFill>
                  <a:schemeClr val="dk1"/>
                </a:solidFill>
                <a:latin typeface="+mj-lt"/>
              </a:rPr>
              <a:t>PCard</a:t>
            </a:r>
            <a:r>
              <a:rPr lang="en-US" dirty="0">
                <a:solidFill>
                  <a:schemeClr val="dk1"/>
                </a:solidFill>
                <a:latin typeface="+mj-lt"/>
              </a:rPr>
              <a:t>: How to Pay Matrix</a:t>
            </a:r>
            <a:endParaRPr dirty="0">
              <a:latin typeface="+mj-lt"/>
            </a:endParaRPr>
          </a:p>
        </p:txBody>
      </p:sp>
      <p:sp>
        <p:nvSpPr>
          <p:cNvPr id="165" name="Google Shape;165;p10"/>
          <p:cNvSpPr txBox="1">
            <a:spLocks noGrp="1"/>
          </p:cNvSpPr>
          <p:nvPr>
            <p:ph type="body" idx="1"/>
          </p:nvPr>
        </p:nvSpPr>
        <p:spPr>
          <a:xfrm>
            <a:off x="342900" y="1146151"/>
            <a:ext cx="7651500" cy="1395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The How to Pay Matrix is meant to be an example guideline for the most popular categories and is not an all-inclusive list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28575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Any purchases requiring a contract or signature of any kind must be made on a requisition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28575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Please refrain from downloading this matrix because of constant adjustments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28575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You can see the full Matrix on </a:t>
            </a:r>
            <a:r>
              <a:rPr lang="en-US" sz="1300" u="sng" dirty="0">
                <a:solidFill>
                  <a:srgbClr val="00B0F0"/>
                </a:solidFill>
                <a:latin typeface="Titillium Web"/>
              </a:rPr>
              <a:t>https://case.edu/procurement/purchasing/procurement-card-suite/p-card-resources </a:t>
            </a:r>
            <a:endParaRPr sz="1300" u="sng" dirty="0">
              <a:solidFill>
                <a:srgbClr val="00B0F0"/>
              </a:solidFill>
              <a:latin typeface="Titillium Web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"/>
          <p:cNvSpPr txBox="1">
            <a:spLocks noGrp="1"/>
          </p:cNvSpPr>
          <p:nvPr>
            <p:ph type="title"/>
          </p:nvPr>
        </p:nvSpPr>
        <p:spPr>
          <a:xfrm>
            <a:off x="457200" y="3243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dirty="0">
                <a:solidFill>
                  <a:schemeClr val="dk1"/>
                </a:solidFill>
                <a:latin typeface="+mj-lt"/>
              </a:rPr>
              <a:t>Using the </a:t>
            </a:r>
            <a:r>
              <a:rPr lang="en-US" dirty="0" err="1">
                <a:solidFill>
                  <a:schemeClr val="dk1"/>
                </a:solidFill>
                <a:latin typeface="+mj-lt"/>
              </a:rPr>
              <a:t>PCard</a:t>
            </a:r>
            <a:r>
              <a:rPr lang="en-US" dirty="0">
                <a:solidFill>
                  <a:schemeClr val="dk1"/>
                </a:solidFill>
                <a:latin typeface="+mj-lt"/>
              </a:rPr>
              <a:t>: Prohibited Charges</a:t>
            </a:r>
            <a:endParaRPr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72" name="Google Shape;172;p11"/>
          <p:cNvSpPr txBox="1">
            <a:spLocks noGrp="1"/>
          </p:cNvSpPr>
          <p:nvPr>
            <p:ph type="body" idx="1"/>
          </p:nvPr>
        </p:nvSpPr>
        <p:spPr>
          <a:xfrm>
            <a:off x="457200" y="1096846"/>
            <a:ext cx="7799294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</a:pPr>
            <a:r>
              <a:rPr lang="en-US" sz="1000" b="1" dirty="0">
                <a:solidFill>
                  <a:schemeClr val="dk1"/>
                </a:solidFill>
                <a:latin typeface="Titillium Web"/>
              </a:rPr>
              <a:t>Examples of non-allowable purchases with a PCard</a:t>
            </a:r>
            <a:endParaRPr sz="1000" b="1" dirty="0">
              <a:solidFill>
                <a:schemeClr val="dk1"/>
              </a:solidFill>
              <a:latin typeface="Titillium Web"/>
            </a:endParaRP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dk1"/>
                </a:solidFill>
                <a:latin typeface="Titillium Web"/>
              </a:rPr>
              <a:t>Personal items</a:t>
            </a:r>
            <a:endParaRPr sz="1000" dirty="0">
              <a:solidFill>
                <a:schemeClr val="dk1"/>
              </a:solidFill>
              <a:latin typeface="Titillium Web"/>
            </a:endParaRP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dk1"/>
                </a:solidFill>
                <a:latin typeface="Titillium Web"/>
              </a:rPr>
              <a:t>Food</a:t>
            </a:r>
            <a:endParaRPr sz="1000" dirty="0">
              <a:solidFill>
                <a:schemeClr val="dk1"/>
              </a:solidFill>
              <a:latin typeface="Titillium Web"/>
            </a:endParaRP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dk1"/>
                </a:solidFill>
                <a:latin typeface="Titillium Web"/>
              </a:rPr>
              <a:t>Animals</a:t>
            </a:r>
            <a:endParaRPr sz="1000" dirty="0">
              <a:solidFill>
                <a:schemeClr val="dk1"/>
              </a:solidFill>
              <a:latin typeface="Titillium Web"/>
            </a:endParaRP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dk1"/>
                </a:solidFill>
                <a:latin typeface="Titillium Web"/>
              </a:rPr>
              <a:t>Radioactive material</a:t>
            </a:r>
            <a:endParaRPr sz="1000" dirty="0">
              <a:solidFill>
                <a:schemeClr val="dk1"/>
              </a:solidFill>
              <a:latin typeface="Titillium Web"/>
            </a:endParaRP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dk1"/>
                </a:solidFill>
                <a:latin typeface="Titillium Web"/>
              </a:rPr>
              <a:t>Gas cylinders</a:t>
            </a:r>
            <a:endParaRPr sz="1000" dirty="0">
              <a:solidFill>
                <a:schemeClr val="dk1"/>
              </a:solidFill>
              <a:latin typeface="Titillium Web"/>
            </a:endParaRP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dk1"/>
                </a:solidFill>
                <a:latin typeface="Titillium Web"/>
              </a:rPr>
              <a:t>Software &amp; Electronics</a:t>
            </a:r>
            <a:endParaRPr sz="1000" dirty="0">
              <a:solidFill>
                <a:schemeClr val="dk1"/>
              </a:solidFill>
              <a:latin typeface="Titillium Web"/>
            </a:endParaRP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dk1"/>
                </a:solidFill>
                <a:latin typeface="Titillium Web"/>
              </a:rPr>
              <a:t>Promotional items</a:t>
            </a:r>
            <a:endParaRPr sz="1000" dirty="0">
              <a:solidFill>
                <a:schemeClr val="dk1"/>
              </a:solidFill>
              <a:latin typeface="Titillium Web"/>
            </a:endParaRP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dk1"/>
                </a:solidFill>
                <a:latin typeface="Titillium Web"/>
              </a:rPr>
              <a:t>Subscriptions</a:t>
            </a:r>
            <a:endParaRPr sz="1000" dirty="0">
              <a:solidFill>
                <a:schemeClr val="dk1"/>
              </a:solidFill>
              <a:latin typeface="Titillium Web"/>
            </a:endParaRP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dk1"/>
                </a:solidFill>
                <a:latin typeface="Titillium Web"/>
              </a:rPr>
              <a:t>Auto-renewal charges</a:t>
            </a:r>
            <a:endParaRPr sz="1000" dirty="0">
              <a:solidFill>
                <a:schemeClr val="dk1"/>
              </a:solidFill>
              <a:latin typeface="Titillium Web"/>
            </a:endParaRP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dk1"/>
                </a:solidFill>
                <a:latin typeface="Titillium Web"/>
              </a:rPr>
              <a:t>Prescription drugs, medications, and supplements</a:t>
            </a:r>
            <a:endParaRPr sz="1000" dirty="0">
              <a:solidFill>
                <a:schemeClr val="dk1"/>
              </a:solidFill>
              <a:latin typeface="Titillium Web"/>
            </a:endParaRP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dk1"/>
                </a:solidFill>
                <a:latin typeface="Titillium Web"/>
              </a:rPr>
              <a:t>Travel or lodging</a:t>
            </a:r>
            <a:endParaRPr sz="1000" dirty="0">
              <a:solidFill>
                <a:schemeClr val="dk1"/>
              </a:solidFill>
              <a:latin typeface="Titillium Web"/>
            </a:endParaRP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dk1"/>
                </a:solidFill>
                <a:latin typeface="Titillium Web"/>
              </a:rPr>
              <a:t>Shipping services</a:t>
            </a:r>
            <a:endParaRPr sz="1000" dirty="0">
              <a:solidFill>
                <a:schemeClr val="dk1"/>
              </a:solidFill>
              <a:latin typeface="Titillium Web"/>
            </a:endParaRP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dk1"/>
                </a:solidFill>
                <a:latin typeface="Titillium Web"/>
              </a:rPr>
              <a:t>SmartCART purchases</a:t>
            </a:r>
            <a:endParaRPr sz="1000" dirty="0">
              <a:solidFill>
                <a:schemeClr val="dk1"/>
              </a:solidFill>
              <a:latin typeface="Titillium Web"/>
            </a:endParaRPr>
          </a:p>
          <a:p>
            <a:pPr marL="0" indent="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</a:pPr>
            <a:r>
              <a:rPr lang="en-US" sz="1000" b="1" dirty="0">
                <a:solidFill>
                  <a:schemeClr val="dk1"/>
                </a:solidFill>
                <a:latin typeface="Titillium Web"/>
              </a:rPr>
              <a:t>Exceptions may be available per situation, express an exception request to the Procurement department </a:t>
            </a:r>
            <a:r>
              <a:rPr lang="en-US" sz="1000" b="1" dirty="0">
                <a:solidFill>
                  <a:srgbClr val="00B0F0"/>
                </a:solidFill>
                <a:latin typeface="Titillium Web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Pcard@case.edu</a:t>
            </a:r>
            <a:r>
              <a:rPr lang="en-US" sz="1000" b="1" dirty="0">
                <a:solidFill>
                  <a:srgbClr val="00B0F0"/>
                </a:solidFill>
                <a:latin typeface="Titillium Web"/>
              </a:rPr>
              <a:t> </a:t>
            </a:r>
            <a:r>
              <a:rPr lang="en-US" sz="1000" b="1" dirty="0">
                <a:solidFill>
                  <a:schemeClr val="dk1"/>
                </a:solidFill>
                <a:latin typeface="Titillium Web"/>
              </a:rPr>
              <a:t>before purchasing </a:t>
            </a:r>
          </a:p>
          <a:p>
            <a:pPr marL="0" indent="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</a:pPr>
            <a:r>
              <a:rPr lang="en-US" sz="1000" b="1" dirty="0">
                <a:solidFill>
                  <a:schemeClr val="dk1"/>
                </a:solidFill>
                <a:latin typeface="Titillium Web"/>
              </a:rPr>
              <a:t>This list is not all-inclusive, see </a:t>
            </a:r>
            <a:r>
              <a:rPr lang="en-US" sz="1000" b="1" u="sng" dirty="0">
                <a:solidFill>
                  <a:srgbClr val="00B0F0"/>
                </a:solidFill>
                <a:latin typeface="Titillium Web"/>
              </a:rPr>
              <a:t>https://case.edu/procurement/purchasing/procurement-card-suite/p-card-resources </a:t>
            </a:r>
            <a:r>
              <a:rPr lang="en-US" sz="1000" b="1" dirty="0">
                <a:solidFill>
                  <a:schemeClr val="dk1"/>
                </a:solidFill>
                <a:latin typeface="Titillium Web"/>
              </a:rPr>
              <a:t>and email </a:t>
            </a:r>
            <a:r>
              <a:rPr lang="en-US" sz="1000" b="1" dirty="0">
                <a:solidFill>
                  <a:srgbClr val="00B0F0"/>
                </a:solidFill>
                <a:latin typeface="Titillium Web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Pcard@case.edu</a:t>
            </a:r>
            <a:r>
              <a:rPr lang="en-US" sz="1000" b="1" dirty="0">
                <a:solidFill>
                  <a:schemeClr val="dk1"/>
                </a:solidFill>
                <a:latin typeface="Titillium Web"/>
              </a:rPr>
              <a:t> with any questions or concerns</a:t>
            </a:r>
            <a:endParaRPr sz="1000" b="1" dirty="0">
              <a:solidFill>
                <a:schemeClr val="dk1"/>
              </a:solidFill>
              <a:latin typeface="Titillium Web"/>
            </a:endParaRPr>
          </a:p>
          <a:p>
            <a:pPr marL="457200" lvl="1" indent="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000" dirty="0">
              <a:solidFill>
                <a:schemeClr val="dk1"/>
              </a:solidFill>
            </a:endParaRPr>
          </a:p>
        </p:txBody>
      </p:sp>
      <p:pic>
        <p:nvPicPr>
          <p:cNvPr id="173" name="Google Shape;173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28071" y="1265781"/>
            <a:ext cx="2092666" cy="208176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"/>
          <p:cNvSpPr txBox="1">
            <a:spLocks noGrp="1"/>
          </p:cNvSpPr>
          <p:nvPr>
            <p:ph type="title"/>
          </p:nvPr>
        </p:nvSpPr>
        <p:spPr>
          <a:xfrm>
            <a:off x="457200" y="31842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 dirty="0">
                <a:solidFill>
                  <a:schemeClr val="dk1"/>
                </a:solidFill>
                <a:latin typeface="+mj-lt"/>
              </a:rPr>
              <a:t>Using the PCard: Prohibited Use</a:t>
            </a:r>
            <a:endParaRPr sz="32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79" name="Google Shape;179;p1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The only person entitled to use a </a:t>
            </a:r>
            <a:r>
              <a:rPr lang="en-US" sz="1300" dirty="0" err="1">
                <a:solidFill>
                  <a:schemeClr val="dk1"/>
                </a:solidFill>
                <a:latin typeface="Titillium Web"/>
              </a:rPr>
              <a:t>PCard</a:t>
            </a:r>
            <a:r>
              <a:rPr lang="en-US" sz="1300" dirty="0">
                <a:solidFill>
                  <a:schemeClr val="dk1"/>
                </a:solidFill>
                <a:latin typeface="Titillium Web"/>
              </a:rPr>
              <a:t> is the person whose name appears on the card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Do not lend your card to another person for any reason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Lending the card violates </a:t>
            </a:r>
            <a:r>
              <a:rPr lang="en-US" sz="1300" dirty="0" err="1">
                <a:solidFill>
                  <a:schemeClr val="dk1"/>
                </a:solidFill>
                <a:latin typeface="Titillium Web"/>
              </a:rPr>
              <a:t>PCard</a:t>
            </a:r>
            <a:r>
              <a:rPr lang="en-US" sz="1300" dirty="0">
                <a:solidFill>
                  <a:schemeClr val="dk1"/>
                </a:solidFill>
                <a:latin typeface="Titillium Web"/>
              </a:rPr>
              <a:t> Policy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Protect your account number carefully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The account number can be used just like the card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Do not post it at your desk, write it in your day planner, save it to an account, or give the card account number to a vendor for use on a standing or blanket basis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342900" lvl="0" indent="-2603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032846"/>
              </a:buClr>
              <a:buSzPts val="1300"/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129274-6B78-F559-07B0-2BDCAA328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519" y="2798428"/>
            <a:ext cx="2864961" cy="16965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"/>
          <p:cNvSpPr txBox="1">
            <a:spLocks noGrp="1"/>
          </p:cNvSpPr>
          <p:nvPr>
            <p:ph type="title"/>
          </p:nvPr>
        </p:nvSpPr>
        <p:spPr>
          <a:xfrm>
            <a:off x="457200" y="37170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846"/>
              </a:buClr>
              <a:buSzPts val="3600"/>
              <a:buFont typeface="Arial"/>
              <a:buNone/>
            </a:pPr>
            <a:r>
              <a:rPr lang="en-US" sz="3200" dirty="0">
                <a:solidFill>
                  <a:schemeClr val="dk1"/>
                </a:solidFill>
                <a:latin typeface="+mj-lt"/>
              </a:rPr>
              <a:t>Using the </a:t>
            </a:r>
            <a:r>
              <a:rPr lang="en-US" sz="3200" dirty="0" err="1">
                <a:solidFill>
                  <a:schemeClr val="dk1"/>
                </a:solidFill>
                <a:latin typeface="+mj-lt"/>
              </a:rPr>
              <a:t>PCard</a:t>
            </a:r>
            <a:r>
              <a:rPr lang="en-US" sz="3200" dirty="0">
                <a:solidFill>
                  <a:schemeClr val="dk1"/>
                </a:solidFill>
                <a:latin typeface="+mj-lt"/>
              </a:rPr>
              <a:t>: Purchases</a:t>
            </a:r>
            <a:endParaRPr sz="32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86" name="Google Shape;186;p1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5607424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</a:pPr>
            <a:r>
              <a:rPr lang="en-US" sz="1300" b="1" dirty="0">
                <a:solidFill>
                  <a:schemeClr val="dk1"/>
                </a:solidFill>
                <a:latin typeface="Titillium Web"/>
              </a:rPr>
              <a:t>It is ESSENTIAL that you</a:t>
            </a:r>
            <a:endParaRPr sz="1300" b="1" dirty="0">
              <a:solidFill>
                <a:schemeClr val="dk1"/>
              </a:solidFill>
              <a:latin typeface="Titillium Web"/>
            </a:endParaRP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Obtain an itemized receipt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Partial receipts are not adequate, the receipt must display all costs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Summary receipts of total purchases, quotes, and estimates are not acceptable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Notify the vendor that the purchase is exempt from sales tax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The university is tax exempt in the state of Ohio and for federal taxation purposes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CWRU’s tax exempt number is noted on </a:t>
            </a:r>
            <a:r>
              <a:rPr lang="en-US" sz="1300" dirty="0" err="1">
                <a:solidFill>
                  <a:schemeClr val="dk1"/>
                </a:solidFill>
                <a:latin typeface="Titillium Web"/>
              </a:rPr>
              <a:t>PCard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If you need a tax-exempt certificate for a vendor, please email the Procurement Customer Care Team at </a:t>
            </a:r>
            <a:r>
              <a:rPr lang="en-US" sz="1300" u="sng" dirty="0">
                <a:solidFill>
                  <a:srgbClr val="00B0F0"/>
                </a:solidFill>
                <a:latin typeface="Titillium Web"/>
              </a:rPr>
              <a:t>C</a:t>
            </a:r>
            <a:r>
              <a:rPr lang="en-US" sz="1300" dirty="0">
                <a:solidFill>
                  <a:srgbClr val="00B0F0"/>
                </a:solidFill>
                <a:latin typeface="Titillium Web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ustomercareteam-pds@case.edu</a:t>
            </a:r>
            <a:endParaRPr sz="1300" dirty="0">
              <a:solidFill>
                <a:srgbClr val="00B0F0"/>
              </a:solidFill>
              <a:latin typeface="Titillium Web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If you are charged tax, it is </a:t>
            </a:r>
            <a:r>
              <a:rPr lang="en-US" sz="1300" b="1" u="sng" dirty="0">
                <a:solidFill>
                  <a:schemeClr val="dk1"/>
                </a:solidFill>
                <a:highlight>
                  <a:srgbClr val="FFFF00"/>
                </a:highlight>
                <a:latin typeface="Titillium Web"/>
              </a:rPr>
              <a:t>your responsibility</a:t>
            </a:r>
            <a:r>
              <a:rPr lang="en-US" sz="1300" b="1" u="sng" dirty="0">
                <a:solidFill>
                  <a:schemeClr val="dk1"/>
                </a:solidFill>
                <a:latin typeface="Titillium Web"/>
              </a:rPr>
              <a:t> </a:t>
            </a:r>
            <a:r>
              <a:rPr lang="en-US" sz="1300" dirty="0">
                <a:solidFill>
                  <a:schemeClr val="dk1"/>
                </a:solidFill>
                <a:latin typeface="Titillium Web"/>
              </a:rPr>
              <a:t>to work with vendors to ensure that the tax amount is credited back to the </a:t>
            </a:r>
            <a:r>
              <a:rPr lang="en-US" sz="1300" dirty="0" err="1">
                <a:solidFill>
                  <a:schemeClr val="dk1"/>
                </a:solidFill>
                <a:latin typeface="Titillium Web"/>
              </a:rPr>
              <a:t>PCard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342900" lvl="0" indent="-2603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032846"/>
              </a:buClr>
              <a:buSzPts val="1300"/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0320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032846"/>
              </a:buClr>
              <a:buSzPts val="1300"/>
              <a:buFont typeface="Noto Sans Symbols"/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97489" y="1758203"/>
            <a:ext cx="1889312" cy="162709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"/>
          <p:cNvSpPr txBox="1">
            <a:spLocks noGrp="1"/>
          </p:cNvSpPr>
          <p:nvPr>
            <p:ph type="title"/>
          </p:nvPr>
        </p:nvSpPr>
        <p:spPr>
          <a:xfrm>
            <a:off x="457200" y="28292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 dirty="0">
                <a:solidFill>
                  <a:schemeClr val="dk1"/>
                </a:solidFill>
                <a:latin typeface="+mj-lt"/>
              </a:rPr>
              <a:t>Using the </a:t>
            </a:r>
            <a:r>
              <a:rPr lang="en-US" sz="3200" dirty="0" err="1">
                <a:solidFill>
                  <a:schemeClr val="dk1"/>
                </a:solidFill>
                <a:latin typeface="+mj-lt"/>
              </a:rPr>
              <a:t>PCard</a:t>
            </a:r>
            <a:r>
              <a:rPr lang="en-US" sz="3200" dirty="0">
                <a:solidFill>
                  <a:schemeClr val="dk1"/>
                </a:solidFill>
                <a:latin typeface="+mj-lt"/>
              </a:rPr>
              <a:t>: Limits</a:t>
            </a:r>
            <a:endParaRPr sz="32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94" name="Google Shape;194;p14"/>
          <p:cNvSpPr txBox="1">
            <a:spLocks noGrp="1"/>
          </p:cNvSpPr>
          <p:nvPr>
            <p:ph type="body" idx="1"/>
          </p:nvPr>
        </p:nvSpPr>
        <p:spPr>
          <a:xfrm>
            <a:off x="457200" y="1077724"/>
            <a:ext cx="8229600" cy="3521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During the </a:t>
            </a:r>
            <a:r>
              <a:rPr lang="en-US" sz="1200" dirty="0" err="1">
                <a:solidFill>
                  <a:schemeClr val="dk1"/>
                </a:solidFill>
                <a:latin typeface="Titillium Web"/>
              </a:rPr>
              <a:t>PCard</a:t>
            </a:r>
            <a:r>
              <a:rPr lang="en-US" sz="1200" dirty="0">
                <a:solidFill>
                  <a:schemeClr val="dk1"/>
                </a:solidFill>
                <a:latin typeface="Titillium Web"/>
              </a:rPr>
              <a:t> application process, the Cardholder will be assigned a monthly credit limit and a single transaction limit, both of which are authorized by the Finance Director in the school of area and the Procurement Department</a:t>
            </a:r>
            <a:endParaRPr sz="1200" dirty="0">
              <a:solidFill>
                <a:schemeClr val="dk1"/>
              </a:solidFill>
              <a:latin typeface="Titillium Web"/>
            </a:endParaRP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Your department’s financial manager or Budget Director may email </a:t>
            </a:r>
            <a:r>
              <a:rPr lang="en-US" sz="1200" dirty="0">
                <a:solidFill>
                  <a:srgbClr val="00B0F0"/>
                </a:solidFill>
                <a:latin typeface="Titillium Web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Pcard@case.edu</a:t>
            </a:r>
            <a:r>
              <a:rPr lang="en-US" sz="1200" dirty="0">
                <a:solidFill>
                  <a:srgbClr val="00B0F0"/>
                </a:solidFill>
                <a:latin typeface="Titillium Web"/>
              </a:rPr>
              <a:t> </a:t>
            </a:r>
            <a:r>
              <a:rPr lang="en-US" sz="1200" dirty="0">
                <a:solidFill>
                  <a:schemeClr val="dk1"/>
                </a:solidFill>
                <a:latin typeface="Titillium Web"/>
              </a:rPr>
              <a:t>to request a limit change</a:t>
            </a:r>
            <a:endParaRPr sz="1200" dirty="0">
              <a:solidFill>
                <a:schemeClr val="dk1"/>
              </a:solidFill>
              <a:latin typeface="Titillium Web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These limit changes may be either temporary or permanent</a:t>
            </a:r>
            <a:endParaRPr sz="1200" dirty="0">
              <a:solidFill>
                <a:schemeClr val="dk1"/>
              </a:solidFill>
              <a:latin typeface="Titillium Web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Cardholders MAY NOT submit a request for limit increases to their own </a:t>
            </a:r>
            <a:r>
              <a:rPr lang="en-US" sz="1200" dirty="0" err="1">
                <a:solidFill>
                  <a:schemeClr val="dk1"/>
                </a:solidFill>
                <a:latin typeface="Titillium Web"/>
              </a:rPr>
              <a:t>PCard</a:t>
            </a:r>
            <a:endParaRPr sz="1200" dirty="0">
              <a:solidFill>
                <a:schemeClr val="dk1"/>
              </a:solidFill>
              <a:latin typeface="Titillium Web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Requesting a limit higher than the tiers allowed requires an email from your dean, chairperson or vice-president</a:t>
            </a:r>
            <a:endParaRPr sz="1200" dirty="0">
              <a:solidFill>
                <a:schemeClr val="dk1"/>
              </a:solidFill>
              <a:latin typeface="Titillium Web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The limit increase must be pre-approved by the Vice President of Campus Services</a:t>
            </a: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There are three monthly transaction tiers and three single transaction tiers</a:t>
            </a: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Monthly Credit Limits</a:t>
            </a:r>
          </a:p>
          <a:p>
            <a:pPr lvl="2" indent="-279399">
              <a:spcBef>
                <a:spcPts val="220"/>
              </a:spcBef>
              <a:buClr>
                <a:srgbClr val="152A40"/>
              </a:buClr>
              <a:buSzPts val="800"/>
              <a:buFont typeface="Noto Sans Symbols"/>
              <a:buChar char="■"/>
            </a:pPr>
            <a:r>
              <a:rPr lang="en-US" sz="1200" dirty="0">
                <a:solidFill>
                  <a:srgbClr val="152A40"/>
                </a:solidFill>
                <a:latin typeface="+mn-lt"/>
              </a:rPr>
              <a:t>$5,000</a:t>
            </a:r>
          </a:p>
          <a:p>
            <a:pPr lvl="2" indent="-279399">
              <a:spcBef>
                <a:spcPts val="220"/>
              </a:spcBef>
              <a:buClr>
                <a:srgbClr val="152A40"/>
              </a:buClr>
              <a:buSzPts val="800"/>
              <a:buFont typeface="Noto Sans Symbols"/>
              <a:buChar char="■"/>
            </a:pPr>
            <a:r>
              <a:rPr lang="en-US" sz="1200" dirty="0">
                <a:solidFill>
                  <a:srgbClr val="152A40"/>
                </a:solidFill>
                <a:latin typeface="+mn-lt"/>
              </a:rPr>
              <a:t>$10,000</a:t>
            </a:r>
          </a:p>
          <a:p>
            <a:pPr lvl="2" indent="-279399">
              <a:spcBef>
                <a:spcPts val="220"/>
              </a:spcBef>
              <a:buClr>
                <a:srgbClr val="152A40"/>
              </a:buClr>
              <a:buSzPts val="800"/>
              <a:buFont typeface="Noto Sans Symbols"/>
              <a:buChar char="■"/>
            </a:pPr>
            <a:r>
              <a:rPr lang="en-US" sz="1200" dirty="0">
                <a:solidFill>
                  <a:srgbClr val="152A40"/>
                </a:solidFill>
                <a:latin typeface="+mn-lt"/>
              </a:rPr>
              <a:t>$20,000</a:t>
            </a: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Single Transaction Limits</a:t>
            </a:r>
          </a:p>
          <a:p>
            <a:pPr lvl="2" indent="-279399">
              <a:spcBef>
                <a:spcPts val="220"/>
              </a:spcBef>
              <a:buClr>
                <a:srgbClr val="152A40"/>
              </a:buClr>
              <a:buSzPts val="800"/>
              <a:buFont typeface="Noto Sans Symbols"/>
              <a:buChar char="■"/>
            </a:pPr>
            <a:r>
              <a:rPr lang="en-US" sz="1200" dirty="0">
                <a:solidFill>
                  <a:srgbClr val="152A40"/>
                </a:solidFill>
                <a:latin typeface="+mn-lt"/>
              </a:rPr>
              <a:t>$1,500</a:t>
            </a:r>
          </a:p>
          <a:p>
            <a:pPr lvl="2" indent="-279399">
              <a:spcBef>
                <a:spcPts val="220"/>
              </a:spcBef>
              <a:buClr>
                <a:srgbClr val="152A40"/>
              </a:buClr>
              <a:buSzPts val="800"/>
              <a:buFont typeface="Noto Sans Symbols"/>
              <a:buChar char="■"/>
            </a:pPr>
            <a:r>
              <a:rPr lang="en-US" sz="1200" dirty="0">
                <a:solidFill>
                  <a:srgbClr val="152A40"/>
                </a:solidFill>
                <a:latin typeface="+mn-lt"/>
              </a:rPr>
              <a:t>$3,000</a:t>
            </a:r>
          </a:p>
          <a:p>
            <a:pPr lvl="2" indent="-279399">
              <a:spcBef>
                <a:spcPts val="220"/>
              </a:spcBef>
              <a:buClr>
                <a:srgbClr val="152A40"/>
              </a:buClr>
              <a:buSzPts val="800"/>
              <a:buFont typeface="Noto Sans Symbols"/>
              <a:buChar char="■"/>
            </a:pPr>
            <a:r>
              <a:rPr lang="en-US" sz="1200" dirty="0">
                <a:solidFill>
                  <a:srgbClr val="152A40"/>
                </a:solidFill>
                <a:latin typeface="+mn-lt"/>
              </a:rPr>
              <a:t>$4,999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31394C-22BE-90CB-24A6-94F12C431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1283" y="2838309"/>
            <a:ext cx="1727948" cy="163868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8"/>
          <p:cNvGrpSpPr/>
          <p:nvPr/>
        </p:nvGrpSpPr>
        <p:grpSpPr>
          <a:xfrm>
            <a:off x="595836" y="275258"/>
            <a:ext cx="6289691" cy="4063241"/>
            <a:chOff x="553846" y="0"/>
            <a:chExt cx="6289691" cy="4063241"/>
          </a:xfrm>
        </p:grpSpPr>
        <p:sp>
          <p:nvSpPr>
            <p:cNvPr id="144" name="Google Shape;144;p8"/>
            <p:cNvSpPr/>
            <p:nvPr/>
          </p:nvSpPr>
          <p:spPr>
            <a:xfrm>
              <a:off x="553846" y="0"/>
              <a:ext cx="4016824" cy="4016824"/>
            </a:xfrm>
            <a:prstGeom prst="flowChartAlternateProcess">
              <a:avLst/>
            </a:prstGeom>
            <a:solidFill>
              <a:srgbClr val="123A59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1432765" y="3274766"/>
              <a:ext cx="5410772" cy="67184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8"/>
            <p:cNvSpPr txBox="1"/>
            <p:nvPr/>
          </p:nvSpPr>
          <p:spPr>
            <a:xfrm>
              <a:off x="1525500" y="3205218"/>
              <a:ext cx="5317938" cy="8580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366"/>
                </a:buClr>
                <a:buSzPts val="3000"/>
                <a:buFont typeface="Arial"/>
                <a:buNone/>
              </a:pPr>
              <a:r>
                <a:rPr lang="en-US" sz="3000" b="0" i="0" u="none" strike="noStrike" cap="none" dirty="0">
                  <a:solidFill>
                    <a:srgbClr val="003366"/>
                  </a:solidFill>
                  <a:latin typeface="+mj-lt"/>
                  <a:ea typeface="Arial"/>
                  <a:cs typeface="Arial"/>
                  <a:sym typeface="Arial"/>
                </a:rPr>
                <a:t>Responsibilities </a:t>
              </a:r>
              <a:endParaRPr lang="en-US" sz="14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" name="Google Shape;151;p8"/>
          <p:cNvSpPr txBox="1"/>
          <p:nvPr/>
        </p:nvSpPr>
        <p:spPr>
          <a:xfrm>
            <a:off x="894549" y="305783"/>
            <a:ext cx="3677451" cy="671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Procurement Cards &amp; The </a:t>
            </a:r>
            <a:r>
              <a:rPr lang="en-US" sz="2000" b="1" i="0" u="none" strike="noStrike" cap="none" dirty="0" err="1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PCard</a:t>
            </a:r>
            <a:endParaRPr sz="2000" b="1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" name="Google Shape;149;p8">
            <a:extLst>
              <a:ext uri="{FF2B5EF4-FFF2-40B4-BE49-F238E27FC236}">
                <a16:creationId xmlns:a16="http://schemas.microsoft.com/office/drawing/2014/main" id="{B855F609-13C4-BD43-5A7E-B200E9774A91}"/>
              </a:ext>
            </a:extLst>
          </p:cNvPr>
          <p:cNvSpPr/>
          <p:nvPr/>
        </p:nvSpPr>
        <p:spPr>
          <a:xfrm>
            <a:off x="1521073" y="965569"/>
            <a:ext cx="5410772" cy="67184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ap="flat" cmpd="sng">
            <a:solidFill>
              <a:srgbClr val="0033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SzPts val="1400"/>
            </a:pPr>
            <a:r>
              <a:rPr lang="en-US" sz="3000" b="0" i="0" u="none" strike="noStrike" cap="none" dirty="0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Procurement Cards</a:t>
            </a:r>
            <a:endParaRPr lang="en-US" sz="30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5" name="Google Shape;149;p8">
            <a:extLst>
              <a:ext uri="{FF2B5EF4-FFF2-40B4-BE49-F238E27FC236}">
                <a16:creationId xmlns:a16="http://schemas.microsoft.com/office/drawing/2014/main" id="{9FCAFBEE-61B9-92E6-14D6-F566AEC0E849}"/>
              </a:ext>
            </a:extLst>
          </p:cNvPr>
          <p:cNvSpPr/>
          <p:nvPr/>
        </p:nvSpPr>
        <p:spPr>
          <a:xfrm>
            <a:off x="1496843" y="2686103"/>
            <a:ext cx="5410772" cy="67184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cap="flat" cmpd="sng">
            <a:solidFill>
              <a:srgbClr val="0033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SzPts val="1400"/>
            </a:pPr>
            <a:r>
              <a:rPr lang="en-US" sz="3000" b="0" i="0" u="none" strike="noStrike" cap="none" dirty="0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Using the </a:t>
            </a:r>
            <a:r>
              <a:rPr lang="en-US" sz="3000" b="0" i="0" u="none" strike="noStrike" cap="none" dirty="0" err="1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PCard</a:t>
            </a:r>
            <a:endParaRPr lang="en-US" sz="30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6" name="Google Shape;149;p8">
            <a:extLst>
              <a:ext uri="{FF2B5EF4-FFF2-40B4-BE49-F238E27FC236}">
                <a16:creationId xmlns:a16="http://schemas.microsoft.com/office/drawing/2014/main" id="{34AFE0A9-84E3-C543-57AC-343FA1C6F1B9}"/>
              </a:ext>
            </a:extLst>
          </p:cNvPr>
          <p:cNvSpPr/>
          <p:nvPr/>
        </p:nvSpPr>
        <p:spPr>
          <a:xfrm>
            <a:off x="1496843" y="1830431"/>
            <a:ext cx="5410772" cy="67184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cap="flat" cmpd="sng">
            <a:solidFill>
              <a:srgbClr val="0033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SzPts val="1400"/>
            </a:pPr>
            <a:r>
              <a:rPr lang="en-US" sz="3000" b="0" i="0" u="none" strike="noStrike" cap="none" dirty="0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Becoming a </a:t>
            </a:r>
            <a:r>
              <a:rPr lang="en-US" sz="3000" b="0" i="0" u="none" strike="noStrike" cap="none" dirty="0" err="1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PCard</a:t>
            </a:r>
            <a:r>
              <a:rPr lang="en-US" sz="3000" b="0" i="0" u="none" strike="noStrike" cap="none" dirty="0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 Cardholder</a:t>
            </a:r>
            <a:endParaRPr lang="en-US" sz="8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2034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sz="3200" dirty="0">
                <a:solidFill>
                  <a:schemeClr val="dk1"/>
                </a:solidFill>
                <a:latin typeface="+mj-lt"/>
              </a:rPr>
              <a:t>Responsibility Matrix</a:t>
            </a:r>
            <a:endParaRPr sz="32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</a:pPr>
            <a:r>
              <a:rPr lang="en-US" sz="1300" b="1" dirty="0">
                <a:solidFill>
                  <a:schemeClr val="dk1"/>
                </a:solidFill>
                <a:latin typeface="Titillium Web"/>
              </a:rPr>
              <a:t>There are 6 major roles associated with PCard responsibilities</a:t>
            </a:r>
          </a:p>
          <a:p>
            <a:pPr marL="285750" lvl="1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For additional information pertaining to responsibilities, please see the </a:t>
            </a:r>
            <a:r>
              <a:rPr lang="en-US" sz="1100" dirty="0" err="1">
                <a:solidFill>
                  <a:schemeClr val="dk1"/>
                </a:solidFill>
                <a:latin typeface="+mn-lt"/>
              </a:rPr>
              <a:t>PCard</a:t>
            </a:r>
            <a:r>
              <a:rPr lang="en-US" sz="1100" dirty="0">
                <a:solidFill>
                  <a:schemeClr val="dk1"/>
                </a:solidFill>
                <a:latin typeface="+mn-lt"/>
              </a:rPr>
              <a:t> Policy document at </a:t>
            </a:r>
            <a:r>
              <a:rPr lang="en-US" sz="1100" u="sng" dirty="0">
                <a:solidFill>
                  <a:srgbClr val="00B0F0"/>
                </a:solidFill>
                <a:latin typeface="+mn-lt"/>
              </a:rPr>
              <a:t>https://case.edu/procurement/purchasing/procurement-card-suite/p-card-resources</a:t>
            </a:r>
            <a:r>
              <a:rPr lang="en-US" sz="1100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1100" dirty="0">
                <a:solidFill>
                  <a:schemeClr val="dk1"/>
                </a:solidFill>
                <a:latin typeface="+mn-lt"/>
              </a:rPr>
              <a:t>or email </a:t>
            </a:r>
            <a:r>
              <a:rPr lang="en-US" sz="1100" dirty="0">
                <a:solidFill>
                  <a:srgbClr val="00B0F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Pcard@case.edu</a:t>
            </a:r>
            <a:endParaRPr sz="1100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257" name="Google Shape;257;p22"/>
          <p:cNvPicPr preferRelativeResize="0"/>
          <p:nvPr/>
        </p:nvPicPr>
        <p:blipFill rotWithShape="1">
          <a:blip r:embed="rId4">
            <a:alphaModFix/>
          </a:blip>
          <a:srcRect l="363" t="-49" r="-362" b="58226"/>
          <a:stretch/>
        </p:blipFill>
        <p:spPr>
          <a:xfrm>
            <a:off x="1754840" y="1961601"/>
            <a:ext cx="4861111" cy="22153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6367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8"/>
          <p:cNvGrpSpPr/>
          <p:nvPr/>
        </p:nvGrpSpPr>
        <p:grpSpPr>
          <a:xfrm>
            <a:off x="595836" y="275258"/>
            <a:ext cx="6289691" cy="4063241"/>
            <a:chOff x="553846" y="0"/>
            <a:chExt cx="6289691" cy="4063241"/>
          </a:xfrm>
        </p:grpSpPr>
        <p:sp>
          <p:nvSpPr>
            <p:cNvPr id="144" name="Google Shape;144;p8"/>
            <p:cNvSpPr/>
            <p:nvPr/>
          </p:nvSpPr>
          <p:spPr>
            <a:xfrm>
              <a:off x="553846" y="0"/>
              <a:ext cx="4016824" cy="4016824"/>
            </a:xfrm>
            <a:prstGeom prst="flowChartAlternateProcess">
              <a:avLst/>
            </a:prstGeom>
            <a:solidFill>
              <a:srgbClr val="123A59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1432765" y="3274766"/>
              <a:ext cx="5410772" cy="67184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8"/>
            <p:cNvSpPr txBox="1"/>
            <p:nvPr/>
          </p:nvSpPr>
          <p:spPr>
            <a:xfrm>
              <a:off x="1525500" y="3205218"/>
              <a:ext cx="5317938" cy="8580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366"/>
                </a:buClr>
                <a:buSzPts val="3000"/>
                <a:buFont typeface="Arial"/>
                <a:buNone/>
              </a:pPr>
              <a:r>
                <a:rPr lang="en-US" sz="3000" b="0" i="0" u="none" strike="noStrike" cap="none" dirty="0">
                  <a:solidFill>
                    <a:srgbClr val="003366"/>
                  </a:solidFill>
                  <a:latin typeface="+mj-lt"/>
                  <a:ea typeface="Arial"/>
                  <a:cs typeface="Arial"/>
                  <a:sym typeface="Arial"/>
                </a:rPr>
                <a:t>Responsibilities </a:t>
              </a:r>
              <a:endParaRPr lang="en-US" sz="14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" name="Google Shape;151;p8"/>
          <p:cNvSpPr txBox="1"/>
          <p:nvPr/>
        </p:nvSpPr>
        <p:spPr>
          <a:xfrm>
            <a:off x="894549" y="305783"/>
            <a:ext cx="3677451" cy="671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Procurement Cards &amp; The </a:t>
            </a:r>
            <a:r>
              <a:rPr lang="en-US" sz="2000" b="1" i="0" u="none" strike="noStrike" cap="none" dirty="0" err="1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PCard</a:t>
            </a:r>
            <a:endParaRPr sz="2000" b="1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" name="Google Shape;149;p8">
            <a:extLst>
              <a:ext uri="{FF2B5EF4-FFF2-40B4-BE49-F238E27FC236}">
                <a16:creationId xmlns:a16="http://schemas.microsoft.com/office/drawing/2014/main" id="{B855F609-13C4-BD43-5A7E-B200E9774A91}"/>
              </a:ext>
            </a:extLst>
          </p:cNvPr>
          <p:cNvSpPr/>
          <p:nvPr/>
        </p:nvSpPr>
        <p:spPr>
          <a:xfrm>
            <a:off x="1521073" y="965569"/>
            <a:ext cx="5410772" cy="67184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ap="flat" cmpd="sng">
            <a:solidFill>
              <a:srgbClr val="0033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SzPts val="1400"/>
            </a:pPr>
            <a:r>
              <a:rPr lang="en-US" sz="3000" b="0" i="0" u="none" strike="noStrike" cap="none" dirty="0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Procurement Cards</a:t>
            </a:r>
            <a:endParaRPr lang="en-US" sz="30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5" name="Google Shape;149;p8">
            <a:extLst>
              <a:ext uri="{FF2B5EF4-FFF2-40B4-BE49-F238E27FC236}">
                <a16:creationId xmlns:a16="http://schemas.microsoft.com/office/drawing/2014/main" id="{9FCAFBEE-61B9-92E6-14D6-F566AEC0E849}"/>
              </a:ext>
            </a:extLst>
          </p:cNvPr>
          <p:cNvSpPr/>
          <p:nvPr/>
        </p:nvSpPr>
        <p:spPr>
          <a:xfrm>
            <a:off x="1496843" y="2686103"/>
            <a:ext cx="5410772" cy="67184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cap="flat" cmpd="sng">
            <a:solidFill>
              <a:srgbClr val="0033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SzPts val="1400"/>
            </a:pPr>
            <a:r>
              <a:rPr lang="en-US" sz="3000" b="0" i="0" u="none" strike="noStrike" cap="none" dirty="0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Using the </a:t>
            </a:r>
            <a:r>
              <a:rPr lang="en-US" sz="3000" b="0" i="0" u="none" strike="noStrike" cap="none" dirty="0" err="1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PCard</a:t>
            </a:r>
            <a:endParaRPr lang="en-US" sz="30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6" name="Google Shape;149;p8">
            <a:extLst>
              <a:ext uri="{FF2B5EF4-FFF2-40B4-BE49-F238E27FC236}">
                <a16:creationId xmlns:a16="http://schemas.microsoft.com/office/drawing/2014/main" id="{34AFE0A9-84E3-C543-57AC-343FA1C6F1B9}"/>
              </a:ext>
            </a:extLst>
          </p:cNvPr>
          <p:cNvSpPr/>
          <p:nvPr/>
        </p:nvSpPr>
        <p:spPr>
          <a:xfrm>
            <a:off x="1496843" y="1830431"/>
            <a:ext cx="5410772" cy="67184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cap="flat" cmpd="sng">
            <a:solidFill>
              <a:srgbClr val="0033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SzPts val="1400"/>
            </a:pPr>
            <a:r>
              <a:rPr lang="en-US" sz="3000" b="0" i="0" u="none" strike="noStrike" cap="none" dirty="0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Becoming a </a:t>
            </a:r>
            <a:r>
              <a:rPr lang="en-US" sz="3000" b="0" i="0" u="none" strike="noStrike" cap="none" dirty="0" err="1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PCard</a:t>
            </a:r>
            <a:r>
              <a:rPr lang="en-US" sz="3000" b="0" i="0" u="none" strike="noStrike" cap="none" dirty="0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 Cardholder</a:t>
            </a:r>
            <a:endParaRPr lang="en-US" sz="8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5"/>
          <p:cNvSpPr txBox="1">
            <a:spLocks noGrp="1"/>
          </p:cNvSpPr>
          <p:nvPr>
            <p:ph type="title"/>
          </p:nvPr>
        </p:nvSpPr>
        <p:spPr>
          <a:xfrm>
            <a:off x="492725" y="34290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 dirty="0">
                <a:solidFill>
                  <a:schemeClr val="dk1"/>
                </a:solidFill>
                <a:latin typeface="+mj-lt"/>
              </a:rPr>
              <a:t>Cardholder Responsibilities</a:t>
            </a:r>
            <a:endParaRPr sz="32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204" name="Google Shape;204;p15"/>
          <p:cNvSpPr txBox="1">
            <a:spLocks noGrp="1"/>
          </p:cNvSpPr>
          <p:nvPr>
            <p:ph type="body" idx="1"/>
          </p:nvPr>
        </p:nvSpPr>
        <p:spPr>
          <a:xfrm>
            <a:off x="457200" y="1099298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1" indent="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None/>
            </a:pPr>
            <a:r>
              <a:rPr lang="en-US" sz="1100" b="1" dirty="0">
                <a:solidFill>
                  <a:schemeClr val="dk1"/>
                </a:solidFill>
                <a:latin typeface="+mn-lt"/>
              </a:rPr>
              <a:t>A PCard Cardholder’s responsibilities include </a:t>
            </a:r>
          </a:p>
          <a:p>
            <a:pPr marL="285750" lvl="1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Paying vendors at the time of the transaction </a:t>
            </a:r>
          </a:p>
          <a:p>
            <a:pPr marL="285750" lvl="1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Regularly reviewing and allocating transactions to the correct accounting codes on the </a:t>
            </a:r>
            <a:r>
              <a:rPr lang="en-US" sz="1100" i="1" dirty="0">
                <a:solidFill>
                  <a:schemeClr val="dk1"/>
                </a:solidFill>
                <a:latin typeface="+mn-lt"/>
              </a:rPr>
              <a:t>Works</a:t>
            </a:r>
            <a:r>
              <a:rPr lang="en-US" sz="1100" dirty="0">
                <a:solidFill>
                  <a:schemeClr val="dk1"/>
                </a:solidFill>
                <a:latin typeface="+mn-lt"/>
              </a:rPr>
              <a:t> system</a:t>
            </a:r>
          </a:p>
          <a:p>
            <a:pPr marL="285750" lvl="1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Providing a business purpose for all transactions</a:t>
            </a:r>
          </a:p>
          <a:p>
            <a:pPr marL="285750" lvl="1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Reporting and attempting to resolve discrepancies</a:t>
            </a:r>
          </a:p>
          <a:p>
            <a:pPr marL="285750" lvl="1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Returns and exchanges</a:t>
            </a:r>
          </a:p>
          <a:p>
            <a:pPr marL="285750" lvl="1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Retaining documentation</a:t>
            </a:r>
          </a:p>
          <a:p>
            <a:pPr marL="285750" lvl="1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Uploading receipts for review and audit purposes</a:t>
            </a:r>
          </a:p>
          <a:p>
            <a:pPr marL="285750" lvl="1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Even if you have an assigned Reconciler, you must ensure that all your transactions must be reconciled and distributed at the end of every billing cycle appropriately</a:t>
            </a: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Best practice is to reconcile transactions within 7 days of purchase</a:t>
            </a: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Know and comply with all CWRU policies found at </a:t>
            </a:r>
            <a:r>
              <a:rPr lang="en-US" sz="1100" dirty="0">
                <a:solidFill>
                  <a:schemeClr val="dk1"/>
                </a:solidFill>
                <a:latin typeface="+mn-lt"/>
                <a:hlinkClick r:id="rId3"/>
              </a:rPr>
              <a:t>https://case.edu/compliance/university-policies</a:t>
            </a:r>
            <a:endParaRPr lang="en-US" sz="1100" dirty="0">
              <a:solidFill>
                <a:schemeClr val="dk1"/>
              </a:solidFill>
              <a:latin typeface="+mn-lt"/>
            </a:endParaRP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Keep your card information secure and do not share it with other employees or allow vendors to store on file</a:t>
            </a: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If the card is lost, stolen, or used by a person other than the authorized Cardholder, such action must immediately be reported to the issuing bank, which at this time is Bank of America 1-888-449-2273. After reporting to the issuing bank, notify the Program Administrator at </a:t>
            </a:r>
            <a:r>
              <a:rPr lang="en-US" sz="1100" u="sng" dirty="0">
                <a:solidFill>
                  <a:srgbClr val="00B0F0"/>
                </a:solidFill>
                <a:latin typeface="+mn-lt"/>
              </a:rPr>
              <a:t>Pcard@case.edu</a:t>
            </a:r>
            <a:endParaRPr sz="1100" u="sng" dirty="0">
              <a:solidFill>
                <a:srgbClr val="00B0F0"/>
              </a:solidFill>
              <a:latin typeface="+mn-lt"/>
            </a:endParaRPr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/>
              <a:buChar char="•"/>
            </a:pPr>
            <a:endParaRPr sz="1100" b="1" dirty="0">
              <a:solidFill>
                <a:schemeClr val="dk1"/>
              </a:solidFill>
              <a:latin typeface="+mn-lt"/>
            </a:endParaRPr>
          </a:p>
          <a:p>
            <a:pPr marL="342900" lvl="0" indent="-2603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032846"/>
              </a:buClr>
              <a:buSzPts val="1300"/>
              <a:buNone/>
            </a:pPr>
            <a:endParaRPr sz="1100" dirty="0">
              <a:latin typeface="+mn-lt"/>
            </a:endParaRPr>
          </a:p>
        </p:txBody>
      </p:sp>
      <p:pic>
        <p:nvPicPr>
          <p:cNvPr id="205" name="Google Shape;20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42080" y="1147217"/>
            <a:ext cx="1151441" cy="16493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"/>
          <p:cNvSpPr txBox="1">
            <a:spLocks noGrp="1"/>
          </p:cNvSpPr>
          <p:nvPr>
            <p:ph type="title"/>
          </p:nvPr>
        </p:nvSpPr>
        <p:spPr>
          <a:xfrm>
            <a:off x="457200" y="34290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846"/>
              </a:buClr>
              <a:buSzPts val="3600"/>
              <a:buFont typeface="Arial"/>
              <a:buNone/>
            </a:pPr>
            <a:r>
              <a:rPr lang="en-US" sz="3200" dirty="0">
                <a:solidFill>
                  <a:schemeClr val="dk1"/>
                </a:solidFill>
                <a:latin typeface="+mj-lt"/>
              </a:rPr>
              <a:t>Cardholder Responsibilities: Reconciling</a:t>
            </a:r>
            <a:endParaRPr sz="32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211" name="Google Shape;211;p1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1" indent="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None/>
            </a:pPr>
            <a:r>
              <a:rPr lang="en-US" sz="1300" b="1" dirty="0">
                <a:solidFill>
                  <a:schemeClr val="dk1"/>
                </a:solidFill>
                <a:latin typeface="+mn-lt"/>
              </a:rPr>
              <a:t>Reconciling is the process of making sure receipts for PCard purchases match transactions on the monthly statement</a:t>
            </a:r>
            <a:endParaRPr sz="1300" b="1" dirty="0">
              <a:solidFill>
                <a:schemeClr val="dk1"/>
              </a:solidFill>
              <a:latin typeface="+mn-lt"/>
            </a:endParaRP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Make sure transactions are charged to appropriate speed type accounts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For example: Reassigning charges from your department speed type to a grant speed type</a:t>
            </a: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It is </a:t>
            </a:r>
            <a:r>
              <a:rPr lang="en-US" sz="1300" b="1" u="sng" dirty="0">
                <a:solidFill>
                  <a:schemeClr val="dk1"/>
                </a:solidFill>
                <a:highlight>
                  <a:srgbClr val="FFFF00"/>
                </a:highlight>
                <a:latin typeface="Titillium Web"/>
              </a:rPr>
              <a:t>your responsibility </a:t>
            </a:r>
            <a:r>
              <a:rPr lang="en-US" sz="1300" dirty="0">
                <a:solidFill>
                  <a:schemeClr val="dk1"/>
                </a:solidFill>
                <a:latin typeface="Titillium Web"/>
              </a:rPr>
              <a:t>to identify erroneous, incorrect, or missing charges and act immediately to resolve the problem</a:t>
            </a: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Not properly reconciling your transactions by the monthly close could result in suspension or termination of </a:t>
            </a:r>
            <a:r>
              <a:rPr lang="en-US" sz="1300" dirty="0" err="1">
                <a:solidFill>
                  <a:schemeClr val="dk1"/>
                </a:solidFill>
                <a:latin typeface="Titillium Web"/>
              </a:rPr>
              <a:t>PCard</a:t>
            </a:r>
            <a:endParaRPr lang="en-US" sz="1300" dirty="0">
              <a:solidFill>
                <a:schemeClr val="dk1"/>
              </a:solidFill>
              <a:latin typeface="Titillium Web"/>
            </a:endParaRPr>
          </a:p>
          <a:p>
            <a:pPr marL="457200" lvl="1" indent="0">
              <a:spcBef>
                <a:spcPts val="220"/>
              </a:spcBef>
              <a:buClr>
                <a:schemeClr val="dk1"/>
              </a:buClr>
              <a:buSzPts val="1100"/>
              <a:buNone/>
            </a:pPr>
            <a:endParaRPr lang="en-US" sz="1300" dirty="0">
              <a:solidFill>
                <a:schemeClr val="dk1"/>
              </a:solidFill>
              <a:latin typeface="Titillium Web"/>
            </a:endParaRPr>
          </a:p>
        </p:txBody>
      </p:sp>
      <p:pic>
        <p:nvPicPr>
          <p:cNvPr id="212" name="Google Shape;21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26605" y="2869889"/>
            <a:ext cx="2090790" cy="15782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17" descr="http://www.pmcleadership.com/images/disagre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2107" y="1683302"/>
            <a:ext cx="2644694" cy="177689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19" name="Google Shape;219;p17"/>
          <p:cNvSpPr txBox="1">
            <a:spLocks noGrp="1"/>
          </p:cNvSpPr>
          <p:nvPr>
            <p:ph type="title"/>
          </p:nvPr>
        </p:nvSpPr>
        <p:spPr>
          <a:xfrm>
            <a:off x="457200" y="34290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 dirty="0">
                <a:solidFill>
                  <a:schemeClr val="dk1"/>
                </a:solidFill>
                <a:latin typeface="+mj-lt"/>
              </a:rPr>
              <a:t>Cardholder Responsibilities: Resolving Issues</a:t>
            </a:r>
            <a:endParaRPr sz="32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220" name="Google Shape;220;p1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5836024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It is </a:t>
            </a:r>
            <a:r>
              <a:rPr lang="en-US" sz="1200" b="1" u="sng" dirty="0">
                <a:solidFill>
                  <a:schemeClr val="dk1"/>
                </a:solidFill>
                <a:highlight>
                  <a:srgbClr val="FFFF00"/>
                </a:highlight>
                <a:latin typeface="+mn-lt"/>
              </a:rPr>
              <a:t>your responsibility </a:t>
            </a:r>
            <a:r>
              <a:rPr lang="en-US" sz="1200" dirty="0">
                <a:solidFill>
                  <a:schemeClr val="dk1"/>
                </a:solidFill>
                <a:latin typeface="+mn-lt"/>
              </a:rPr>
              <a:t>to identify problems and take action with the supplier</a:t>
            </a:r>
            <a:endParaRPr sz="1200" dirty="0">
              <a:solidFill>
                <a:schemeClr val="dk1"/>
              </a:solidFill>
              <a:latin typeface="+mn-lt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Erroneous charges</a:t>
            </a:r>
            <a:endParaRPr sz="1200" dirty="0">
              <a:solidFill>
                <a:schemeClr val="dk1"/>
              </a:solidFill>
              <a:latin typeface="+mn-lt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Duplicate charges</a:t>
            </a:r>
            <a:endParaRPr sz="1200" dirty="0">
              <a:solidFill>
                <a:schemeClr val="dk1"/>
              </a:solidFill>
              <a:latin typeface="+mn-lt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Unauthorized charges</a:t>
            </a:r>
            <a:endParaRPr sz="1200" dirty="0">
              <a:solidFill>
                <a:schemeClr val="dk1"/>
              </a:solidFill>
              <a:latin typeface="+mn-lt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Unidentifiable charges</a:t>
            </a:r>
            <a:endParaRPr sz="1200" dirty="0">
              <a:solidFill>
                <a:schemeClr val="dk1"/>
              </a:solidFill>
              <a:latin typeface="+mn-lt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Missing debits/credits</a:t>
            </a:r>
            <a:endParaRPr sz="1200" dirty="0">
              <a:solidFill>
                <a:schemeClr val="dk1"/>
              </a:solidFill>
              <a:latin typeface="+mn-lt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Vendors that charge tax </a:t>
            </a:r>
            <a:endParaRPr sz="1200" dirty="0">
              <a:solidFill>
                <a:schemeClr val="dk1"/>
              </a:solidFill>
              <a:latin typeface="+mn-lt"/>
            </a:endParaRP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You have up to 60 days to file a dispute </a:t>
            </a:r>
            <a:endParaRPr sz="1200" dirty="0">
              <a:solidFill>
                <a:schemeClr val="dk1"/>
              </a:solidFill>
              <a:latin typeface="+mn-lt"/>
            </a:endParaRP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Failure to take action may result in termination of Cardholder privileges </a:t>
            </a:r>
            <a:endParaRPr sz="1200" dirty="0">
              <a:solidFill>
                <a:schemeClr val="dk1"/>
              </a:solidFill>
              <a:latin typeface="+mn-lt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Contact the vendor directly and attempt to resolve the issue </a:t>
            </a:r>
            <a:endParaRPr sz="1200" dirty="0">
              <a:solidFill>
                <a:schemeClr val="dk1"/>
              </a:solidFill>
              <a:latin typeface="+mn-lt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If an agreement cannot be reached, contact Bank of America Customer Service at 1-888-449-2273</a:t>
            </a:r>
            <a:endParaRPr sz="1200" dirty="0">
              <a:solidFill>
                <a:schemeClr val="dk1"/>
              </a:solidFill>
              <a:latin typeface="+mn-lt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+mn-lt"/>
              </a:rPr>
              <a:t>Dispute the claim in the </a:t>
            </a:r>
            <a:r>
              <a:rPr lang="en-US" sz="1200" i="1" dirty="0">
                <a:solidFill>
                  <a:schemeClr val="dk1"/>
                </a:solidFill>
                <a:latin typeface="+mn-lt"/>
              </a:rPr>
              <a:t>Works</a:t>
            </a:r>
            <a:r>
              <a:rPr lang="en-US" sz="1200" dirty="0">
                <a:solidFill>
                  <a:schemeClr val="dk1"/>
                </a:solidFill>
                <a:latin typeface="+mn-lt"/>
              </a:rPr>
              <a:t> system</a:t>
            </a:r>
          </a:p>
          <a:p>
            <a:pPr lvl="2" indent="-279399">
              <a:spcBef>
                <a:spcPts val="220"/>
              </a:spcBef>
              <a:buClr>
                <a:srgbClr val="152A40"/>
              </a:buClr>
              <a:buSzPts val="800"/>
              <a:buFont typeface="Noto Sans Symbols"/>
              <a:buChar char="■"/>
            </a:pPr>
            <a:r>
              <a:rPr lang="en-US" sz="1200" i="1" dirty="0">
                <a:solidFill>
                  <a:srgbClr val="152A40"/>
                </a:solidFill>
                <a:latin typeface="+mn-lt"/>
              </a:rPr>
              <a:t>Works</a:t>
            </a:r>
            <a:r>
              <a:rPr lang="en-US" sz="1200" dirty="0">
                <a:solidFill>
                  <a:srgbClr val="152A40"/>
                </a:solidFill>
                <a:latin typeface="+mn-lt"/>
              </a:rPr>
              <a:t> is an online system provided by the Bank of America for </a:t>
            </a:r>
            <a:r>
              <a:rPr lang="en-US" sz="1200" dirty="0" err="1">
                <a:solidFill>
                  <a:srgbClr val="152A40"/>
                </a:solidFill>
                <a:latin typeface="+mn-lt"/>
              </a:rPr>
              <a:t>PCard</a:t>
            </a:r>
            <a:r>
              <a:rPr lang="en-US" sz="1200" dirty="0">
                <a:solidFill>
                  <a:srgbClr val="152A40"/>
                </a:solidFill>
                <a:latin typeface="+mn-lt"/>
              </a:rPr>
              <a:t> management and will be talked about more in the next chapter</a:t>
            </a:r>
          </a:p>
          <a:p>
            <a:pPr marL="457200" lvl="0" indent="-3873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032846"/>
              </a:buClr>
              <a:buSzPts val="1100"/>
              <a:buFont typeface="Arial"/>
              <a:buNone/>
            </a:pPr>
            <a:endParaRPr sz="1200" dirty="0"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"/>
          <p:cNvSpPr txBox="1">
            <a:spLocks noGrp="1"/>
          </p:cNvSpPr>
          <p:nvPr>
            <p:ph type="title"/>
          </p:nvPr>
        </p:nvSpPr>
        <p:spPr>
          <a:xfrm>
            <a:off x="457200" y="34290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846"/>
              </a:buClr>
              <a:buSzPts val="3600"/>
              <a:buFont typeface="Arial"/>
              <a:buNone/>
            </a:pPr>
            <a:r>
              <a:rPr lang="en-US" sz="3200" dirty="0">
                <a:solidFill>
                  <a:schemeClr val="dk1"/>
                </a:solidFill>
                <a:latin typeface="+mj-lt"/>
              </a:rPr>
              <a:t>Cardholder Responsibilities: Returns</a:t>
            </a:r>
            <a:endParaRPr sz="32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226" name="Google Shape;226;p18"/>
          <p:cNvSpPr txBox="1">
            <a:spLocks noGrp="1"/>
          </p:cNvSpPr>
          <p:nvPr>
            <p:ph type="body" idx="1"/>
          </p:nvPr>
        </p:nvSpPr>
        <p:spPr>
          <a:xfrm>
            <a:off x="457199" y="1200151"/>
            <a:ext cx="4935071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When requesting a return for a purchase, merchants will most likely cooperate with you for exchanges, replacements, or a credit</a:t>
            </a:r>
            <a:endParaRPr sz="1300" dirty="0">
              <a:solidFill>
                <a:schemeClr val="dk1"/>
              </a:solidFill>
              <a:latin typeface="+mn-lt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Contact the supplier to arrange for a return/exchange</a:t>
            </a:r>
            <a:endParaRPr sz="1300" dirty="0">
              <a:solidFill>
                <a:schemeClr val="dk1"/>
              </a:solidFill>
              <a:latin typeface="+mn-lt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For shipping assistance with returns, contact the mail room at 216-368-2565</a:t>
            </a:r>
            <a:endParaRPr sz="1300" dirty="0">
              <a:solidFill>
                <a:schemeClr val="dk1"/>
              </a:solidFill>
              <a:latin typeface="+mn-lt"/>
            </a:endParaRP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If a resolution cannot be reached, contact the </a:t>
            </a:r>
            <a:r>
              <a:rPr lang="en-US" sz="1300" dirty="0" err="1">
                <a:solidFill>
                  <a:schemeClr val="dk1"/>
                </a:solidFill>
                <a:latin typeface="+mn-lt"/>
              </a:rPr>
              <a:t>PCard</a:t>
            </a:r>
            <a:r>
              <a:rPr lang="en-US" sz="1300" dirty="0">
                <a:solidFill>
                  <a:schemeClr val="dk1"/>
                </a:solidFill>
                <a:latin typeface="+mn-lt"/>
              </a:rPr>
              <a:t> Program Administrator for assistance</a:t>
            </a:r>
            <a:endParaRPr sz="1300" dirty="0">
              <a:solidFill>
                <a:schemeClr val="dk1"/>
              </a:solidFill>
              <a:latin typeface="+mn-lt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Phone: 216-368-2560</a:t>
            </a:r>
            <a:endParaRPr sz="1300" dirty="0">
              <a:solidFill>
                <a:schemeClr val="dk1"/>
              </a:solidFill>
              <a:latin typeface="+mn-lt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Email: </a:t>
            </a:r>
            <a:r>
              <a:rPr lang="en-US" sz="1300" dirty="0">
                <a:solidFill>
                  <a:srgbClr val="00B0F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Pcard@case.edu</a:t>
            </a:r>
            <a:endParaRPr sz="1300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227" name="Google Shape;227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2135" y="1499881"/>
            <a:ext cx="3074665" cy="21437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9"/>
          <p:cNvSpPr txBox="1"/>
          <p:nvPr/>
        </p:nvSpPr>
        <p:spPr>
          <a:xfrm>
            <a:off x="457200" y="1095934"/>
            <a:ext cx="8229600" cy="3412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3284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54588" y="1919568"/>
            <a:ext cx="2232212" cy="13043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34" name="Google Shape;234;p19"/>
          <p:cNvSpPr txBox="1">
            <a:spLocks noGrp="1"/>
          </p:cNvSpPr>
          <p:nvPr>
            <p:ph type="title"/>
          </p:nvPr>
        </p:nvSpPr>
        <p:spPr>
          <a:xfrm>
            <a:off x="-19049" y="432186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846"/>
              </a:buClr>
              <a:buSzPts val="3600"/>
              <a:buFont typeface="Arial"/>
              <a:buNone/>
            </a:pPr>
            <a:r>
              <a:rPr lang="en-US" sz="2800" dirty="0">
                <a:solidFill>
                  <a:schemeClr val="dk1"/>
                </a:solidFill>
                <a:latin typeface="+mj-lt"/>
              </a:rPr>
              <a:t>Cardholder </a:t>
            </a:r>
            <a:r>
              <a:rPr lang="en-US" sz="2500" dirty="0">
                <a:solidFill>
                  <a:schemeClr val="dk1"/>
                </a:solidFill>
                <a:latin typeface="+mj-lt"/>
              </a:rPr>
              <a:t>Responsibilities: Documentation &amp; Lost/Stolen Cards</a:t>
            </a:r>
            <a:endParaRPr dirty="0">
              <a:latin typeface="+mj-lt"/>
            </a:endParaRPr>
          </a:p>
        </p:txBody>
      </p:sp>
      <p:sp>
        <p:nvSpPr>
          <p:cNvPr id="235" name="Google Shape;235;p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5997388" cy="3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/>
              <a:buNone/>
            </a:pPr>
            <a:r>
              <a:rPr lang="en-US" sz="1100" b="1" dirty="0">
                <a:solidFill>
                  <a:schemeClr val="dk1"/>
                </a:solidFill>
                <a:latin typeface="+mn-lt"/>
              </a:rPr>
              <a:t>Document Retention</a:t>
            </a: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According to university policy, you must retain documentation for at least 5 years</a:t>
            </a:r>
          </a:p>
          <a:p>
            <a:pPr marL="742950" lvl="1" indent="-285750">
              <a:spcBef>
                <a:spcPts val="220"/>
              </a:spcBef>
              <a:buSzPts val="1300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Detailed, itemized receipts</a:t>
            </a:r>
          </a:p>
          <a:p>
            <a:pPr marL="1371600" lvl="2" indent="-27940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Ensure that itemized receipts show the individual items and cost</a:t>
            </a:r>
            <a:endParaRPr sz="1100" dirty="0">
              <a:solidFill>
                <a:schemeClr val="dk1"/>
              </a:solidFill>
              <a:latin typeface="+mn-lt"/>
            </a:endParaRPr>
          </a:p>
          <a:p>
            <a:pPr marL="742950" lvl="1" indent="-285750">
              <a:spcBef>
                <a:spcPts val="220"/>
              </a:spcBef>
              <a:buSzPts val="1300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Order confirmations</a:t>
            </a:r>
            <a:endParaRPr sz="1100" dirty="0">
              <a:solidFill>
                <a:schemeClr val="dk1"/>
              </a:solidFill>
              <a:latin typeface="+mn-lt"/>
            </a:endParaRPr>
          </a:p>
          <a:p>
            <a:pPr marL="742950" lvl="1" indent="-285750">
              <a:spcBef>
                <a:spcPts val="220"/>
              </a:spcBef>
              <a:buSzPts val="1300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Statements</a:t>
            </a:r>
            <a:endParaRPr sz="1100" dirty="0">
              <a:solidFill>
                <a:schemeClr val="dk1"/>
              </a:solidFill>
              <a:latin typeface="+mn-lt"/>
            </a:endParaRPr>
          </a:p>
          <a:p>
            <a:pPr marL="742950" lvl="1" indent="-285750">
              <a:spcBef>
                <a:spcPts val="220"/>
              </a:spcBef>
              <a:buSzPts val="1300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Supporting documentation</a:t>
            </a: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For additional information pertaining to the CWRU document retention policy, please go to </a:t>
            </a:r>
            <a:r>
              <a:rPr lang="en-US" sz="1100" dirty="0">
                <a:solidFill>
                  <a:srgbClr val="00B0F0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https://case.edu/library/research/special-collections-archives/university-archives/about-records/policy-retention-university-records</a:t>
            </a:r>
            <a:r>
              <a:rPr lang="en-US" sz="1100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1100" dirty="0">
                <a:solidFill>
                  <a:schemeClr val="dk1"/>
                </a:solidFill>
                <a:latin typeface="+mn-lt"/>
              </a:rPr>
              <a:t>or email the Procurement Customer Care Team at </a:t>
            </a:r>
            <a:r>
              <a:rPr lang="en-US" sz="1100" dirty="0">
                <a:solidFill>
                  <a:srgbClr val="00B0F0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Customercareteam-pds@case.edu</a:t>
            </a:r>
            <a:endParaRPr lang="en-US" sz="1100" dirty="0">
              <a:solidFill>
                <a:srgbClr val="00B0F0"/>
              </a:solidFill>
              <a:latin typeface="+mn-lt"/>
            </a:endParaRPr>
          </a:p>
          <a:p>
            <a:pPr marL="0" lvl="1" indent="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None/>
            </a:pPr>
            <a:r>
              <a:rPr lang="en-US" sz="1100" b="1" dirty="0">
                <a:solidFill>
                  <a:schemeClr val="dk1"/>
                </a:solidFill>
                <a:latin typeface="+mn-lt"/>
              </a:rPr>
              <a:t>Lost/Stolen Card </a:t>
            </a: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Immediately notify the Bank of America customer service</a:t>
            </a:r>
            <a:endParaRPr sz="1100" dirty="0">
              <a:solidFill>
                <a:schemeClr val="dk1"/>
              </a:solidFill>
              <a:latin typeface="+mn-lt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Staffed 24 hours a day, 7 days a week</a:t>
            </a:r>
            <a:endParaRPr sz="1100" dirty="0">
              <a:solidFill>
                <a:schemeClr val="dk1"/>
              </a:solidFill>
              <a:latin typeface="+mn-lt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Call 1-888-715-1000</a:t>
            </a:r>
            <a:endParaRPr sz="1100" dirty="0">
              <a:solidFill>
                <a:schemeClr val="dk1"/>
              </a:solidFill>
              <a:latin typeface="+mn-lt"/>
            </a:endParaRP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After notifying the Bank of America, notify your supervisor and the </a:t>
            </a:r>
            <a:r>
              <a:rPr lang="en-US" sz="1100" dirty="0" err="1">
                <a:solidFill>
                  <a:schemeClr val="dk1"/>
                </a:solidFill>
                <a:latin typeface="+mn-lt"/>
              </a:rPr>
              <a:t>PCard</a:t>
            </a:r>
            <a:r>
              <a:rPr lang="en-US" sz="1100" dirty="0">
                <a:solidFill>
                  <a:schemeClr val="dk1"/>
                </a:solidFill>
                <a:latin typeface="+mn-lt"/>
              </a:rPr>
              <a:t> Administrator</a:t>
            </a:r>
            <a:endParaRPr sz="1100" dirty="0">
              <a:solidFill>
                <a:schemeClr val="dk1"/>
              </a:solidFill>
              <a:latin typeface="+mn-lt"/>
            </a:endParaRPr>
          </a:p>
          <a:p>
            <a:pPr marL="742950" lvl="1" indent="-2857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Call 216-368-2560 or Email </a:t>
            </a:r>
            <a:r>
              <a:rPr lang="en-US" sz="1100" dirty="0">
                <a:solidFill>
                  <a:srgbClr val="00B0F0"/>
                </a:solidFill>
                <a:latin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Pcard@case.edu</a:t>
            </a:r>
            <a:r>
              <a:rPr lang="en-US" sz="1100" dirty="0">
                <a:solidFill>
                  <a:srgbClr val="00B0F0"/>
                </a:solidFill>
                <a:latin typeface="+mn-lt"/>
              </a:rPr>
              <a:t> </a:t>
            </a:r>
            <a:endParaRPr sz="1100" dirty="0">
              <a:solidFill>
                <a:srgbClr val="00B0F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21" descr="C:\Users\kxz19.ADS\AppData\Local\Microsoft\Windows\Temporary Internet Files\Content.IE5\K38E3NWN\MC900104708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28548" y="1734671"/>
            <a:ext cx="1896232" cy="160356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48" name="Google Shape;248;p21"/>
          <p:cNvSpPr txBox="1">
            <a:spLocks noGrp="1"/>
          </p:cNvSpPr>
          <p:nvPr>
            <p:ph type="title"/>
          </p:nvPr>
        </p:nvSpPr>
        <p:spPr>
          <a:xfrm>
            <a:off x="457200" y="3894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sz="3200" dirty="0">
                <a:solidFill>
                  <a:schemeClr val="dk1"/>
                </a:solidFill>
                <a:latin typeface="+mj-lt"/>
              </a:rPr>
              <a:t>Cardholder Responsibilities: Cancellation</a:t>
            </a:r>
            <a:endParaRPr sz="32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249" name="Google Shape;249;p2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652682" cy="267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Your </a:t>
            </a:r>
            <a:r>
              <a:rPr lang="en-US" sz="1300" dirty="0" err="1">
                <a:solidFill>
                  <a:schemeClr val="dk1"/>
                </a:solidFill>
                <a:latin typeface="+mn-lt"/>
              </a:rPr>
              <a:t>PCard</a:t>
            </a:r>
            <a:r>
              <a:rPr lang="en-US" sz="1300" dirty="0">
                <a:solidFill>
                  <a:schemeClr val="dk1"/>
                </a:solidFill>
                <a:latin typeface="+mn-lt"/>
              </a:rPr>
              <a:t> may be cancelled when</a:t>
            </a:r>
            <a:endParaRPr sz="1300" dirty="0">
              <a:solidFill>
                <a:schemeClr val="dk1"/>
              </a:solidFill>
              <a:latin typeface="+mn-lt"/>
            </a:endParaRPr>
          </a:p>
          <a:p>
            <a:pPr marL="742950" lvl="1" indent="-285750">
              <a:spcBef>
                <a:spcPts val="220"/>
              </a:spcBef>
              <a:buSzPts val="1300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You no longer use it</a:t>
            </a:r>
            <a:endParaRPr sz="1300" dirty="0">
              <a:solidFill>
                <a:schemeClr val="dk1"/>
              </a:solidFill>
              <a:latin typeface="+mn-lt"/>
            </a:endParaRPr>
          </a:p>
          <a:p>
            <a:pPr marL="742950" lvl="1" indent="-285750">
              <a:spcBef>
                <a:spcPts val="220"/>
              </a:spcBef>
              <a:buSzPts val="1300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Leaving the university</a:t>
            </a:r>
            <a:endParaRPr sz="1300" dirty="0">
              <a:solidFill>
                <a:schemeClr val="dk1"/>
              </a:solidFill>
              <a:latin typeface="+mn-lt"/>
            </a:endParaRPr>
          </a:p>
          <a:p>
            <a:pPr marL="742950" lvl="1" indent="-285750">
              <a:spcBef>
                <a:spcPts val="220"/>
              </a:spcBef>
              <a:buSzPts val="1300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Moving to another department</a:t>
            </a:r>
          </a:p>
          <a:p>
            <a:pPr marL="742950" lvl="1" indent="-285750">
              <a:spcBef>
                <a:spcPts val="220"/>
              </a:spcBef>
              <a:buSzPts val="1300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Failing multiple </a:t>
            </a:r>
            <a:r>
              <a:rPr lang="en-US" sz="1300" dirty="0" err="1">
                <a:solidFill>
                  <a:schemeClr val="dk1"/>
                </a:solidFill>
                <a:latin typeface="+mn-lt"/>
              </a:rPr>
              <a:t>PCard</a:t>
            </a:r>
            <a:r>
              <a:rPr lang="en-US" sz="1300" dirty="0">
                <a:solidFill>
                  <a:schemeClr val="dk1"/>
                </a:solidFill>
                <a:latin typeface="+mn-lt"/>
              </a:rPr>
              <a:t> audits</a:t>
            </a:r>
          </a:p>
          <a:p>
            <a:pPr marL="742950" lvl="1" indent="-285750">
              <a:spcBef>
                <a:spcPts val="220"/>
              </a:spcBef>
              <a:buSzPts val="1300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Improperly completing monthly billing cycle responsibilities</a:t>
            </a: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If terminating or leaving the university</a:t>
            </a:r>
          </a:p>
          <a:p>
            <a:pPr marL="742950" lvl="1" indent="-285750">
              <a:spcBef>
                <a:spcPts val="220"/>
              </a:spcBef>
              <a:buSzPts val="1300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Email the </a:t>
            </a:r>
            <a:r>
              <a:rPr lang="en-US" sz="1300" dirty="0" err="1">
                <a:solidFill>
                  <a:schemeClr val="dk1"/>
                </a:solidFill>
                <a:latin typeface="+mn-lt"/>
              </a:rPr>
              <a:t>PCard</a:t>
            </a:r>
            <a:r>
              <a:rPr lang="en-US" sz="1300" dirty="0">
                <a:solidFill>
                  <a:schemeClr val="dk1"/>
                </a:solidFill>
                <a:latin typeface="+mn-lt"/>
              </a:rPr>
              <a:t> Program Administrator </a:t>
            </a:r>
            <a:r>
              <a:rPr lang="en-US" sz="1300" dirty="0">
                <a:solidFill>
                  <a:srgbClr val="00B0F0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Pcard@case.edu</a:t>
            </a:r>
            <a:r>
              <a:rPr lang="en-US" sz="1300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1300" dirty="0">
                <a:solidFill>
                  <a:schemeClr val="dk1"/>
                </a:solidFill>
                <a:latin typeface="+mn-lt"/>
              </a:rPr>
              <a:t>no later than 24 hours prior to termination</a:t>
            </a:r>
            <a:endParaRPr sz="1300" dirty="0">
              <a:solidFill>
                <a:schemeClr val="dk1"/>
              </a:solidFill>
              <a:latin typeface="+mn-lt"/>
            </a:endParaRPr>
          </a:p>
          <a:p>
            <a:pPr lvl="2" indent="-279400">
              <a:spcBef>
                <a:spcPts val="220"/>
              </a:spcBef>
              <a:buClr>
                <a:schemeClr val="dk1"/>
              </a:buClr>
              <a:buSzPts val="800"/>
              <a:buFont typeface="Arial"/>
              <a:buChar char="■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Non-compliance will cause you to become personally responsible for transactions that originate after the termination date</a:t>
            </a:r>
            <a:endParaRPr sz="1300" dirty="0">
              <a:solidFill>
                <a:schemeClr val="dk1"/>
              </a:solidFill>
              <a:latin typeface="+mn-lt"/>
            </a:endParaRPr>
          </a:p>
          <a:p>
            <a:pPr marL="10160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32846"/>
              </a:buClr>
              <a:buSzPts val="2000"/>
              <a:buNone/>
            </a:pPr>
            <a:endParaRPr sz="13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/>
            <a:r>
              <a:rPr lang="en-US" sz="3200" dirty="0">
                <a:solidFill>
                  <a:schemeClr val="dk1"/>
                </a:solidFill>
                <a:latin typeface="+mj-lt"/>
              </a:rPr>
              <a:t>Reconciler Responsibilities</a:t>
            </a:r>
            <a:endParaRPr sz="32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457199" y="1200151"/>
            <a:ext cx="8296836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</a:pPr>
            <a:r>
              <a:rPr lang="en-US" sz="1300" b="1" dirty="0">
                <a:solidFill>
                  <a:schemeClr val="dk1"/>
                </a:solidFill>
                <a:latin typeface="+mn-lt"/>
              </a:rPr>
              <a:t>Reconcilers are the people to whom the Cardholder has delegated all the functions associated with post-purchase processing in the </a:t>
            </a:r>
            <a:r>
              <a:rPr lang="en-US" sz="1300" b="1" i="1" dirty="0">
                <a:solidFill>
                  <a:schemeClr val="dk1"/>
                </a:solidFill>
                <a:latin typeface="+mn-lt"/>
              </a:rPr>
              <a:t>Works</a:t>
            </a:r>
            <a:r>
              <a:rPr lang="en-US" sz="1300" b="1" dirty="0">
                <a:solidFill>
                  <a:schemeClr val="dk1"/>
                </a:solidFill>
                <a:latin typeface="+mn-lt"/>
              </a:rPr>
              <a:t> system</a:t>
            </a:r>
          </a:p>
          <a:p>
            <a:pPr marL="285750" lvl="1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The Reconciler cannot make purchases using the card they are assigned to reconcile</a:t>
            </a:r>
          </a:p>
          <a:p>
            <a:pPr marL="285750" lvl="1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The Cardholder is responsible for all actions taken by the Reconciler on the Cardholder’s behalf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80E498-A45A-6933-953C-890F2DD43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353" y="2339788"/>
            <a:ext cx="5363294" cy="209376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/>
            <a:r>
              <a:rPr lang="en-US" sz="3200" dirty="0">
                <a:solidFill>
                  <a:schemeClr val="dk1"/>
                </a:solidFill>
                <a:latin typeface="+mj-lt"/>
              </a:rPr>
              <a:t>Approver Responsibilities</a:t>
            </a:r>
            <a:endParaRPr sz="32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457200" y="1063229"/>
            <a:ext cx="5056094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1" indent="0">
              <a:lnSpc>
                <a:spcPct val="130000"/>
              </a:lnSpc>
              <a:spcBef>
                <a:spcPts val="220"/>
              </a:spcBef>
              <a:buClr>
                <a:schemeClr val="dk1"/>
              </a:buClr>
              <a:buSzPts val="1300"/>
              <a:buNone/>
            </a:pPr>
            <a:r>
              <a:rPr lang="en-US" sz="1100" b="1" dirty="0">
                <a:solidFill>
                  <a:schemeClr val="dk1"/>
                </a:solidFill>
                <a:latin typeface="+mn-lt"/>
              </a:rPr>
              <a:t>An Approver is the person who approves purchases that have been made by the Cardholder(s) to which they are assigned</a:t>
            </a:r>
          </a:p>
          <a:p>
            <a:pPr marL="285750" lvl="1" indent="-285750">
              <a:lnSpc>
                <a:spcPct val="13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Must complete CAPS training on </a:t>
            </a:r>
            <a:r>
              <a:rPr lang="en-US" sz="1100" dirty="0" err="1">
                <a:solidFill>
                  <a:schemeClr val="dk1"/>
                </a:solidFill>
                <a:latin typeface="+mn-lt"/>
              </a:rPr>
              <a:t>PCard</a:t>
            </a:r>
            <a:r>
              <a:rPr lang="en-US" sz="1100" dirty="0">
                <a:solidFill>
                  <a:schemeClr val="dk1"/>
                </a:solidFill>
                <a:latin typeface="+mn-lt"/>
              </a:rPr>
              <a:t> policies and procedures</a:t>
            </a:r>
          </a:p>
          <a:p>
            <a:pPr marL="742950" lvl="1" indent="-285750">
              <a:lnSpc>
                <a:spcPct val="120000"/>
              </a:lnSpc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The Approver must have sufficient knowledge and understanding of the Cardholder’s </a:t>
            </a:r>
            <a:r>
              <a:rPr lang="en-US" sz="1100" dirty="0" err="1">
                <a:solidFill>
                  <a:schemeClr val="dk1"/>
                </a:solidFill>
                <a:latin typeface="+mn-lt"/>
              </a:rPr>
              <a:t>PCard</a:t>
            </a:r>
            <a:r>
              <a:rPr lang="en-US" sz="1100" dirty="0">
                <a:solidFill>
                  <a:schemeClr val="dk1"/>
                </a:solidFill>
                <a:latin typeface="+mn-lt"/>
              </a:rPr>
              <a:t> activity to competently perform the approval process </a:t>
            </a:r>
          </a:p>
          <a:p>
            <a:pPr marL="285750" lvl="1" indent="-285750">
              <a:lnSpc>
                <a:spcPct val="13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Will also be held accountable for their Cardholders’ transactions and daily activity</a:t>
            </a:r>
          </a:p>
          <a:p>
            <a:pPr marL="742950" lvl="1" indent="-285750">
              <a:lnSpc>
                <a:spcPct val="120000"/>
              </a:lnSpc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Are required to verify that their Cardholders’ transactions are completed accurately and on time</a:t>
            </a:r>
          </a:p>
          <a:p>
            <a:pPr lvl="2" indent="-279400">
              <a:spcBef>
                <a:spcPts val="220"/>
              </a:spcBef>
              <a:buClr>
                <a:schemeClr val="dk1"/>
              </a:buClr>
              <a:buSzPts val="800"/>
              <a:buFont typeface="Arial"/>
              <a:buChar char="■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Allocation total must match transaction total</a:t>
            </a:r>
          </a:p>
          <a:p>
            <a:pPr lvl="2" indent="-279400">
              <a:spcBef>
                <a:spcPts val="220"/>
              </a:spcBef>
              <a:buClr>
                <a:schemeClr val="dk1"/>
              </a:buClr>
              <a:buSzPts val="800"/>
              <a:buFont typeface="Arial"/>
              <a:buChar char="■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Receipts and other backup documentation must be uploaded into the </a:t>
            </a:r>
            <a:r>
              <a:rPr lang="en-US" sz="1100" i="1" dirty="0">
                <a:solidFill>
                  <a:schemeClr val="dk1"/>
                </a:solidFill>
                <a:latin typeface="+mn-lt"/>
              </a:rPr>
              <a:t>Works</a:t>
            </a:r>
            <a:r>
              <a:rPr lang="en-US" sz="1100" dirty="0">
                <a:solidFill>
                  <a:schemeClr val="dk1"/>
                </a:solidFill>
                <a:latin typeface="+mn-lt"/>
              </a:rPr>
              <a:t> system to ensure compliance with CWRU policies</a:t>
            </a:r>
          </a:p>
          <a:p>
            <a:pPr lvl="2" indent="-279400">
              <a:spcBef>
                <a:spcPts val="220"/>
              </a:spcBef>
              <a:buClr>
                <a:schemeClr val="dk1"/>
              </a:buClr>
              <a:buSzPts val="800"/>
              <a:buFont typeface="Arial"/>
              <a:buChar char="■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Transaction comments must be documented</a:t>
            </a:r>
          </a:p>
          <a:p>
            <a:pPr lvl="2" indent="-279400">
              <a:spcBef>
                <a:spcPts val="220"/>
              </a:spcBef>
              <a:buClr>
                <a:schemeClr val="dk1"/>
              </a:buClr>
              <a:buSzPts val="800"/>
              <a:buFont typeface="Arial"/>
              <a:buChar char="■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Transactions must not be charged sales tax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9E993F-31E3-379D-5426-5D9F625FD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438" y="1784839"/>
            <a:ext cx="3044362" cy="195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0401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/>
            <a:r>
              <a:rPr lang="en-US" sz="3200" dirty="0">
                <a:solidFill>
                  <a:schemeClr val="dk1"/>
                </a:solidFill>
                <a:latin typeface="+mj-lt"/>
              </a:rPr>
              <a:t>Approver Responsibilities</a:t>
            </a:r>
            <a:endParaRPr sz="32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457199" y="1063229"/>
            <a:ext cx="5150225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1" indent="-285750">
              <a:lnSpc>
                <a:spcPct val="13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By approving each transaction, the Approver exercises critical control by ensuring authorized and appropriate </a:t>
            </a:r>
            <a:r>
              <a:rPr lang="en-US" sz="1100" dirty="0" err="1">
                <a:solidFill>
                  <a:schemeClr val="dk1"/>
                </a:solidFill>
                <a:latin typeface="+mn-lt"/>
              </a:rPr>
              <a:t>PCard</a:t>
            </a:r>
            <a:r>
              <a:rPr lang="en-US" sz="1100" dirty="0">
                <a:solidFill>
                  <a:schemeClr val="dk1"/>
                </a:solidFill>
                <a:latin typeface="+mn-lt"/>
              </a:rPr>
              <a:t> use and correct allocation of expenses</a:t>
            </a:r>
          </a:p>
          <a:p>
            <a:pPr marL="742950" lvl="1" indent="-285750">
              <a:lnSpc>
                <a:spcPct val="120000"/>
              </a:lnSpc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The Approver signs the statement of the Cardholder, monthly, verifying the reconciliation process has taken place</a:t>
            </a:r>
          </a:p>
          <a:p>
            <a:pPr marL="742950" lvl="1" indent="-285750">
              <a:lnSpc>
                <a:spcPct val="120000"/>
              </a:lnSpc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If the Approver identifies activity not in compliance with CWRU policies or business purposes, they must notify the Program Administrator at </a:t>
            </a:r>
            <a:r>
              <a:rPr lang="en-US" sz="1100" u="sng" dirty="0">
                <a:solidFill>
                  <a:srgbClr val="00B0F0"/>
                </a:solidFill>
                <a:latin typeface="+mn-lt"/>
              </a:rPr>
              <a:t>Pcard@case.edu </a:t>
            </a:r>
            <a:r>
              <a:rPr lang="en-US" sz="1100" dirty="0">
                <a:solidFill>
                  <a:schemeClr val="dk1"/>
                </a:solidFill>
                <a:latin typeface="+mn-lt"/>
              </a:rPr>
              <a:t>for support and review/investigation if necessary</a:t>
            </a:r>
          </a:p>
          <a:p>
            <a:pPr marL="285750" lvl="1" indent="-285750">
              <a:lnSpc>
                <a:spcPct val="13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An Approver should not report to the Cardholder whose transactions they are reviewing</a:t>
            </a:r>
          </a:p>
          <a:p>
            <a:pPr marL="742950" lvl="1" indent="-285750">
              <a:lnSpc>
                <a:spcPct val="120000"/>
              </a:lnSpc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No Cardholder may approve their own purchases/transactions, nor may they direct someone else to approve transactions in a manner that would violate policy, i.e., without reviewing the transactions in detail, etc.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B6C8BE-A86F-27C0-824D-3AB386584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425" y="1680872"/>
            <a:ext cx="3079376" cy="17817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22812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sz="3200" dirty="0">
                <a:solidFill>
                  <a:schemeClr val="dk1"/>
                </a:solidFill>
                <a:latin typeface="+mj-lt"/>
              </a:rPr>
              <a:t>Driver Responsibilities</a:t>
            </a:r>
            <a:endParaRPr sz="32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457201" y="1200151"/>
            <a:ext cx="4632511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</a:pPr>
            <a:r>
              <a:rPr lang="en-US" sz="1300" b="1" dirty="0">
                <a:solidFill>
                  <a:schemeClr val="dk1"/>
                </a:solidFill>
                <a:latin typeface="Titillium Web"/>
              </a:rPr>
              <a:t>Drivers are employees of CWRU that operate university owned motor vehicles on campus to service their assigned routes</a:t>
            </a:r>
          </a:p>
          <a:p>
            <a:pPr marL="285750" lvl="1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Must complete driver training </a:t>
            </a:r>
          </a:p>
          <a:p>
            <a:pPr marL="285750" lvl="1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Use the cards only at approved vendors </a:t>
            </a:r>
          </a:p>
          <a:p>
            <a:pPr marL="285750" lvl="1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Properly documenting odometer/vehicle/driver information for transactions at fueling station </a:t>
            </a:r>
          </a:p>
          <a:p>
            <a:pPr marL="285750" lvl="1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Do not share cards between vehicles </a:t>
            </a:r>
          </a:p>
          <a:p>
            <a:pPr marL="285750" lvl="1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Do not share PINs between drivers </a:t>
            </a:r>
          </a:p>
          <a:p>
            <a:pPr marL="285750" lvl="1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Ensure cards remain with vehicles after purchases </a:t>
            </a:r>
          </a:p>
          <a:p>
            <a:pPr marL="285750" lvl="1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Fleet management company will send Procurement receipts/invoices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C3F686-1711-D2E9-C8DE-FA713D687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1290" y="1607319"/>
            <a:ext cx="3235509" cy="192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218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8"/>
          <p:cNvGrpSpPr/>
          <p:nvPr/>
        </p:nvGrpSpPr>
        <p:grpSpPr>
          <a:xfrm>
            <a:off x="595836" y="275258"/>
            <a:ext cx="6289691" cy="4063241"/>
            <a:chOff x="553846" y="0"/>
            <a:chExt cx="6289691" cy="4063241"/>
          </a:xfrm>
        </p:grpSpPr>
        <p:sp>
          <p:nvSpPr>
            <p:cNvPr id="144" name="Google Shape;144;p8"/>
            <p:cNvSpPr/>
            <p:nvPr/>
          </p:nvSpPr>
          <p:spPr>
            <a:xfrm>
              <a:off x="553846" y="0"/>
              <a:ext cx="4016824" cy="4016824"/>
            </a:xfrm>
            <a:prstGeom prst="flowChartAlternateProcess">
              <a:avLst/>
            </a:prstGeom>
            <a:solidFill>
              <a:srgbClr val="123A59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1432765" y="3274766"/>
              <a:ext cx="5410772" cy="67184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8"/>
            <p:cNvSpPr txBox="1"/>
            <p:nvPr/>
          </p:nvSpPr>
          <p:spPr>
            <a:xfrm>
              <a:off x="1525500" y="3205218"/>
              <a:ext cx="5317938" cy="8580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366"/>
                </a:buClr>
                <a:buSzPts val="3000"/>
                <a:buFont typeface="Arial"/>
                <a:buNone/>
              </a:pPr>
              <a:r>
                <a:rPr lang="en-US" sz="3000" b="0" i="0" u="none" strike="noStrike" cap="none" dirty="0">
                  <a:solidFill>
                    <a:srgbClr val="003366"/>
                  </a:solidFill>
                  <a:latin typeface="+mj-lt"/>
                  <a:ea typeface="Arial"/>
                  <a:cs typeface="Arial"/>
                  <a:sym typeface="Arial"/>
                </a:rPr>
                <a:t>Responsibilities </a:t>
              </a:r>
              <a:endParaRPr lang="en-US" sz="14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" name="Google Shape;151;p8"/>
          <p:cNvSpPr txBox="1"/>
          <p:nvPr/>
        </p:nvSpPr>
        <p:spPr>
          <a:xfrm>
            <a:off x="894549" y="305783"/>
            <a:ext cx="3677451" cy="671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Procurement Cards &amp; The </a:t>
            </a:r>
            <a:r>
              <a:rPr lang="en-US" sz="2000" b="1" i="0" u="none" strike="noStrike" cap="none" dirty="0" err="1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PCard</a:t>
            </a:r>
            <a:endParaRPr sz="2000" b="1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" name="Google Shape;149;p8">
            <a:extLst>
              <a:ext uri="{FF2B5EF4-FFF2-40B4-BE49-F238E27FC236}">
                <a16:creationId xmlns:a16="http://schemas.microsoft.com/office/drawing/2014/main" id="{B855F609-13C4-BD43-5A7E-B200E9774A91}"/>
              </a:ext>
            </a:extLst>
          </p:cNvPr>
          <p:cNvSpPr/>
          <p:nvPr/>
        </p:nvSpPr>
        <p:spPr>
          <a:xfrm>
            <a:off x="1521073" y="965569"/>
            <a:ext cx="5410772" cy="67184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 cap="flat" cmpd="sng">
            <a:solidFill>
              <a:srgbClr val="0033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SzPts val="1400"/>
            </a:pPr>
            <a:r>
              <a:rPr lang="en-US" sz="3000" b="0" i="0" u="none" strike="noStrike" cap="none" dirty="0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Procurement Cards</a:t>
            </a:r>
            <a:endParaRPr lang="en-US" sz="30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5" name="Google Shape;149;p8">
            <a:extLst>
              <a:ext uri="{FF2B5EF4-FFF2-40B4-BE49-F238E27FC236}">
                <a16:creationId xmlns:a16="http://schemas.microsoft.com/office/drawing/2014/main" id="{9FCAFBEE-61B9-92E6-14D6-F566AEC0E849}"/>
              </a:ext>
            </a:extLst>
          </p:cNvPr>
          <p:cNvSpPr/>
          <p:nvPr/>
        </p:nvSpPr>
        <p:spPr>
          <a:xfrm>
            <a:off x="1496843" y="2686103"/>
            <a:ext cx="5410772" cy="67184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cap="flat" cmpd="sng">
            <a:solidFill>
              <a:srgbClr val="0033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SzPts val="1400"/>
            </a:pPr>
            <a:r>
              <a:rPr lang="en-US" sz="3000" b="0" i="0" u="none" strike="noStrike" cap="none" dirty="0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Using the </a:t>
            </a:r>
            <a:r>
              <a:rPr lang="en-US" sz="3000" b="0" i="0" u="none" strike="noStrike" cap="none" dirty="0" err="1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PCard</a:t>
            </a:r>
            <a:endParaRPr lang="en-US" sz="30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6" name="Google Shape;149;p8">
            <a:extLst>
              <a:ext uri="{FF2B5EF4-FFF2-40B4-BE49-F238E27FC236}">
                <a16:creationId xmlns:a16="http://schemas.microsoft.com/office/drawing/2014/main" id="{34AFE0A9-84E3-C543-57AC-343FA1C6F1B9}"/>
              </a:ext>
            </a:extLst>
          </p:cNvPr>
          <p:cNvSpPr/>
          <p:nvPr/>
        </p:nvSpPr>
        <p:spPr>
          <a:xfrm>
            <a:off x="1496843" y="1830431"/>
            <a:ext cx="5410772" cy="67184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cap="flat" cmpd="sng">
            <a:solidFill>
              <a:srgbClr val="0033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SzPts val="1400"/>
            </a:pPr>
            <a:r>
              <a:rPr lang="en-US" sz="3000" b="0" i="0" u="none" strike="noStrike" cap="none" dirty="0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Becoming a </a:t>
            </a:r>
            <a:r>
              <a:rPr lang="en-US" sz="3000" b="0" i="0" u="none" strike="noStrike" cap="none" dirty="0" err="1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PCard</a:t>
            </a:r>
            <a:r>
              <a:rPr lang="en-US" sz="3000" b="0" i="0" u="none" strike="noStrike" cap="none" dirty="0">
                <a:solidFill>
                  <a:srgbClr val="003366"/>
                </a:solidFill>
                <a:latin typeface="+mj-lt"/>
                <a:ea typeface="Arial"/>
                <a:cs typeface="Arial"/>
                <a:sym typeface="Arial"/>
              </a:rPr>
              <a:t> Cardholder</a:t>
            </a:r>
            <a:endParaRPr lang="en-US" sz="8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81997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sz="3200" dirty="0">
                <a:solidFill>
                  <a:schemeClr val="dk1"/>
                </a:solidFill>
                <a:latin typeface="+mj-lt"/>
              </a:rPr>
              <a:t>Budget Director Responsibilities</a:t>
            </a:r>
            <a:endParaRPr sz="32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457201" y="1200151"/>
            <a:ext cx="8229598" cy="986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1" indent="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None/>
            </a:pPr>
            <a:r>
              <a:rPr lang="en-US" sz="1300" b="1" dirty="0">
                <a:solidFill>
                  <a:schemeClr val="dk1"/>
                </a:solidFill>
                <a:latin typeface="Titillium Web"/>
              </a:rPr>
              <a:t>Your department’s Budget Director is responsible for</a:t>
            </a:r>
          </a:p>
          <a:p>
            <a:pPr marL="285750" lvl="1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 </a:t>
            </a:r>
            <a:r>
              <a:rPr lang="en-US" sz="1300" dirty="0">
                <a:solidFill>
                  <a:schemeClr val="dk1"/>
                </a:solidFill>
                <a:latin typeface="+mn-lt"/>
              </a:rPr>
              <a:t>Approving your card application</a:t>
            </a:r>
          </a:p>
          <a:p>
            <a:pPr marL="285750" lvl="1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 Notifying card program Administrators of any Cardholder termination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070C0D-A52F-85CA-A9E4-16818AB61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390" y="2571750"/>
            <a:ext cx="4467220" cy="17628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86892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sz="3200" dirty="0">
                <a:solidFill>
                  <a:schemeClr val="dk1"/>
                </a:solidFill>
                <a:latin typeface="+mj-lt"/>
              </a:rPr>
              <a:t>Procurement Department Responsibilities</a:t>
            </a:r>
            <a:endParaRPr sz="32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457202" y="1200151"/>
            <a:ext cx="447787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1" indent="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None/>
            </a:pPr>
            <a:r>
              <a:rPr lang="en-US" sz="1100" b="1" dirty="0">
                <a:solidFill>
                  <a:schemeClr val="dk1"/>
                </a:solidFill>
                <a:latin typeface="+mn-lt"/>
              </a:rPr>
              <a:t>The university has contracted with Bank of America for a variety of purchasing-related cards, all designed to streamline business operations and accounting practices for those who do business on behalf of the university. </a:t>
            </a:r>
          </a:p>
          <a:p>
            <a:pPr marL="285750" lvl="1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The Procurement &amp; Distribution Services Department administers this suite of purchasing tools, which includes the following responsibilities for the PCard and </a:t>
            </a:r>
            <a:r>
              <a:rPr lang="en-US" sz="1100" dirty="0" err="1">
                <a:solidFill>
                  <a:schemeClr val="dk1"/>
                </a:solidFill>
                <a:latin typeface="+mn-lt"/>
              </a:rPr>
              <a:t>DCard</a:t>
            </a:r>
            <a:r>
              <a:rPr lang="en-US" sz="1100" dirty="0">
                <a:solidFill>
                  <a:schemeClr val="dk1"/>
                </a:solidFill>
                <a:latin typeface="+mn-lt"/>
              </a:rPr>
              <a:t> programs: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Verifying Canvas training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Processing card applications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Performing daily oversight of program and weekly review of card activity 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Auditing card activity and submitting results and recommendations to stakeholders 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Reviewing and notifying the responsible departments or personnel of any non- compliance, policy violations, etc.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E0F621-4B93-A144-6B0C-D9C22AD2D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450" y="1760339"/>
            <a:ext cx="3115348" cy="16228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1131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4"/>
          <p:cNvSpPr txBox="1"/>
          <p:nvPr/>
        </p:nvSpPr>
        <p:spPr>
          <a:xfrm>
            <a:off x="457200" y="107226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32846"/>
              </a:buClr>
              <a:buSzPts val="3600"/>
            </a:pPr>
            <a:r>
              <a:rPr lang="en-US" sz="3000" b="1" dirty="0">
                <a:solidFill>
                  <a:schemeClr val="dk1"/>
                </a:solidFill>
                <a:latin typeface="+mj-lt"/>
              </a:rPr>
              <a:t>Monthly Billing Cycle</a:t>
            </a:r>
            <a:endParaRPr sz="3000" b="1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360" name="Google Shape;360;p34"/>
          <p:cNvSpPr txBox="1"/>
          <p:nvPr/>
        </p:nvSpPr>
        <p:spPr>
          <a:xfrm>
            <a:off x="457210" y="1090396"/>
            <a:ext cx="8229590" cy="31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The monthly billing cycle</a:t>
            </a:r>
          </a:p>
          <a:p>
            <a:pPr marL="285750" lvl="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Runs from the 26th of the previous month to the 25th of the current month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The billing cycle ends early if the 25th falls on a Saturday, Sunday, or a public holiday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All transactions must be signed off (Approved) after allocated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In order to encourage prompt reconciliation, a Cardholder’s available credit is restored to the full monthly credit limit at the beginning of each </a:t>
            </a:r>
            <a:r>
              <a:rPr lang="en-US" sz="1300" dirty="0" err="1">
                <a:solidFill>
                  <a:schemeClr val="dk1"/>
                </a:solidFill>
                <a:latin typeface="Titillium Web"/>
              </a:rPr>
              <a:t>PCards</a:t>
            </a:r>
            <a:r>
              <a:rPr lang="en-US" sz="1300" dirty="0">
                <a:solidFill>
                  <a:schemeClr val="dk1"/>
                </a:solidFill>
                <a:latin typeface="Titillium Web"/>
              </a:rPr>
              <a:t> billing cycle only when all transactions from the previous </a:t>
            </a:r>
            <a:r>
              <a:rPr lang="en-US" sz="1300" dirty="0" err="1">
                <a:solidFill>
                  <a:schemeClr val="dk1"/>
                </a:solidFill>
                <a:latin typeface="Titillium Web"/>
              </a:rPr>
              <a:t>PCard</a:t>
            </a:r>
            <a:r>
              <a:rPr lang="en-US" sz="1300" dirty="0">
                <a:solidFill>
                  <a:schemeClr val="dk1"/>
                </a:solidFill>
                <a:latin typeface="Titillium Web"/>
              </a:rPr>
              <a:t> billing cycle have been allocated and signed off</a:t>
            </a:r>
          </a:p>
          <a:p>
            <a:pPr marL="1371600" lvl="2" indent="-279399">
              <a:spcBef>
                <a:spcPts val="220"/>
              </a:spcBef>
              <a:buClr>
                <a:srgbClr val="152A40"/>
              </a:buClr>
              <a:buSzPts val="800"/>
              <a:buFont typeface="Noto Sans Symbols"/>
              <a:buChar char="■"/>
            </a:pPr>
            <a:r>
              <a:rPr lang="en-US" sz="1300" dirty="0">
                <a:solidFill>
                  <a:srgbClr val="152A40"/>
                </a:solidFill>
                <a:latin typeface="+mn-lt"/>
              </a:rPr>
              <a:t>Reconcile receipts with the monthly statement</a:t>
            </a:r>
            <a:endParaRPr sz="1300" dirty="0">
              <a:solidFill>
                <a:srgbClr val="152A40"/>
              </a:solidFill>
              <a:latin typeface="+mn-lt"/>
            </a:endParaRPr>
          </a:p>
          <a:p>
            <a:pPr marL="1371600" lvl="2" indent="-279399">
              <a:spcBef>
                <a:spcPts val="220"/>
              </a:spcBef>
              <a:buClr>
                <a:srgbClr val="152A40"/>
              </a:buClr>
              <a:buSzPts val="800"/>
              <a:buFont typeface="Noto Sans Symbols"/>
              <a:buChar char="■"/>
            </a:pPr>
            <a:r>
              <a:rPr lang="en-US" sz="1300" dirty="0">
                <a:solidFill>
                  <a:srgbClr val="152A40"/>
                </a:solidFill>
                <a:latin typeface="+mn-lt"/>
              </a:rPr>
              <a:t>Review the </a:t>
            </a:r>
            <a:r>
              <a:rPr lang="en-US" sz="1300" i="1" dirty="0">
                <a:solidFill>
                  <a:srgbClr val="152A40"/>
                </a:solidFill>
                <a:latin typeface="+mn-lt"/>
              </a:rPr>
              <a:t>Works</a:t>
            </a:r>
            <a:r>
              <a:rPr lang="en-US" sz="1300" dirty="0">
                <a:solidFill>
                  <a:srgbClr val="152A40"/>
                </a:solidFill>
                <a:latin typeface="+mn-lt"/>
              </a:rPr>
              <a:t> system for redistributed charges </a:t>
            </a:r>
            <a:endParaRPr sz="1300" dirty="0">
              <a:solidFill>
                <a:srgbClr val="152A40"/>
              </a:solidFill>
              <a:latin typeface="+mn-lt"/>
            </a:endParaRPr>
          </a:p>
          <a:p>
            <a:pPr marL="1371600" lvl="2" indent="-279399">
              <a:spcBef>
                <a:spcPts val="220"/>
              </a:spcBef>
              <a:buClr>
                <a:srgbClr val="152A40"/>
              </a:buClr>
              <a:buSzPts val="800"/>
              <a:buFont typeface="Noto Sans Symbols"/>
              <a:buChar char="■"/>
            </a:pPr>
            <a:r>
              <a:rPr lang="en-US" sz="1300" dirty="0">
                <a:solidFill>
                  <a:srgbClr val="152A40"/>
                </a:solidFill>
                <a:latin typeface="+mn-lt"/>
              </a:rPr>
              <a:t>Reconcile by 9:00 pm the day before the last business day of the month</a:t>
            </a:r>
            <a:endParaRPr sz="1300" dirty="0">
              <a:solidFill>
                <a:srgbClr val="152A40"/>
              </a:solidFill>
              <a:latin typeface="+mn-lt"/>
            </a:endParaRPr>
          </a:p>
          <a:p>
            <a:pPr marL="28575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Please see </a:t>
            </a:r>
            <a:r>
              <a:rPr lang="en-US" sz="1300" u="sng" dirty="0">
                <a:solidFill>
                  <a:srgbClr val="00B0F0"/>
                </a:solidFill>
                <a:latin typeface="Titillium Web"/>
              </a:rPr>
              <a:t>https://case.edu/procurement/purchasing/procurement-card-suite/p-card-resources</a:t>
            </a:r>
            <a:r>
              <a:rPr lang="en-US" sz="1300" dirty="0">
                <a:solidFill>
                  <a:srgbClr val="00B0F0"/>
                </a:solidFill>
                <a:latin typeface="Titillium Web"/>
              </a:rPr>
              <a:t> </a:t>
            </a:r>
            <a:r>
              <a:rPr lang="en-US" sz="1300" dirty="0">
                <a:solidFill>
                  <a:schemeClr val="dk1"/>
                </a:solidFill>
                <a:latin typeface="Titillium Web"/>
              </a:rPr>
              <a:t>or email </a:t>
            </a:r>
            <a:r>
              <a:rPr lang="en-US" sz="1300" dirty="0">
                <a:solidFill>
                  <a:srgbClr val="00B0F0"/>
                </a:solidFill>
                <a:latin typeface="Titillium Web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Pcard@case.edu</a:t>
            </a:r>
            <a:r>
              <a:rPr lang="en-US" sz="1300" dirty="0">
                <a:solidFill>
                  <a:srgbClr val="00B0F0"/>
                </a:solidFill>
                <a:latin typeface="Titillium Web"/>
              </a:rPr>
              <a:t> </a:t>
            </a:r>
            <a:r>
              <a:rPr lang="en-US" sz="1300" dirty="0">
                <a:solidFill>
                  <a:schemeClr val="dk1"/>
                </a:solidFill>
                <a:latin typeface="Titillium Web"/>
              </a:rPr>
              <a:t>for additional information pertaining to billing cycle deadlines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457200" marR="0" lvl="0" indent="-403542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7F7F7F"/>
              </a:buClr>
              <a:buSzPts val="845"/>
              <a:buFont typeface="Arial"/>
              <a:buNone/>
            </a:pPr>
            <a:endParaRPr sz="1300" b="0" i="0" u="none" strike="noStrike" cap="none" dirty="0">
              <a:solidFill>
                <a:srgbClr val="152A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3542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7F7F7F"/>
              </a:buClr>
              <a:buSzPts val="845"/>
              <a:buFont typeface="Arial"/>
              <a:buNone/>
            </a:pP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>
            <a:spLocks noGrp="1"/>
          </p:cNvSpPr>
          <p:nvPr>
            <p:ph type="title"/>
          </p:nvPr>
        </p:nvSpPr>
        <p:spPr>
          <a:xfrm>
            <a:off x="457200" y="34290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>
                <a:solidFill>
                  <a:schemeClr val="dk1"/>
                </a:solidFill>
                <a:latin typeface="+mj-lt"/>
              </a:rPr>
              <a:t>Procurement Cards</a:t>
            </a:r>
            <a:endParaRPr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1"/>
          </p:nvPr>
        </p:nvSpPr>
        <p:spPr>
          <a:xfrm>
            <a:off x="457200" y="1079128"/>
            <a:ext cx="5809129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85750" lvl="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Case Western Reserve University has contracted with Bank of America, WEX Inc., Enterprise Inc., and American Express for a variety of purchasing-related cards, all designed to streamline business operations and accounting practices for those who do business on behalf of the university. </a:t>
            </a:r>
          </a:p>
          <a:p>
            <a:pPr marL="285750" lvl="0" indent="-285750">
              <a:lnSpc>
                <a:spcPct val="110000"/>
              </a:lnSpc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There are five different Procurement cards offered at CWRU. Today we will be covering the </a:t>
            </a:r>
            <a:r>
              <a:rPr lang="en-US" sz="1100" dirty="0" err="1">
                <a:solidFill>
                  <a:schemeClr val="dk1"/>
                </a:solidFill>
                <a:latin typeface="+mn-lt"/>
              </a:rPr>
              <a:t>PCard</a:t>
            </a:r>
            <a:endParaRPr lang="en-US" sz="1100" dirty="0">
              <a:solidFill>
                <a:schemeClr val="dk1"/>
              </a:solidFill>
              <a:latin typeface="+mn-lt"/>
            </a:endParaRP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100" dirty="0">
                <a:solidFill>
                  <a:schemeClr val="dk1"/>
                </a:solidFill>
                <a:highlight>
                  <a:srgbClr val="FFFF00"/>
                </a:highlight>
                <a:latin typeface="+mn-lt"/>
              </a:rPr>
              <a:t>Procurement Card (PCard) - Used for small-dollar goods and services issued to an individual</a:t>
            </a:r>
            <a:endParaRPr sz="1100" dirty="0">
              <a:solidFill>
                <a:schemeClr val="dk1"/>
              </a:solidFill>
              <a:highlight>
                <a:srgbClr val="FFFF00"/>
              </a:highlight>
              <a:latin typeface="+mn-lt"/>
            </a:endParaRP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Departmental Card (</a:t>
            </a:r>
            <a:r>
              <a:rPr lang="en-US" sz="1100" dirty="0" err="1">
                <a:solidFill>
                  <a:schemeClr val="dk1"/>
                </a:solidFill>
                <a:latin typeface="+mn-lt"/>
              </a:rPr>
              <a:t>DCard</a:t>
            </a:r>
            <a:r>
              <a:rPr lang="en-US" sz="1100" dirty="0">
                <a:solidFill>
                  <a:schemeClr val="dk1"/>
                </a:solidFill>
                <a:latin typeface="+mn-lt"/>
              </a:rPr>
              <a:t>)  - Used for food and beverage needs (under $500) in service of a department</a:t>
            </a:r>
            <a:endParaRPr sz="1100" dirty="0">
              <a:solidFill>
                <a:schemeClr val="dk1"/>
              </a:solidFill>
              <a:latin typeface="+mn-lt"/>
            </a:endParaRP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WEX Fuel Card - The fuel card assigned to a CWRU fleet vehicle (excludes shuttle buses)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Enterprise Maintenance Card - The maintenance card assigned to a CWRU fleet vehicle (excludes shuttle buses) 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Travel and Expense Card (T&amp;E) – Available at no fee and can be used for approved business travel as long as the individual remains on the CWRU payroll</a:t>
            </a:r>
            <a:endParaRPr lang="en-US" sz="1100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28575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+mn-lt"/>
                <a:sym typeface="Titillium Web"/>
              </a:rPr>
              <a:t>Every payment method at CWRU has its own purchasing guidelines and restrictions</a:t>
            </a:r>
            <a:endParaRPr lang="en-US" sz="1100" dirty="0">
              <a:solidFill>
                <a:schemeClr val="dk1"/>
              </a:solidFill>
              <a:latin typeface="+mn-lt"/>
            </a:endParaRPr>
          </a:p>
          <a:p>
            <a:pPr marL="28575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Cardholders must be CWRU employees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Temporary employees will not be issued cards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Cards issued to employees of CWRU affiliate institutions will remain active until either termination of employment or reassignment of duties in relation to CWRU</a:t>
            </a:r>
          </a:p>
          <a:p>
            <a:pPr marL="914400" lvl="1" indent="-298450">
              <a:spcBef>
                <a:spcPts val="220"/>
              </a:spcBef>
              <a:buClr>
                <a:schemeClr val="dk1"/>
              </a:buClr>
              <a:buSzPts val="1100"/>
              <a:buFont typeface="Arial"/>
              <a:buChar char="–"/>
            </a:pPr>
            <a:r>
              <a:rPr lang="en-US" sz="1100" dirty="0">
                <a:solidFill>
                  <a:schemeClr val="dk1"/>
                </a:solidFill>
                <a:latin typeface="+mn-lt"/>
              </a:rPr>
              <a:t>New cards will not be issued to any non-CWRU employee</a:t>
            </a:r>
          </a:p>
          <a:p>
            <a:pPr marL="615950" lvl="1" indent="0">
              <a:spcBef>
                <a:spcPts val="220"/>
              </a:spcBef>
              <a:buClr>
                <a:schemeClr val="dk1"/>
              </a:buClr>
              <a:buSzPts val="1100"/>
              <a:buNone/>
            </a:pPr>
            <a:endParaRPr lang="en-US" sz="1100" b="0" i="0" u="none" strike="noStrik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pic>
        <p:nvPicPr>
          <p:cNvPr id="84" name="Google Shape;8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0629" y="1862932"/>
            <a:ext cx="2306171" cy="14176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846"/>
              </a:buClr>
              <a:buSzPts val="36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+mj-lt"/>
              </a:rPr>
              <a:t>Procurement Card</a:t>
            </a:r>
            <a:endParaRPr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5062818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Referred to as </a:t>
            </a:r>
            <a:r>
              <a:rPr lang="en-US" sz="1300" dirty="0" err="1">
                <a:solidFill>
                  <a:schemeClr val="dk1"/>
                </a:solidFill>
                <a:latin typeface="Titillium Web"/>
              </a:rPr>
              <a:t>PCard</a:t>
            </a:r>
            <a:r>
              <a:rPr lang="en-US" sz="1300" dirty="0">
                <a:solidFill>
                  <a:schemeClr val="dk1"/>
                </a:solidFill>
                <a:latin typeface="Titillium Web"/>
              </a:rPr>
              <a:t> </a:t>
            </a:r>
          </a:p>
          <a:p>
            <a:pPr marL="28575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A Visa charge card that is maintained by Bank of America, issued to the university, and assigned to an individual as needed </a:t>
            </a:r>
          </a:p>
          <a:p>
            <a:pPr marL="285750" lvl="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The university is liable for the payment of monthly transactions</a:t>
            </a:r>
          </a:p>
          <a:p>
            <a:pPr marL="28575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  <a:sym typeface="Titillium Web"/>
              </a:rPr>
              <a:t>The card is administered by Procurement and Distribution Services</a:t>
            </a:r>
            <a:endParaRPr lang="en-US" sz="1300" dirty="0">
              <a:solidFill>
                <a:schemeClr val="dk1"/>
              </a:solidFill>
              <a:latin typeface="Titillium Web"/>
            </a:endParaRPr>
          </a:p>
          <a:p>
            <a:pPr marL="28575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For </a:t>
            </a:r>
            <a:r>
              <a:rPr lang="en-US" sz="1300" dirty="0">
                <a:solidFill>
                  <a:schemeClr val="dk1"/>
                </a:solidFill>
                <a:highlight>
                  <a:srgbClr val="FFFF00"/>
                </a:highlight>
                <a:latin typeface="Titillium Web"/>
              </a:rPr>
              <a:t>business related small-dollar goods and services </a:t>
            </a:r>
            <a:r>
              <a:rPr lang="en-US" sz="1300" dirty="0">
                <a:solidFill>
                  <a:schemeClr val="dk1"/>
                </a:solidFill>
                <a:latin typeface="Titillium Web"/>
              </a:rPr>
              <a:t>needed by individuals or their department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914400" lvl="1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For example: Professional memberships, conference registration fees (not including lodging), teaching materials, books, periodicals, and supplies 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marL="285750" lvl="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Accepted universally 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At supplier’s location (with PIN)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Over the phone</a:t>
            </a:r>
            <a:endParaRPr sz="1300" dirty="0">
              <a:solidFill>
                <a:schemeClr val="dk1"/>
              </a:solidFill>
              <a:latin typeface="Titillium Web"/>
            </a:endParaRP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Titillium Web"/>
              </a:rPr>
              <a:t>Via secure websites</a:t>
            </a:r>
            <a:endParaRPr sz="13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032846"/>
              </a:buClr>
              <a:buSzPts val="1100"/>
              <a:buNone/>
            </a:pPr>
            <a:endParaRPr sz="1300" dirty="0">
              <a:solidFill>
                <a:schemeClr val="dk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7C8F1F-E165-2A14-168E-0CD9D7445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494" y="1620371"/>
            <a:ext cx="2453257" cy="21539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f9e20886ef_0_51"/>
          <p:cNvSpPr txBox="1">
            <a:spLocks noGrp="1"/>
          </p:cNvSpPr>
          <p:nvPr>
            <p:ph type="title"/>
          </p:nvPr>
        </p:nvSpPr>
        <p:spPr>
          <a:xfrm>
            <a:off x="457200" y="355350"/>
            <a:ext cx="8229600" cy="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846"/>
              </a:buClr>
              <a:buSzPts val="36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+mj-lt"/>
              </a:rPr>
              <a:t>Departmental Card</a:t>
            </a:r>
          </a:p>
        </p:txBody>
      </p:sp>
      <p:sp>
        <p:nvSpPr>
          <p:cNvPr id="106" name="Google Shape;106;g1f9e20886ef_0_51"/>
          <p:cNvSpPr txBox="1">
            <a:spLocks noGrp="1"/>
          </p:cNvSpPr>
          <p:nvPr>
            <p:ph type="body" idx="1"/>
          </p:nvPr>
        </p:nvSpPr>
        <p:spPr>
          <a:xfrm>
            <a:off x="363671" y="1134456"/>
            <a:ext cx="8323129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  <a:sym typeface="Titillium Web"/>
              </a:rPr>
              <a:t>Referred to as </a:t>
            </a:r>
            <a:r>
              <a:rPr lang="en-US" sz="1300" dirty="0" err="1">
                <a:solidFill>
                  <a:schemeClr val="dk1"/>
                </a:solidFill>
                <a:latin typeface="Titillium Web"/>
                <a:sym typeface="Titillium Web"/>
              </a:rPr>
              <a:t>DCard</a:t>
            </a:r>
            <a:endParaRPr lang="en-US" sz="1300" dirty="0">
              <a:solidFill>
                <a:schemeClr val="dk1"/>
              </a:solidFill>
              <a:latin typeface="Titillium Web"/>
              <a:sym typeface="Titillium Web"/>
            </a:endParaRPr>
          </a:p>
          <a:p>
            <a:pPr marL="285750" lvl="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  <a:sym typeface="Titillium Web"/>
              </a:rPr>
              <a:t>Visa charge card issued by Bank of America to CWRU</a:t>
            </a:r>
            <a:endParaRPr sz="1300" dirty="0">
              <a:solidFill>
                <a:schemeClr val="dk1"/>
              </a:solidFill>
              <a:latin typeface="Titillium Web"/>
              <a:sym typeface="Titillium Web"/>
            </a:endParaRPr>
          </a:p>
          <a:p>
            <a:pPr marL="285750" lvl="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  <a:sym typeface="Titillium Web"/>
              </a:rPr>
              <a:t>Designed for use by department employees </a:t>
            </a:r>
            <a:r>
              <a:rPr lang="en-US" sz="1300" dirty="0">
                <a:solidFill>
                  <a:schemeClr val="dk1"/>
                </a:solidFill>
                <a:highlight>
                  <a:srgbClr val="FFFF00"/>
                </a:highlight>
                <a:latin typeface="Titillium Web"/>
                <a:sym typeface="Titillium Web"/>
              </a:rPr>
              <a:t>for low-cost food and food service products </a:t>
            </a:r>
            <a:r>
              <a:rPr lang="en-US" sz="1300" dirty="0">
                <a:solidFill>
                  <a:schemeClr val="dk1"/>
                </a:solidFill>
                <a:latin typeface="Titillium Web"/>
                <a:sym typeface="Titillium Web"/>
              </a:rPr>
              <a:t>that support the mission of the department</a:t>
            </a:r>
            <a:endParaRPr sz="1300" dirty="0">
              <a:solidFill>
                <a:schemeClr val="dk1"/>
              </a:solidFill>
              <a:latin typeface="Titillium Web"/>
              <a:sym typeface="Titillium Web"/>
            </a:endParaRPr>
          </a:p>
          <a:p>
            <a:pPr marL="285750" lvl="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  <a:sym typeface="Titillium Web"/>
              </a:rPr>
              <a:t>Assigned to an entire department, not an individual, and managed by a custodian</a:t>
            </a:r>
            <a:endParaRPr sz="1300" dirty="0">
              <a:solidFill>
                <a:schemeClr val="dk1"/>
              </a:solidFill>
              <a:latin typeface="Titillium Web"/>
              <a:sym typeface="Titillium Web"/>
            </a:endParaRPr>
          </a:p>
          <a:p>
            <a:pPr marL="285750" lvl="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  <a:sym typeface="Titillium Web"/>
              </a:rPr>
              <a:t>Users can spend up to $500 per transaction</a:t>
            </a:r>
            <a:endParaRPr sz="1300" dirty="0">
              <a:solidFill>
                <a:schemeClr val="dk1"/>
              </a:solidFill>
              <a:latin typeface="Titillium Web"/>
              <a:sym typeface="Titillium Web"/>
            </a:endParaRPr>
          </a:p>
          <a:p>
            <a:pPr marL="285750" lvl="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  <a:sym typeface="Titillium Web"/>
              </a:rPr>
              <a:t>Departments can spend up to $5000 per month</a:t>
            </a:r>
            <a:endParaRPr sz="1300" dirty="0">
              <a:solidFill>
                <a:schemeClr val="dk1"/>
              </a:solidFill>
              <a:latin typeface="Titillium Web"/>
              <a:sym typeface="Titillium Web"/>
            </a:endParaRPr>
          </a:p>
          <a:p>
            <a:pPr marL="285750" lvl="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  <a:sym typeface="Titillium Web"/>
              </a:rPr>
              <a:t>The card is administered by Procurement and Distribution Services</a:t>
            </a:r>
            <a:endParaRPr sz="1300" dirty="0">
              <a:solidFill>
                <a:schemeClr val="dk1"/>
              </a:solidFill>
              <a:latin typeface="Titillium Web"/>
              <a:sym typeface="Titillium Web"/>
            </a:endParaRPr>
          </a:p>
          <a:p>
            <a:pPr marL="285750" lvl="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  <a:sym typeface="Titillium Web"/>
              </a:rPr>
              <a:t>It is subject to similar Procurement Card (</a:t>
            </a:r>
            <a:r>
              <a:rPr lang="en-US" sz="1300" dirty="0" err="1">
                <a:solidFill>
                  <a:schemeClr val="dk1"/>
                </a:solidFill>
                <a:latin typeface="Titillium Web"/>
                <a:sym typeface="Titillium Web"/>
              </a:rPr>
              <a:t>PCard</a:t>
            </a:r>
            <a:r>
              <a:rPr lang="en-US" sz="1300" dirty="0">
                <a:solidFill>
                  <a:schemeClr val="dk1"/>
                </a:solidFill>
                <a:latin typeface="Titillium Web"/>
                <a:sym typeface="Titillium Web"/>
              </a:rPr>
              <a:t>) Policies</a:t>
            </a:r>
            <a:endParaRPr sz="1300" dirty="0">
              <a:solidFill>
                <a:schemeClr val="dk1"/>
              </a:solidFill>
              <a:latin typeface="Titillium Web"/>
              <a:sym typeface="Titillium Web"/>
            </a:endParaRP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Titillium Web"/>
                <a:sym typeface="Titillium Web"/>
              </a:rPr>
              <a:t>Billing process</a:t>
            </a:r>
            <a:endParaRPr sz="1300" dirty="0">
              <a:solidFill>
                <a:schemeClr val="dk1"/>
              </a:solidFill>
              <a:latin typeface="Titillium Web"/>
              <a:sym typeface="Titillium Web"/>
            </a:endParaRP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Titillium Web"/>
                <a:sym typeface="Titillium Web"/>
              </a:rPr>
              <a:t>Cardholder responsibilities</a:t>
            </a:r>
            <a:endParaRPr sz="1300" dirty="0">
              <a:solidFill>
                <a:schemeClr val="dk1"/>
              </a:solidFill>
              <a:latin typeface="Titillium Web"/>
              <a:sym typeface="Titillium Web"/>
            </a:endParaRPr>
          </a:p>
          <a:p>
            <a:pPr marL="28575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  <a:sym typeface="Titillium Web"/>
              </a:rPr>
              <a:t>Food and service must be used on campus</a:t>
            </a:r>
            <a:endParaRPr sz="1300" dirty="0">
              <a:solidFill>
                <a:schemeClr val="dk1"/>
              </a:solidFill>
              <a:latin typeface="Titillium Web"/>
              <a:sym typeface="Titillium Web"/>
            </a:endParaRPr>
          </a:p>
          <a:p>
            <a:pPr marL="28575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  <a:sym typeface="Titillium Web"/>
              </a:rPr>
              <a:t>Food purchased from the Jolly Scholar can be eaten at the restaurant or in your office</a:t>
            </a:r>
            <a:endParaRPr sz="1300" dirty="0">
              <a:solidFill>
                <a:schemeClr val="dk1"/>
              </a:solidFill>
              <a:latin typeface="Titillium Web"/>
              <a:sym typeface="Titillium Web"/>
            </a:endParaRPr>
          </a:p>
          <a:p>
            <a:pPr marL="28575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Titillium Web"/>
                <a:sym typeface="Titillium Web"/>
              </a:rPr>
              <a:t>The </a:t>
            </a:r>
            <a:r>
              <a:rPr lang="en-US" sz="1300" dirty="0" err="1">
                <a:solidFill>
                  <a:schemeClr val="dk1"/>
                </a:solidFill>
                <a:latin typeface="Titillium Web"/>
                <a:sym typeface="Titillium Web"/>
              </a:rPr>
              <a:t>DCard</a:t>
            </a:r>
            <a:r>
              <a:rPr lang="en-US" sz="1300" dirty="0">
                <a:solidFill>
                  <a:schemeClr val="dk1"/>
                </a:solidFill>
                <a:latin typeface="Titillium Web"/>
                <a:sym typeface="Titillium Web"/>
              </a:rPr>
              <a:t> cannot be used for dining out at any other restaurant or establishment</a:t>
            </a:r>
            <a:endParaRPr sz="1300" dirty="0">
              <a:solidFill>
                <a:schemeClr val="dk1"/>
              </a:solidFill>
              <a:latin typeface="Titillium Web"/>
              <a:sym typeface="Titillium Web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B223AD-063B-5109-499D-2E16E3A17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047" y="2064395"/>
            <a:ext cx="2252754" cy="17411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f9e20886ef_0_45"/>
          <p:cNvSpPr txBox="1">
            <a:spLocks noGrp="1"/>
          </p:cNvSpPr>
          <p:nvPr>
            <p:ph type="title"/>
          </p:nvPr>
        </p:nvSpPr>
        <p:spPr>
          <a:xfrm>
            <a:off x="457200" y="375520"/>
            <a:ext cx="8229600" cy="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846"/>
              </a:buClr>
              <a:buSzPts val="36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+mj-lt"/>
              </a:rPr>
              <a:t>WEX Fuel Card</a:t>
            </a:r>
            <a:endParaRPr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13" name="Google Shape;113;g1f9e20886ef_0_45"/>
          <p:cNvSpPr txBox="1">
            <a:spLocks noGrp="1"/>
          </p:cNvSpPr>
          <p:nvPr>
            <p:ph type="body" idx="1"/>
          </p:nvPr>
        </p:nvSpPr>
        <p:spPr>
          <a:xfrm>
            <a:off x="457200" y="10470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WEX Fuel Cards are assigned to a CWRU fleet vehicles (excludes shuttle buses)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Whenever the </a:t>
            </a:r>
            <a:r>
              <a:rPr lang="en-US" sz="1200" dirty="0">
                <a:solidFill>
                  <a:schemeClr val="dk1"/>
                </a:solidFill>
                <a:highlight>
                  <a:srgbClr val="FFFF00"/>
                </a:highlight>
                <a:latin typeface="Titillium Web"/>
              </a:rPr>
              <a:t>vehicle needs fuel</a:t>
            </a:r>
            <a:r>
              <a:rPr lang="en-US" sz="1200" dirty="0">
                <a:solidFill>
                  <a:schemeClr val="dk1"/>
                </a:solidFill>
                <a:latin typeface="Titillium Web"/>
              </a:rPr>
              <a:t>, the fuel card assigned to the vehicle should be used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This is the only approved payment method for fueling fleet vehicles</a:t>
            </a:r>
          </a:p>
          <a:p>
            <a:pPr marL="28575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When making these purchases, the driver will provide the vehicle, driver, and current odometer reading to the fueling station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Failure to do so could have driving privileges suspended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Please contact the CWRU fleet manager for vendors that accept the card</a:t>
            </a:r>
          </a:p>
          <a:p>
            <a:pPr marL="28575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These cards will be shared with any drivers of those vehicles but will require a unique driver assigned PIN for the transaction to be processed</a:t>
            </a:r>
          </a:p>
          <a:p>
            <a:pPr marL="28575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These cards are not subject to the monthly reconciliation and audit duties</a:t>
            </a:r>
            <a:r>
              <a:rPr lang="pt-BR" sz="1200" dirty="0">
                <a:solidFill>
                  <a:schemeClr val="dk1"/>
                </a:solidFill>
                <a:latin typeface="Titillium Web"/>
                <a:hlinkClick r:id="rId3"/>
              </a:rPr>
              <a:t> </a:t>
            </a:r>
            <a:endParaRPr lang="en-US" sz="1200" dirty="0">
              <a:solidFill>
                <a:schemeClr val="dk1"/>
              </a:solidFill>
              <a:latin typeface="Titillium Web"/>
            </a:endParaRPr>
          </a:p>
          <a:p>
            <a:pPr marL="28575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To obtain a replacement card, contact the CWRU Fleet Manager at </a:t>
            </a:r>
            <a:r>
              <a:rPr lang="en-US" sz="1200" u="sng" dirty="0">
                <a:solidFill>
                  <a:srgbClr val="00B0F0"/>
                </a:solidFill>
                <a:latin typeface="Titillium Web"/>
                <a:hlinkClick r:id="rId4"/>
              </a:rPr>
              <a:t>C</a:t>
            </a:r>
            <a:r>
              <a:rPr lang="en-US" sz="1200" dirty="0">
                <a:solidFill>
                  <a:srgbClr val="00B0F0"/>
                </a:solidFill>
                <a:latin typeface="Titillium Web"/>
                <a:hlinkClick r:id="rId4"/>
              </a:rPr>
              <a:t>ustomercareteam-pds@case.edu</a:t>
            </a:r>
            <a:r>
              <a:rPr lang="en-US" sz="1200" dirty="0">
                <a:solidFill>
                  <a:schemeClr val="dk1"/>
                </a:solidFill>
                <a:latin typeface="Titillium Web"/>
              </a:rPr>
              <a:t>.</a:t>
            </a:r>
          </a:p>
          <a:p>
            <a:pPr marL="28575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Titillium Web"/>
              </a:rPr>
              <a:t> All cards are in the vehicle information packet, located in the vehicle glove box</a:t>
            </a:r>
          </a:p>
          <a:p>
            <a:pPr marL="0" lvl="0" indent="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032846"/>
              </a:buClr>
              <a:buSzPts val="1100"/>
              <a:buNone/>
            </a:pPr>
            <a:endParaRPr sz="1200" dirty="0">
              <a:solidFill>
                <a:schemeClr val="dk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BFF2AE-7E02-951C-A151-4A05C0A4046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4364" b="17496"/>
          <a:stretch/>
        </p:blipFill>
        <p:spPr>
          <a:xfrm>
            <a:off x="3291959" y="3616656"/>
            <a:ext cx="2560081" cy="77258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f9e20886ef_0_57"/>
          <p:cNvSpPr txBox="1">
            <a:spLocks noGrp="1"/>
          </p:cNvSpPr>
          <p:nvPr>
            <p:ph type="title"/>
          </p:nvPr>
        </p:nvSpPr>
        <p:spPr>
          <a:xfrm>
            <a:off x="457200" y="355350"/>
            <a:ext cx="8229600" cy="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846"/>
              </a:buClr>
              <a:buSzPts val="36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+mj-lt"/>
              </a:rPr>
              <a:t>Enterprise Maintenance Card</a:t>
            </a:r>
          </a:p>
        </p:txBody>
      </p:sp>
      <p:sp>
        <p:nvSpPr>
          <p:cNvPr id="120" name="Google Shape;120;g1f9e20886ef_0_57"/>
          <p:cNvSpPr txBox="1">
            <a:spLocks noGrp="1"/>
          </p:cNvSpPr>
          <p:nvPr>
            <p:ph type="body" idx="1"/>
          </p:nvPr>
        </p:nvSpPr>
        <p:spPr>
          <a:xfrm>
            <a:off x="457200" y="1047050"/>
            <a:ext cx="8351223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CWRU Fleet vehicles (excludes shuttle buses) will be assigned a maintenance card issued by Enterprise Inc.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Whenever the </a:t>
            </a:r>
            <a:r>
              <a:rPr lang="en-US" sz="1300" dirty="0">
                <a:solidFill>
                  <a:schemeClr val="dk1"/>
                </a:solidFill>
                <a:highlight>
                  <a:srgbClr val="FFFF00"/>
                </a:highlight>
                <a:latin typeface="+mn-lt"/>
              </a:rPr>
              <a:t>vehicle is receiving maintenance or repairs of any kind</a:t>
            </a:r>
            <a:r>
              <a:rPr lang="en-US" sz="1300" dirty="0">
                <a:solidFill>
                  <a:schemeClr val="dk1"/>
                </a:solidFill>
                <a:latin typeface="+mn-lt"/>
              </a:rPr>
              <a:t>, the maintenance card assigned to the vehicle should be used to pay for those services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This is the only approved payment method for fleet vehicle maintenance or repairs</a:t>
            </a:r>
          </a:p>
          <a:p>
            <a:pPr marL="28575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Please contact the CWRU fleet manager for maintenance and repair vendors that accept the card</a:t>
            </a:r>
          </a:p>
          <a:p>
            <a:pPr marL="28575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These cards will be shared with any drivers of those vehicles but will require a unique driver assigned PIN for the transaction to be processed</a:t>
            </a:r>
          </a:p>
          <a:p>
            <a:pPr marL="28575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dk1"/>
                </a:solidFill>
                <a:latin typeface="+mn-lt"/>
              </a:rPr>
              <a:t>These cards are not subject to the monthly reconciliation and audit duties</a:t>
            </a:r>
            <a:endParaRPr sz="1300" dirty="0">
              <a:solidFill>
                <a:schemeClr val="dk1"/>
              </a:solidFill>
              <a:latin typeface="+mn-lt"/>
            </a:endParaRPr>
          </a:p>
          <a:p>
            <a:pPr marL="0" lvl="0" indent="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032846"/>
              </a:buClr>
              <a:buSzPts val="1100"/>
              <a:buNone/>
            </a:pPr>
            <a:endParaRPr sz="1300" dirty="0">
              <a:solidFill>
                <a:schemeClr val="dk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AB0250-E485-DAE9-6DC5-5AE6F76D9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5299" y="2879517"/>
            <a:ext cx="2756647" cy="16735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f9e20886ef_0_57"/>
          <p:cNvSpPr txBox="1">
            <a:spLocks noGrp="1"/>
          </p:cNvSpPr>
          <p:nvPr>
            <p:ph type="title"/>
          </p:nvPr>
        </p:nvSpPr>
        <p:spPr>
          <a:xfrm>
            <a:off x="457200" y="355350"/>
            <a:ext cx="8229600" cy="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846"/>
              </a:buClr>
              <a:buSzPts val="36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+mj-lt"/>
              </a:rPr>
              <a:t>Travel &amp; Expense Card</a:t>
            </a:r>
          </a:p>
        </p:txBody>
      </p:sp>
      <p:sp>
        <p:nvSpPr>
          <p:cNvPr id="120" name="Google Shape;120;g1f9e20886ef_0_57"/>
          <p:cNvSpPr txBox="1">
            <a:spLocks noGrp="1"/>
          </p:cNvSpPr>
          <p:nvPr>
            <p:ph type="body" idx="1"/>
          </p:nvPr>
        </p:nvSpPr>
        <p:spPr>
          <a:xfrm>
            <a:off x="457200" y="1047049"/>
            <a:ext cx="8229599" cy="351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dk1"/>
                </a:solidFill>
                <a:latin typeface="+mn-lt"/>
              </a:rPr>
              <a:t>Often Referred to as a T&amp;E Card</a:t>
            </a:r>
          </a:p>
          <a:p>
            <a:pPr marL="285750" lvl="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dk1"/>
                </a:solidFill>
                <a:latin typeface="+mn-lt"/>
              </a:rPr>
              <a:t>Issued by American Express</a:t>
            </a:r>
          </a:p>
          <a:p>
            <a:pPr marL="285750" lvl="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dk1"/>
                </a:solidFill>
                <a:latin typeface="+mn-lt"/>
              </a:rPr>
              <a:t>The T&amp;E Card is available at no fee and </a:t>
            </a:r>
            <a:r>
              <a:rPr lang="en-US" sz="1000" dirty="0">
                <a:solidFill>
                  <a:schemeClr val="dk1"/>
                </a:solidFill>
                <a:highlight>
                  <a:srgbClr val="FFFF00"/>
                </a:highlight>
                <a:latin typeface="+mn-lt"/>
              </a:rPr>
              <a:t>can be used for approved business travel as long as the individual remains on the CWRU payroll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000" dirty="0">
                <a:solidFill>
                  <a:schemeClr val="dk1"/>
                </a:solidFill>
                <a:latin typeface="+mn-lt"/>
              </a:rPr>
              <a:t>The T&amp;E Card can be used with the Peoplesoft Travel and Expense Module to facilitate and expedite direct payment of approved expenses to American Express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000" dirty="0">
                <a:solidFill>
                  <a:schemeClr val="dk1"/>
                </a:solidFill>
                <a:latin typeface="+mn-lt"/>
              </a:rPr>
              <a:t> Personal (non-CWRU business) charges are prohibited   </a:t>
            </a:r>
          </a:p>
          <a:p>
            <a:pPr marL="285750" lvl="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dk1"/>
                </a:solidFill>
                <a:latin typeface="+mn-lt"/>
              </a:rPr>
              <a:t> Every T&amp;E Cardholder is responsible for 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000" dirty="0">
                <a:solidFill>
                  <a:schemeClr val="dk1"/>
                </a:solidFill>
                <a:latin typeface="+mn-lt"/>
              </a:rPr>
              <a:t>Proper use of the T&amp;E Card according to policy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000" dirty="0">
                <a:solidFill>
                  <a:schemeClr val="dk1"/>
                </a:solidFill>
                <a:latin typeface="+mn-lt"/>
              </a:rPr>
              <a:t>Reconciling charged expenses in a timely manner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000" dirty="0">
                <a:solidFill>
                  <a:schemeClr val="dk1"/>
                </a:solidFill>
                <a:latin typeface="+mn-lt"/>
              </a:rPr>
              <a:t>Ensuring timely payment of charges regardless of the status of any outstanding expenses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000" dirty="0">
                <a:solidFill>
                  <a:schemeClr val="dk1"/>
                </a:solidFill>
                <a:latin typeface="+mn-lt"/>
              </a:rPr>
              <a:t>Remitting payment directly to American Express for any unapproved or non-reimbursable expenses placed on the card 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000" dirty="0">
                <a:solidFill>
                  <a:schemeClr val="dk1"/>
                </a:solidFill>
                <a:latin typeface="+mn-lt"/>
              </a:rPr>
              <a:t>Handling American Express late fees and/or delinquency charges </a:t>
            </a:r>
          </a:p>
          <a:p>
            <a:pPr lvl="2" indent="-279399">
              <a:spcBef>
                <a:spcPts val="220"/>
              </a:spcBef>
              <a:buClr>
                <a:srgbClr val="152A40"/>
              </a:buClr>
              <a:buSzPts val="800"/>
              <a:buFont typeface="Noto Sans Symbols"/>
              <a:buChar char="■"/>
            </a:pPr>
            <a:r>
              <a:rPr lang="en-US" sz="1000" dirty="0">
                <a:solidFill>
                  <a:srgbClr val="152A40"/>
                </a:solidFill>
                <a:latin typeface="+mn-lt"/>
              </a:rPr>
              <a:t>If there is not timely, correct submission of expense reporting into PeopleSoft. No balances can be carried month-to-month</a:t>
            </a:r>
          </a:p>
          <a:p>
            <a:pPr marL="285750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dk1"/>
                </a:solidFill>
                <a:latin typeface="+mn-lt"/>
              </a:rPr>
              <a:t>Misuse of the card may result in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000" dirty="0">
                <a:solidFill>
                  <a:schemeClr val="dk1"/>
                </a:solidFill>
                <a:latin typeface="+mn-lt"/>
              </a:rPr>
              <a:t>Card suspension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000" dirty="0">
                <a:solidFill>
                  <a:schemeClr val="dk1"/>
                </a:solidFill>
                <a:latin typeface="+mn-lt"/>
              </a:rPr>
              <a:t>Card revocation</a:t>
            </a:r>
          </a:p>
          <a:p>
            <a:pPr lvl="1" indent="-298450">
              <a:spcBef>
                <a:spcPts val="220"/>
              </a:spcBef>
              <a:buClr>
                <a:schemeClr val="dk1"/>
              </a:buClr>
              <a:buSzPts val="1100"/>
            </a:pPr>
            <a:r>
              <a:rPr lang="en-US" sz="1000" dirty="0">
                <a:solidFill>
                  <a:schemeClr val="dk1"/>
                </a:solidFill>
                <a:latin typeface="+mn-lt"/>
              </a:rPr>
              <a:t>Other actions by the university</a:t>
            </a:r>
          </a:p>
          <a:p>
            <a:pPr marL="285750" lvl="1" indent="-285750">
              <a:spcBef>
                <a:spcPts val="220"/>
              </a:spcBef>
              <a:buClr>
                <a:schemeClr val="dk1"/>
              </a:buClr>
              <a:buSzPts val="1300"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dk1"/>
                </a:solidFill>
                <a:latin typeface="+mn-lt"/>
              </a:rPr>
              <a:t>You can learn additional information pertaining to the T&amp;E Card at </a:t>
            </a:r>
            <a:r>
              <a:rPr lang="en-US" sz="1000" dirty="0">
                <a:solidFill>
                  <a:schemeClr val="dk1"/>
                </a:solidFill>
                <a:latin typeface="+mn-lt"/>
                <a:hlinkClick r:id="rId3"/>
              </a:rPr>
              <a:t>https://case.edu/travel/travel-resources/travel-policy</a:t>
            </a:r>
            <a:r>
              <a:rPr lang="en-US" sz="1000" dirty="0">
                <a:solidFill>
                  <a:schemeClr val="dk1"/>
                </a:solidFill>
                <a:latin typeface="+mn-lt"/>
              </a:rPr>
              <a:t> or email </a:t>
            </a:r>
            <a:r>
              <a:rPr lang="en-US" sz="1000" u="sng" dirty="0">
                <a:solidFill>
                  <a:srgbClr val="00B0F0"/>
                </a:solidFill>
                <a:latin typeface="+mn-lt"/>
              </a:rPr>
              <a:t>Travel@case.edu</a:t>
            </a:r>
          </a:p>
        </p:txBody>
      </p:sp>
    </p:spTree>
    <p:extLst>
      <p:ext uri="{BB962C8B-B14F-4D97-AF65-F5344CB8AC3E}">
        <p14:creationId xmlns:p14="http://schemas.microsoft.com/office/powerpoint/2010/main" val="3837518118"/>
      </p:ext>
    </p:extLst>
  </p:cSld>
  <p:clrMapOvr>
    <a:masterClrMapping/>
  </p:clrMapOvr>
</p:sld>
</file>

<file path=ppt/theme/theme1.xml><?xml version="1.0" encoding="utf-8"?>
<a:theme xmlns:a="http://schemas.openxmlformats.org/drawingml/2006/main" name="CWRU_Caps_Templat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B0F0"/>
      </a:hlink>
      <a:folHlink>
        <a:srgbClr val="00B0F0"/>
      </a:folHlink>
    </a:clrScheme>
    <a:fontScheme name="CWRU">
      <a:majorFont>
        <a:latin typeface="Titillium Web"/>
        <a:ea typeface=""/>
        <a:cs typeface=""/>
      </a:majorFont>
      <a:minorFont>
        <a:latin typeface="Titillium We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8819</TotalTime>
  <Words>3149</Words>
  <Application>Microsoft Office PowerPoint</Application>
  <PresentationFormat>On-screen Show (16:9)</PresentationFormat>
  <Paragraphs>310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Noto Sans Symbols</vt:lpstr>
      <vt:lpstr>Calibri</vt:lpstr>
      <vt:lpstr>Titillium Web</vt:lpstr>
      <vt:lpstr>Arial</vt:lpstr>
      <vt:lpstr>CWRU_Caps_Template</vt:lpstr>
      <vt:lpstr>CWRU PCard Training</vt:lpstr>
      <vt:lpstr>PowerPoint Presentation</vt:lpstr>
      <vt:lpstr>PowerPoint Presentation</vt:lpstr>
      <vt:lpstr>Procurement Cards</vt:lpstr>
      <vt:lpstr>Procurement Card</vt:lpstr>
      <vt:lpstr>Departmental Card</vt:lpstr>
      <vt:lpstr>WEX Fuel Card</vt:lpstr>
      <vt:lpstr>Enterprise Maintenance Card</vt:lpstr>
      <vt:lpstr>Travel &amp; Expense Card</vt:lpstr>
      <vt:lpstr>PowerPoint Presentation</vt:lpstr>
      <vt:lpstr>Becoming a PCard Cardholder</vt:lpstr>
      <vt:lpstr>PowerPoint Presentation</vt:lpstr>
      <vt:lpstr>Using the PCard: How to Pay Matrix</vt:lpstr>
      <vt:lpstr>Using the PCard: Prohibited Charges</vt:lpstr>
      <vt:lpstr>Using the PCard: Prohibited Use</vt:lpstr>
      <vt:lpstr>Using the PCard: Purchases</vt:lpstr>
      <vt:lpstr>Using the PCard: Limits</vt:lpstr>
      <vt:lpstr>PowerPoint Presentation</vt:lpstr>
      <vt:lpstr>Responsibility Matrix</vt:lpstr>
      <vt:lpstr>Cardholder Responsibilities</vt:lpstr>
      <vt:lpstr>Cardholder Responsibilities: Reconciling</vt:lpstr>
      <vt:lpstr>Cardholder Responsibilities: Resolving Issues</vt:lpstr>
      <vt:lpstr>Cardholder Responsibilities: Returns</vt:lpstr>
      <vt:lpstr>Cardholder Responsibilities: Documentation &amp; Lost/Stolen Cards</vt:lpstr>
      <vt:lpstr>Cardholder Responsibilities: Cancellation</vt:lpstr>
      <vt:lpstr>Reconciler Responsibilities</vt:lpstr>
      <vt:lpstr>Approver Responsibilities</vt:lpstr>
      <vt:lpstr>Approver Responsibilities</vt:lpstr>
      <vt:lpstr>Driver Responsibilities</vt:lpstr>
      <vt:lpstr>Budget Director Responsibilities</vt:lpstr>
      <vt:lpstr>Procurement Department Responsibilities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CWRU Procurement Card Training</dc:title>
  <dc:creator>Jah-Rule Davis</dc:creator>
  <cp:lastModifiedBy>Jah-Rule Davis</cp:lastModifiedBy>
  <cp:revision>86</cp:revision>
  <dcterms:modified xsi:type="dcterms:W3CDTF">2023-04-21T20:09:13Z</dcterms:modified>
</cp:coreProperties>
</file>