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3.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345" r:id="rId3"/>
    <p:sldId id="266" r:id="rId4"/>
    <p:sldId id="367" r:id="rId5"/>
    <p:sldId id="368" r:id="rId6"/>
    <p:sldId id="352" r:id="rId7"/>
    <p:sldId id="369" r:id="rId8"/>
    <p:sldId id="353" r:id="rId9"/>
    <p:sldId id="354" r:id="rId10"/>
    <p:sldId id="265" r:id="rId11"/>
    <p:sldId id="355" r:id="rId12"/>
    <p:sldId id="356" r:id="rId13"/>
    <p:sldId id="357" r:id="rId14"/>
    <p:sldId id="370" r:id="rId15"/>
    <p:sldId id="358" r:id="rId16"/>
    <p:sldId id="359" r:id="rId17"/>
    <p:sldId id="360" r:id="rId18"/>
    <p:sldId id="361" r:id="rId19"/>
    <p:sldId id="371" r:id="rId20"/>
    <p:sldId id="362" r:id="rId21"/>
    <p:sldId id="363" r:id="rId22"/>
    <p:sldId id="364" r:id="rId23"/>
    <p:sldId id="290" r:id="rId24"/>
    <p:sldId id="291" r:id="rId25"/>
    <p:sldId id="372" r:id="rId26"/>
    <p:sldId id="365" r:id="rId27"/>
    <p:sldId id="366" r:id="rId28"/>
    <p:sldId id="281" r:id="rId29"/>
    <p:sldId id="282" r:id="rId30"/>
  </p:sldIdLst>
  <p:sldSz cx="9144000" cy="5143500" type="screen16x9"/>
  <p:notesSz cx="7099300" cy="9385300"/>
  <p:embeddedFontLst>
    <p:embeddedFont>
      <p:font typeface="Open Sans" panose="020B0606030504020204" pitchFamily="34" charset="0"/>
      <p:regular r:id="rId32"/>
      <p:bold r:id="rId33"/>
      <p:italic r:id="rId34"/>
      <p:boldItalic r:id="rId35"/>
    </p:embeddedFont>
    <p:embeddedFont>
      <p:font typeface="Titillium Web"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4">
          <p15:clr>
            <a:srgbClr val="A4A3A4"/>
          </p15:clr>
        </p15:guide>
        <p15:guide id="2" pos="2868">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jTAZbXHTIQ2Zv8oXt0d2SunFnlr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DEF381-059A-584B-CBCB-FF140F1BCD34}" name="Jah-Rule Davis" initials="JRD" userId="S::jad332@case.edu::1aec77bb-dcc6-41d0-b329-1099b0cd7f9c" providerId="AD"/>
  <p188:author id="{ABE5BCE2-0336-BE97-876E-7408C4AD7AF6}" name="Christine Johnson" initials="CJ" userId="S::cxj333@case.edu::e18d8689-1838-47c3-b494-396fd7cdd9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shley Frantz" initials="" lastIdx="6" clrIdx="0"/>
  <p:cmAuthor id="2" name="Arjun Patel"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6247" autoAdjust="0"/>
  </p:normalViewPr>
  <p:slideViewPr>
    <p:cSldViewPr snapToGrid="0">
      <p:cViewPr varScale="1">
        <p:scale>
          <a:sx n="146" d="100"/>
          <a:sy n="146" d="100"/>
        </p:scale>
        <p:origin x="744" y="114"/>
      </p:cViewPr>
      <p:guideLst>
        <p:guide orient="horz" pos="1594"/>
        <p:guide pos="2868"/>
      </p:guideLst>
    </p:cSldViewPr>
  </p:slideViewPr>
  <p:outlineViewPr>
    <p:cViewPr>
      <p:scale>
        <a:sx n="33" d="100"/>
        <a:sy n="33" d="100"/>
      </p:scale>
      <p:origin x="0" y="-30408"/>
    </p:cViewPr>
  </p:outlineViewPr>
  <p:notesTextViewPr>
    <p:cViewPr>
      <p:scale>
        <a:sx n="1" d="1"/>
        <a:sy n="1" d="1"/>
      </p:scale>
      <p:origin x="0" y="0"/>
    </p:cViewPr>
  </p:notesTextViewPr>
  <p:notesViewPr>
    <p:cSldViewPr snapToGrid="0">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76"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73" Type="http://schemas.openxmlformats.org/officeDocument/2006/relationships/commentAuthors" Target="commentAuthors.xml"/><Relationship Id="rId7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77" Type="http://schemas.openxmlformats.org/officeDocument/2006/relationships/tableStyles" Target="tableStyles.xml"/><Relationship Id="rId8" Type="http://schemas.openxmlformats.org/officeDocument/2006/relationships/slide" Target="slides/slide7.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7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18T20:46:43.751" idx="1">
    <p:pos x="6000" y="0"/>
    <p:text>Can slides 8&amp;9 be combined to explain the 2 options?  The "Would you like to join" screenshot is illegible when blown up. It is the primary thing people are meant to read.  It's like the most important part.</p:text>
    <p:extLst>
      <p:ext uri="{C676402C-5697-4E1C-873F-D02D1690AC5C}">
        <p15:threadingInfo xmlns:p15="http://schemas.microsoft.com/office/powerpoint/2012/main" timeZoneBias="0"/>
      </p:ext>
    </p:extLst>
  </p:cm>
  <p:cm authorId="1" dt="2022-10-18T20:45:06.134" idx="2">
    <p:pos x="6000" y="0"/>
    <p:text>Since this has been updated, can you merge 11 &amp;12</p:text>
    <p:extLst>
      <p:ext uri="{C676402C-5697-4E1C-873F-D02D1690AC5C}">
        <p15:threadingInfo xmlns:p15="http://schemas.microsoft.com/office/powerpoint/2012/main" timeZoneBias="0">
          <p15:parentCm authorId="1" idx="1"/>
        </p15:threadingInfo>
      </p:ext>
    </p:extLst>
  </p:cm>
  <p:cm authorId="2" dt="2022-10-18T20:46:43.751" idx="1">
    <p:pos x="6000" y="0"/>
    <p:text>Yeah, you want me to keep both the screenshots ? 
For Scenarios</p:text>
    <p:extLst>
      <p:ext uri="{C676402C-5697-4E1C-873F-D02D1690AC5C}">
        <p15:threadingInfo xmlns:p15="http://schemas.microsoft.com/office/powerpoint/2012/main" timeZoneBias="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0-11T21:16:54.818" idx="3">
    <p:pos x="6000" y="0"/>
    <p:text>Are they entering their Case ID or their ABC123@case.edu email?  2 different things.</p:text>
    <p:extLst>
      <p:ext uri="{C676402C-5697-4E1C-873F-D02D1690AC5C}">
        <p15:threadingInfo xmlns:p15="http://schemas.microsoft.com/office/powerpoint/2012/main" timeZoneBias="0"/>
      </p:ext>
    </p:extLst>
  </p:cm>
  <p:cm authorId="1" dt="2022-10-18T20:44:03.180" idx="4">
    <p:pos x="6000" y="100"/>
    <p:text>Which email address will they use when registering on Amazon Business? We can only send them an invite to 1 email. will it be the ABC123 email or a different CWRU email?</p:text>
    <p:extLst>
      <p:ext uri="{C676402C-5697-4E1C-873F-D02D1690AC5C}">
        <p15:threadingInfo xmlns:p15="http://schemas.microsoft.com/office/powerpoint/2012/main" timeZoneBias="0"/>
      </p:ext>
    </p:extLst>
  </p:cm>
  <p:cm authorId="2" dt="2022-10-18T20:15:27.354" idx="2">
    <p:pos x="6000" y="100"/>
    <p:text>Whichever alias they use when authenticating through SSO, they will be able to specify which one will be used for use in business prime</p:text>
    <p:extLst>
      <p:ext uri="{C676402C-5697-4E1C-873F-D02D1690AC5C}">
        <p15:threadingInfo xmlns:p15="http://schemas.microsoft.com/office/powerpoint/2012/main" timeZoneBias="0">
          <p15:parentCm authorId="1" idx="4"/>
        </p15:threadingInfo>
      </p:ext>
    </p:extLst>
  </p:cm>
  <p:cm authorId="1" dt="2022-10-18T20:44:03.180" idx="5">
    <p:pos x="6000" y="100"/>
    <p:text>so ashley.frantz@case.edu will work?</p:text>
    <p:extLst>
      <p:ext uri="{C676402C-5697-4E1C-873F-D02D1690AC5C}">
        <p15:threadingInfo xmlns:p15="http://schemas.microsoft.com/office/powerpoint/2012/main" timeZoneBias="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0-11T22:09:43.350" idx="6">
    <p:pos x="6000" y="0"/>
    <p:text>Can you see if there is a similar graphic for AmazonBusiness?  If not, then we will roll with this one.</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469265"/>
          </a:xfrm>
          <a:prstGeom prst="rect">
            <a:avLst/>
          </a:prstGeom>
          <a:noFill/>
          <a:ln>
            <a:noFill/>
          </a:ln>
        </p:spPr>
        <p:txBody>
          <a:bodyPr spcFirstLastPara="1" wrap="square" lIns="94175" tIns="47075" rIns="94175" bIns="470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0"/>
            <a:ext cx="3076363" cy="469265"/>
          </a:xfrm>
          <a:prstGeom prst="rect">
            <a:avLst/>
          </a:prstGeom>
          <a:noFill/>
          <a:ln>
            <a:noFill/>
          </a:ln>
        </p:spPr>
        <p:txBody>
          <a:bodyPr spcFirstLastPara="1" wrap="square" lIns="94175" tIns="47075" rIns="94175" bIns="470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4406"/>
            <a:ext cx="3076363" cy="469265"/>
          </a:xfrm>
          <a:prstGeom prst="rect">
            <a:avLst/>
          </a:prstGeom>
          <a:noFill/>
          <a:ln>
            <a:noFill/>
          </a:ln>
        </p:spPr>
        <p:txBody>
          <a:bodyPr spcFirstLastPara="1" wrap="square" lIns="94175" tIns="47075" rIns="94175" bIns="470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8914406"/>
            <a:ext cx="3076363" cy="4692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p>
            <a:pPr marL="133350" lvl="0" indent="0" algn="l" rtl="0">
              <a:lnSpc>
                <a:spcPct val="100000"/>
              </a:lnSpc>
              <a:spcBef>
                <a:spcPts val="0"/>
              </a:spcBef>
              <a:spcAft>
                <a:spcPts val="0"/>
              </a:spcAft>
              <a:buClr>
                <a:srgbClr val="333333"/>
              </a:buClr>
              <a:buSzPts val="1500"/>
              <a:buFontTx/>
              <a:buNone/>
            </a:pPr>
            <a:endParaRPr lang="en-US" sz="1600" dirty="0"/>
          </a:p>
        </p:txBody>
      </p:sp>
      <p:sp>
        <p:nvSpPr>
          <p:cNvPr id="40" name="Google Shape;40;p1:notes"/>
          <p:cNvSpPr txBox="1">
            <a:spLocks noGrp="1"/>
          </p:cNvSpPr>
          <p:nvPr>
            <p:ph type="sldNum" idx="12"/>
          </p:nvPr>
        </p:nvSpPr>
        <p:spPr>
          <a:xfrm>
            <a:off x="4021294" y="8914406"/>
            <a:ext cx="3076363" cy="469265"/>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57e074982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157e074982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57e074982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57e0749823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57e074982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57e0749823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57e074982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157e0749823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B2EC45F4-9716-E879-3756-A14BAB69D1CF}"/>
            </a:ext>
          </a:extLst>
        </p:cNvPr>
        <p:cNvGrpSpPr/>
        <p:nvPr/>
      </p:nvGrpSpPr>
      <p:grpSpPr>
        <a:xfrm>
          <a:off x="0" y="0"/>
          <a:ext cx="0" cy="0"/>
          <a:chOff x="0" y="0"/>
          <a:chExt cx="0" cy="0"/>
        </a:xfrm>
      </p:grpSpPr>
      <p:sp>
        <p:nvSpPr>
          <p:cNvPr id="139" name="Google Shape;139;p8:notes">
            <a:extLst>
              <a:ext uri="{FF2B5EF4-FFF2-40B4-BE49-F238E27FC236}">
                <a16:creationId xmlns:a16="http://schemas.microsoft.com/office/drawing/2014/main" id="{9F2D715E-3144-7220-12F4-D29B0B7AC27E}"/>
              </a:ext>
            </a:extLst>
          </p:cNvPr>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a:extLst>
              <a:ext uri="{FF2B5EF4-FFF2-40B4-BE49-F238E27FC236}">
                <a16:creationId xmlns:a16="http://schemas.microsoft.com/office/drawing/2014/main" id="{45CD8A98-11E6-066D-3F5F-24446701B088}"/>
              </a:ext>
            </a:extLst>
          </p:cNvPr>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a:extLst>
              <a:ext uri="{FF2B5EF4-FFF2-40B4-BE49-F238E27FC236}">
                <a16:creationId xmlns:a16="http://schemas.microsoft.com/office/drawing/2014/main" id="{E3B2615B-E97C-745F-B8A8-021AB4DB3B91}"/>
              </a:ext>
            </a:extLst>
          </p:cNvPr>
          <p:cNvSpPr txBox="1">
            <a:spLocks noGrp="1"/>
          </p:cNvSpPr>
          <p:nvPr>
            <p:ph type="sldNum" idx="12"/>
          </p:nvPr>
        </p:nvSpPr>
        <p:spPr>
          <a:xfrm>
            <a:off x="4021294" y="8914406"/>
            <a:ext cx="3076363" cy="469265"/>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643439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7B629685-56B6-DD79-93BF-053A5F04E7B7}"/>
            </a:ext>
          </a:extLst>
        </p:cNvPr>
        <p:cNvGrpSpPr/>
        <p:nvPr/>
      </p:nvGrpSpPr>
      <p:grpSpPr>
        <a:xfrm>
          <a:off x="0" y="0"/>
          <a:ext cx="0" cy="0"/>
          <a:chOff x="0" y="0"/>
          <a:chExt cx="0" cy="0"/>
        </a:xfrm>
      </p:grpSpPr>
      <p:sp>
        <p:nvSpPr>
          <p:cNvPr id="139" name="Google Shape;139;p8:notes">
            <a:extLst>
              <a:ext uri="{FF2B5EF4-FFF2-40B4-BE49-F238E27FC236}">
                <a16:creationId xmlns:a16="http://schemas.microsoft.com/office/drawing/2014/main" id="{AC9C7F1A-4275-6B94-4BF2-5A7148F71F87}"/>
              </a:ext>
            </a:extLst>
          </p:cNvPr>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a:extLst>
              <a:ext uri="{FF2B5EF4-FFF2-40B4-BE49-F238E27FC236}">
                <a16:creationId xmlns:a16="http://schemas.microsoft.com/office/drawing/2014/main" id="{A6623DDF-5C6C-25E2-203E-20BB7338E788}"/>
              </a:ext>
            </a:extLst>
          </p:cNvPr>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a:extLst>
              <a:ext uri="{FF2B5EF4-FFF2-40B4-BE49-F238E27FC236}">
                <a16:creationId xmlns:a16="http://schemas.microsoft.com/office/drawing/2014/main" id="{1A10425F-FE62-5602-F982-9A9531BC1B00}"/>
              </a:ext>
            </a:extLst>
          </p:cNvPr>
          <p:cNvSpPr txBox="1">
            <a:spLocks noGrp="1"/>
          </p:cNvSpPr>
          <p:nvPr>
            <p:ph type="sldNum" idx="12"/>
          </p:nvPr>
        </p:nvSpPr>
        <p:spPr>
          <a:xfrm>
            <a:off x="4021294" y="8914406"/>
            <a:ext cx="3076363" cy="469265"/>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262881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p:cNvSpPr txBox="1">
            <a:spLocks noGrp="1"/>
          </p:cNvSpPr>
          <p:nvPr>
            <p:ph type="sldNum" idx="12"/>
          </p:nvPr>
        </p:nvSpPr>
        <p:spPr>
          <a:xfrm>
            <a:off x="4021294" y="8914406"/>
            <a:ext cx="3076363" cy="469265"/>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434004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571b69ca8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1571b69ca8f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d708fa6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2d708fa6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2d708fa64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2d708fa64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4EC8A3A2-0AAD-A4CC-49E3-CF4E58209E51}"/>
            </a:ext>
          </a:extLst>
        </p:cNvPr>
        <p:cNvGrpSpPr/>
        <p:nvPr/>
      </p:nvGrpSpPr>
      <p:grpSpPr>
        <a:xfrm>
          <a:off x="0" y="0"/>
          <a:ext cx="0" cy="0"/>
          <a:chOff x="0" y="0"/>
          <a:chExt cx="0" cy="0"/>
        </a:xfrm>
      </p:grpSpPr>
      <p:sp>
        <p:nvSpPr>
          <p:cNvPr id="139" name="Google Shape;139;p8:notes">
            <a:extLst>
              <a:ext uri="{FF2B5EF4-FFF2-40B4-BE49-F238E27FC236}">
                <a16:creationId xmlns:a16="http://schemas.microsoft.com/office/drawing/2014/main" id="{362DAD18-0551-9580-3011-AB5EDF84462E}"/>
              </a:ext>
            </a:extLst>
          </p:cNvPr>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a:extLst>
              <a:ext uri="{FF2B5EF4-FFF2-40B4-BE49-F238E27FC236}">
                <a16:creationId xmlns:a16="http://schemas.microsoft.com/office/drawing/2014/main" id="{037FB474-8112-4942-AE85-89A8A33BAC57}"/>
              </a:ext>
            </a:extLst>
          </p:cNvPr>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a:extLst>
              <a:ext uri="{FF2B5EF4-FFF2-40B4-BE49-F238E27FC236}">
                <a16:creationId xmlns:a16="http://schemas.microsoft.com/office/drawing/2014/main" id="{F3168C90-0A4D-4959-D6AB-31D371469300}"/>
              </a:ext>
            </a:extLst>
          </p:cNvPr>
          <p:cNvSpPr txBox="1">
            <a:spLocks noGrp="1"/>
          </p:cNvSpPr>
          <p:nvPr>
            <p:ph type="sldNum" idx="12"/>
          </p:nvPr>
        </p:nvSpPr>
        <p:spPr>
          <a:xfrm>
            <a:off x="4021294" y="8914406"/>
            <a:ext cx="3076363" cy="469265"/>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1167259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657ff09b9a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1657ff09b9a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657ff09b9a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1657ff09b9a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657ff09b9a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1657ff09b9a_1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571b69ca8f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571b69ca8f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p:cNvSpPr txBox="1">
            <a:spLocks noGrp="1"/>
          </p:cNvSpPr>
          <p:nvPr>
            <p:ph type="sldNum" idx="12"/>
          </p:nvPr>
        </p:nvSpPr>
        <p:spPr>
          <a:xfrm>
            <a:off x="4021294" y="8914406"/>
            <a:ext cx="3076363" cy="469265"/>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5:notes"/>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80" name="Google Shape;80;p5:notes"/>
          <p:cNvSpPr txBox="1">
            <a:spLocks noGrp="1"/>
          </p:cNvSpPr>
          <p:nvPr>
            <p:ph type="sldNum" idx="12"/>
          </p:nvPr>
        </p:nvSpPr>
        <p:spPr>
          <a:xfrm>
            <a:off x="4021294" y="8914406"/>
            <a:ext cx="3076363" cy="469265"/>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86216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96FEFAA4-9194-9588-C0A3-F971CE9FAF34}"/>
            </a:ext>
          </a:extLst>
        </p:cNvPr>
        <p:cNvGrpSpPr/>
        <p:nvPr/>
      </p:nvGrpSpPr>
      <p:grpSpPr>
        <a:xfrm>
          <a:off x="0" y="0"/>
          <a:ext cx="0" cy="0"/>
          <a:chOff x="0" y="0"/>
          <a:chExt cx="0" cy="0"/>
        </a:xfrm>
      </p:grpSpPr>
      <p:sp>
        <p:nvSpPr>
          <p:cNvPr id="139" name="Google Shape;139;p8:notes">
            <a:extLst>
              <a:ext uri="{FF2B5EF4-FFF2-40B4-BE49-F238E27FC236}">
                <a16:creationId xmlns:a16="http://schemas.microsoft.com/office/drawing/2014/main" id="{24C2B504-D4C3-B96E-E1C6-6898C4FE9475}"/>
              </a:ext>
            </a:extLst>
          </p:cNvPr>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a:extLst>
              <a:ext uri="{FF2B5EF4-FFF2-40B4-BE49-F238E27FC236}">
                <a16:creationId xmlns:a16="http://schemas.microsoft.com/office/drawing/2014/main" id="{D50C65E0-8421-BA4F-12D5-1D2A99E7AA52}"/>
              </a:ext>
            </a:extLst>
          </p:cNvPr>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a:extLst>
              <a:ext uri="{FF2B5EF4-FFF2-40B4-BE49-F238E27FC236}">
                <a16:creationId xmlns:a16="http://schemas.microsoft.com/office/drawing/2014/main" id="{0D3D2DCA-6B96-AFDA-82CE-E6BEAB0A1A68}"/>
              </a:ext>
            </a:extLst>
          </p:cNvPr>
          <p:cNvSpPr txBox="1">
            <a:spLocks noGrp="1"/>
          </p:cNvSpPr>
          <p:nvPr>
            <p:ph type="sldNum" idx="12"/>
          </p:nvPr>
        </p:nvSpPr>
        <p:spPr>
          <a:xfrm>
            <a:off x="4021294" y="8914406"/>
            <a:ext cx="3076363" cy="469265"/>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20510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657ff09b9a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1657ff09b9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E4FE63DC-07C3-8501-7ED1-9F05C1CFFA50}"/>
            </a:ext>
          </a:extLst>
        </p:cNvPr>
        <p:cNvGrpSpPr/>
        <p:nvPr/>
      </p:nvGrpSpPr>
      <p:grpSpPr>
        <a:xfrm>
          <a:off x="0" y="0"/>
          <a:ext cx="0" cy="0"/>
          <a:chOff x="0" y="0"/>
          <a:chExt cx="0" cy="0"/>
        </a:xfrm>
      </p:grpSpPr>
      <p:sp>
        <p:nvSpPr>
          <p:cNvPr id="139" name="Google Shape;139;p8:notes">
            <a:extLst>
              <a:ext uri="{FF2B5EF4-FFF2-40B4-BE49-F238E27FC236}">
                <a16:creationId xmlns:a16="http://schemas.microsoft.com/office/drawing/2014/main" id="{5C6F5CDC-C6E9-E789-932D-11BF29E93FB0}"/>
              </a:ext>
            </a:extLst>
          </p:cNvPr>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a:extLst>
              <a:ext uri="{FF2B5EF4-FFF2-40B4-BE49-F238E27FC236}">
                <a16:creationId xmlns:a16="http://schemas.microsoft.com/office/drawing/2014/main" id="{ECDEB071-4A6A-C7E8-7690-14CAA5B6FC56}"/>
              </a:ext>
            </a:extLst>
          </p:cNvPr>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a:extLst>
              <a:ext uri="{FF2B5EF4-FFF2-40B4-BE49-F238E27FC236}">
                <a16:creationId xmlns:a16="http://schemas.microsoft.com/office/drawing/2014/main" id="{FD187144-435E-4E2A-97C0-FD0E2102BE92}"/>
              </a:ext>
            </a:extLst>
          </p:cNvPr>
          <p:cNvSpPr txBox="1">
            <a:spLocks noGrp="1"/>
          </p:cNvSpPr>
          <p:nvPr>
            <p:ph type="sldNum" idx="12"/>
          </p:nvPr>
        </p:nvSpPr>
        <p:spPr>
          <a:xfrm>
            <a:off x="4021294" y="8914406"/>
            <a:ext cx="3076363" cy="469265"/>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20851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7e074982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157e0749823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7e074982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157e074982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p:cSld name="3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685800" y="1597819"/>
            <a:ext cx="7772400" cy="97393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32846"/>
              </a:buClr>
              <a:buSzPts val="3600"/>
              <a:buFont typeface="Arial"/>
              <a:buNone/>
              <a:defRPr sz="3600">
                <a:solidFill>
                  <a:srgbClr val="0328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7" name="Google Shape;17;p46"/>
          <p:cNvCxnSpPr/>
          <p:nvPr/>
        </p:nvCxnSpPr>
        <p:spPr>
          <a:xfrm rot="10800000" flipH="1">
            <a:off x="685800" y="2571750"/>
            <a:ext cx="7772400" cy="10579"/>
          </a:xfrm>
          <a:prstGeom prst="straightConnector1">
            <a:avLst/>
          </a:prstGeom>
          <a:noFill/>
          <a:ln w="25400" cap="flat" cmpd="sng">
            <a:solidFill>
              <a:srgbClr val="032846"/>
            </a:solidFill>
            <a:prstDash val="solid"/>
            <a:round/>
            <a:headEnd type="none" w="sm" len="sm"/>
            <a:tailEnd type="none" w="sm" len="sm"/>
          </a:ln>
          <a:effectLst>
            <a:outerShdw blurRad="40000" dist="20000" dir="5400000" rotWithShape="0">
              <a:srgbClr val="000000">
                <a:alpha val="36470"/>
              </a:srgbClr>
            </a:outerShdw>
          </a:effectLst>
        </p:spPr>
      </p:cxnSp>
      <p:sp>
        <p:nvSpPr>
          <p:cNvPr id="18" name="Google Shape;18;p46"/>
          <p:cNvSpPr txBox="1">
            <a:spLocks noGrp="1"/>
          </p:cNvSpPr>
          <p:nvPr>
            <p:ph type="body" idx="1"/>
          </p:nvPr>
        </p:nvSpPr>
        <p:spPr>
          <a:xfrm>
            <a:off x="1221317" y="2776000"/>
            <a:ext cx="6701366" cy="914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Clr>
                <a:srgbClr val="032846"/>
              </a:buClr>
              <a:buSzPts val="2000"/>
              <a:buNone/>
              <a:defRPr/>
            </a:lvl1pPr>
            <a:lvl2pPr marL="914400" lvl="1" indent="-342900" algn="l">
              <a:lnSpc>
                <a:spcPct val="100000"/>
              </a:lnSpc>
              <a:spcBef>
                <a:spcPts val="360"/>
              </a:spcBef>
              <a:spcAft>
                <a:spcPts val="0"/>
              </a:spcAft>
              <a:buClr>
                <a:srgbClr val="032846"/>
              </a:buClr>
              <a:buSzPts val="1800"/>
              <a:buChar char="–"/>
              <a:defRPr/>
            </a:lvl2pPr>
            <a:lvl3pPr marL="1371600" lvl="2" indent="-342900" algn="l">
              <a:lnSpc>
                <a:spcPct val="100000"/>
              </a:lnSpc>
              <a:spcBef>
                <a:spcPts val="360"/>
              </a:spcBef>
              <a:spcAft>
                <a:spcPts val="0"/>
              </a:spcAft>
              <a:buClr>
                <a:srgbClr val="032846"/>
              </a:buClr>
              <a:buSzPts val="1800"/>
              <a:buChar char="•"/>
              <a:defRPr/>
            </a:lvl3pPr>
            <a:lvl4pPr marL="1828800" lvl="3" indent="-342900" algn="l">
              <a:lnSpc>
                <a:spcPct val="100000"/>
              </a:lnSpc>
              <a:spcBef>
                <a:spcPts val="360"/>
              </a:spcBef>
              <a:spcAft>
                <a:spcPts val="0"/>
              </a:spcAft>
              <a:buClr>
                <a:srgbClr val="032846"/>
              </a:buClr>
              <a:buSzPts val="1800"/>
              <a:buChar char="–"/>
              <a:defRPr/>
            </a:lvl4pPr>
            <a:lvl5pPr marL="2286000" lvl="4" indent="-342900" algn="l">
              <a:lnSpc>
                <a:spcPct val="100000"/>
              </a:lnSpc>
              <a:spcBef>
                <a:spcPts val="360"/>
              </a:spcBef>
              <a:spcAft>
                <a:spcPts val="0"/>
              </a:spcAft>
              <a:buClr>
                <a:srgbClr val="03284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47"/>
          <p:cNvSpPr txBox="1">
            <a:spLocks noGrp="1"/>
          </p:cNvSpPr>
          <p:nvPr>
            <p:ph type="sldNum" idx="12"/>
          </p:nvPr>
        </p:nvSpPr>
        <p:spPr>
          <a:xfrm>
            <a:off x="7280612" y="4859958"/>
            <a:ext cx="1871088"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6"/>
        <p:cNvGrpSpPr/>
        <p:nvPr/>
      </p:nvGrpSpPr>
      <p:grpSpPr>
        <a:xfrm>
          <a:off x="0" y="0"/>
          <a:ext cx="0" cy="0"/>
          <a:chOff x="0" y="0"/>
          <a:chExt cx="0" cy="0"/>
        </a:xfrm>
      </p:grpSpPr>
      <p:sp>
        <p:nvSpPr>
          <p:cNvPr id="27" name="Google Shape;27;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32846"/>
              </a:buClr>
              <a:buSzPts val="3600"/>
              <a:buFont typeface="Arial"/>
              <a:buNone/>
              <a:defRPr sz="3600">
                <a:solidFill>
                  <a:srgbClr val="0328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rgbClr val="032846"/>
              </a:buClr>
              <a:buSzPts val="2000"/>
              <a:buNone/>
              <a:defRPr sz="2000">
                <a:solidFill>
                  <a:srgbClr val="032846"/>
                </a:solidFill>
              </a:defRPr>
            </a:lvl1pPr>
            <a:lvl2pPr marL="914400" lvl="1" indent="-342900" algn="l">
              <a:lnSpc>
                <a:spcPct val="100000"/>
              </a:lnSpc>
              <a:spcBef>
                <a:spcPts val="360"/>
              </a:spcBef>
              <a:spcAft>
                <a:spcPts val="0"/>
              </a:spcAft>
              <a:buClr>
                <a:srgbClr val="032846"/>
              </a:buClr>
              <a:buSzPts val="1800"/>
              <a:buChar char="–"/>
              <a:defRPr sz="1800">
                <a:solidFill>
                  <a:srgbClr val="032846"/>
                </a:solidFill>
              </a:defRPr>
            </a:lvl2pPr>
            <a:lvl3pPr marL="1371600" lvl="2" indent="-330200" algn="l">
              <a:lnSpc>
                <a:spcPct val="100000"/>
              </a:lnSpc>
              <a:spcBef>
                <a:spcPts val="320"/>
              </a:spcBef>
              <a:spcAft>
                <a:spcPts val="0"/>
              </a:spcAft>
              <a:buClr>
                <a:srgbClr val="032846"/>
              </a:buClr>
              <a:buSzPts val="1600"/>
              <a:buChar char="•"/>
              <a:defRPr sz="1600">
                <a:solidFill>
                  <a:srgbClr val="032846"/>
                </a:solidFill>
              </a:defRPr>
            </a:lvl3pPr>
            <a:lvl4pPr marL="1828800" lvl="3" indent="-317500" algn="l">
              <a:lnSpc>
                <a:spcPct val="100000"/>
              </a:lnSpc>
              <a:spcBef>
                <a:spcPts val="280"/>
              </a:spcBef>
              <a:spcAft>
                <a:spcPts val="0"/>
              </a:spcAft>
              <a:buClr>
                <a:srgbClr val="032846"/>
              </a:buClr>
              <a:buSzPts val="1400"/>
              <a:buChar char="–"/>
              <a:defRPr sz="1400">
                <a:solidFill>
                  <a:srgbClr val="032846"/>
                </a:solidFill>
              </a:defRPr>
            </a:lvl4pPr>
            <a:lvl5pPr marL="2286000" lvl="4" indent="-304800" algn="l">
              <a:lnSpc>
                <a:spcPct val="100000"/>
              </a:lnSpc>
              <a:spcBef>
                <a:spcPts val="240"/>
              </a:spcBef>
              <a:spcAft>
                <a:spcPts val="0"/>
              </a:spcAft>
              <a:buClr>
                <a:srgbClr val="032846"/>
              </a:buClr>
              <a:buSzPts val="1200"/>
              <a:buChar char="»"/>
              <a:defRPr sz="1200">
                <a:solidFill>
                  <a:srgbClr val="03284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9" name="Google Shape;29;p49"/>
          <p:cNvSpPr txBox="1">
            <a:spLocks noGrp="1"/>
          </p:cNvSpPr>
          <p:nvPr>
            <p:ph type="dt" idx="10"/>
          </p:nvPr>
        </p:nvSpPr>
        <p:spPr>
          <a:xfrm>
            <a:off x="2073612" y="4859958"/>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9"/>
          <p:cNvSpPr txBox="1">
            <a:spLocks noGrp="1"/>
          </p:cNvSpPr>
          <p:nvPr>
            <p:ph type="ftr" idx="11"/>
          </p:nvPr>
        </p:nvSpPr>
        <p:spPr>
          <a:xfrm>
            <a:off x="4266460" y="4859958"/>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9"/>
          <p:cNvSpPr txBox="1">
            <a:spLocks noGrp="1"/>
          </p:cNvSpPr>
          <p:nvPr>
            <p:ph type="sldNum" idx="12"/>
          </p:nvPr>
        </p:nvSpPr>
        <p:spPr>
          <a:xfrm>
            <a:off x="7280612" y="4859958"/>
            <a:ext cx="1871088"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49"/>
          <p:cNvCxnSpPr/>
          <p:nvPr/>
        </p:nvCxnSpPr>
        <p:spPr>
          <a:xfrm>
            <a:off x="457200" y="1063229"/>
            <a:ext cx="8229600" cy="0"/>
          </a:xfrm>
          <a:prstGeom prst="straightConnector1">
            <a:avLst/>
          </a:prstGeom>
          <a:noFill/>
          <a:ln w="25400" cap="flat" cmpd="sng">
            <a:solidFill>
              <a:srgbClr val="032846"/>
            </a:solidFill>
            <a:prstDash val="solid"/>
            <a:round/>
            <a:headEnd type="none" w="sm" len="sm"/>
            <a:tailEnd type="none" w="sm" len="sm"/>
          </a:ln>
          <a:effectLst>
            <a:outerShdw blurRad="40000" dist="20000" dir="5400000" rotWithShape="0">
              <a:srgbClr val="000000">
                <a:alpha val="36470"/>
              </a:srgbClr>
            </a:outerShdw>
          </a:effectLst>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32846"/>
              </a:buClr>
              <a:buSzPts val="3600"/>
              <a:buFont typeface="Arial"/>
              <a:buNone/>
              <a:defRPr sz="3600" b="1" i="0" u="none" strike="noStrike" cap="none">
                <a:solidFill>
                  <a:srgbClr val="0328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4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400"/>
              </a:spcBef>
              <a:spcAft>
                <a:spcPts val="0"/>
              </a:spcAft>
              <a:buClr>
                <a:srgbClr val="032846"/>
              </a:buClr>
              <a:buSzPts val="2000"/>
              <a:buFont typeface="Arial"/>
              <a:buChar char="•"/>
              <a:defRPr sz="2000" b="0" i="0" u="none" strike="noStrike" cap="none">
                <a:solidFill>
                  <a:srgbClr val="032846"/>
                </a:solidFill>
                <a:latin typeface="Arial"/>
                <a:ea typeface="Arial"/>
                <a:cs typeface="Arial"/>
                <a:sym typeface="Arial"/>
              </a:defRPr>
            </a:lvl1pPr>
            <a:lvl2pPr marL="914400" marR="0" lvl="1" indent="-342900" algn="l" rtl="0">
              <a:lnSpc>
                <a:spcPct val="100000"/>
              </a:lnSpc>
              <a:spcBef>
                <a:spcPts val="360"/>
              </a:spcBef>
              <a:spcAft>
                <a:spcPts val="0"/>
              </a:spcAft>
              <a:buClr>
                <a:srgbClr val="032846"/>
              </a:buClr>
              <a:buSzPts val="1800"/>
              <a:buFont typeface="Arial"/>
              <a:buChar char="–"/>
              <a:defRPr sz="1800" b="0" i="0" u="none" strike="noStrike" cap="none">
                <a:solidFill>
                  <a:srgbClr val="032846"/>
                </a:solidFill>
                <a:latin typeface="Arial"/>
                <a:ea typeface="Arial"/>
                <a:cs typeface="Arial"/>
                <a:sym typeface="Arial"/>
              </a:defRPr>
            </a:lvl2pPr>
            <a:lvl3pPr marL="1371600" marR="0" lvl="2" indent="-330200" algn="l" rtl="0">
              <a:lnSpc>
                <a:spcPct val="100000"/>
              </a:lnSpc>
              <a:spcBef>
                <a:spcPts val="320"/>
              </a:spcBef>
              <a:spcAft>
                <a:spcPts val="0"/>
              </a:spcAft>
              <a:buClr>
                <a:srgbClr val="032846"/>
              </a:buClr>
              <a:buSzPts val="1600"/>
              <a:buFont typeface="Arial"/>
              <a:buChar char="•"/>
              <a:defRPr sz="1600" b="0" i="0" u="none" strike="noStrike" cap="none">
                <a:solidFill>
                  <a:srgbClr val="032846"/>
                </a:solidFill>
                <a:latin typeface="Arial"/>
                <a:ea typeface="Arial"/>
                <a:cs typeface="Arial"/>
                <a:sym typeface="Arial"/>
              </a:defRPr>
            </a:lvl3pPr>
            <a:lvl4pPr marL="1828800" marR="0" lvl="3" indent="-317500" algn="l" rtl="0">
              <a:lnSpc>
                <a:spcPct val="100000"/>
              </a:lnSpc>
              <a:spcBef>
                <a:spcPts val="280"/>
              </a:spcBef>
              <a:spcAft>
                <a:spcPts val="0"/>
              </a:spcAft>
              <a:buClr>
                <a:srgbClr val="032846"/>
              </a:buClr>
              <a:buSzPts val="1400"/>
              <a:buFont typeface="Arial"/>
              <a:buChar char="–"/>
              <a:defRPr sz="1400" b="0" i="0" u="none" strike="noStrike" cap="none">
                <a:solidFill>
                  <a:srgbClr val="032846"/>
                </a:solidFill>
                <a:latin typeface="Arial"/>
                <a:ea typeface="Arial"/>
                <a:cs typeface="Arial"/>
                <a:sym typeface="Arial"/>
              </a:defRPr>
            </a:lvl4pPr>
            <a:lvl5pPr marL="2286000" marR="0" lvl="4" indent="-304800" algn="l" rtl="0">
              <a:lnSpc>
                <a:spcPct val="100000"/>
              </a:lnSpc>
              <a:spcBef>
                <a:spcPts val="240"/>
              </a:spcBef>
              <a:spcAft>
                <a:spcPts val="0"/>
              </a:spcAft>
              <a:buClr>
                <a:srgbClr val="032846"/>
              </a:buClr>
              <a:buSzPts val="1200"/>
              <a:buFont typeface="Arial"/>
              <a:buChar char="»"/>
              <a:defRPr sz="1200" b="0" i="0" u="none" strike="noStrike" cap="none">
                <a:solidFill>
                  <a:srgbClr val="03284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2" name="Google Shape;12;p45"/>
          <p:cNvSpPr txBox="1">
            <a:spLocks noGrp="1"/>
          </p:cNvSpPr>
          <p:nvPr>
            <p:ph type="dt" idx="10"/>
          </p:nvPr>
        </p:nvSpPr>
        <p:spPr>
          <a:xfrm>
            <a:off x="2073612" y="4859958"/>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BFBFB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45"/>
          <p:cNvSpPr txBox="1">
            <a:spLocks noGrp="1"/>
          </p:cNvSpPr>
          <p:nvPr>
            <p:ph type="ftr" idx="11"/>
          </p:nvPr>
        </p:nvSpPr>
        <p:spPr>
          <a:xfrm>
            <a:off x="4266460" y="4859958"/>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BFBFB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45"/>
          <p:cNvSpPr txBox="1">
            <a:spLocks noGrp="1"/>
          </p:cNvSpPr>
          <p:nvPr>
            <p:ph type="sldNum" idx="12"/>
          </p:nvPr>
        </p:nvSpPr>
        <p:spPr>
          <a:xfrm>
            <a:off x="7280612" y="4859958"/>
            <a:ext cx="1871088"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www.amazon.com/gp/help/contact-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www.amazon.com/gp/help/contact-u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azon.com/businessprim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mailto:firstname.lastname@case.edu"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omments" Target="../comments/comment2.xml"/><Relationship Id="rId5" Type="http://schemas.openxmlformats.org/officeDocument/2006/relationships/image" Target="../media/image1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mailto:customercareteam-pds@case.ed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mailto:customercareteam-pds@case.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wired.com/story/how-shop-safe-amazon/"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comments" Target="../comments/comment3.xml"/><Relationship Id="rId5" Type="http://schemas.openxmlformats.org/officeDocument/2006/relationships/image" Target="../media/image3.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hyperlink" Target="https://www.wired.com/story/how-shop-safe-amazo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se.edu/compliance/university-policies" TargetMode="Externa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case.edu/procurement/purchasing/procurement-card-suite" TargetMode="External"/><Relationship Id="rId4" Type="http://schemas.openxmlformats.org/officeDocument/2006/relationships/hyperlink" Target="mailto:casepcard@case.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685800" y="1597819"/>
            <a:ext cx="7772400" cy="973931"/>
          </a:xfrm>
          <a:prstGeom prst="rect">
            <a:avLst/>
          </a:prstGeom>
          <a:noFill/>
          <a:ln>
            <a:noFill/>
          </a:ln>
        </p:spPr>
        <p:txBody>
          <a:bodyPr spcFirstLastPara="1" wrap="square" lIns="91425" tIns="45700" rIns="91425" bIns="45700" anchor="ctr" anchorCtr="0">
            <a:normAutofit fontScale="90000"/>
          </a:bodyPr>
          <a:lstStyle/>
          <a:p>
            <a:pPr>
              <a:buSzPts val="3000"/>
            </a:pPr>
            <a:br>
              <a:rPr lang="en-US" sz="3000" dirty="0">
                <a:latin typeface="+mj-lt"/>
              </a:rPr>
            </a:br>
            <a:r>
              <a:rPr lang="en-US" sz="3000" dirty="0">
                <a:latin typeface="+mj-lt"/>
              </a:rPr>
              <a:t>CWRU Consolidated Amazon Business Prime Account Training</a:t>
            </a:r>
            <a:br>
              <a:rPr lang="en-US" sz="3600" b="1" dirty="0">
                <a:solidFill>
                  <a:srgbClr val="FFFFFF"/>
                </a:solidFill>
                <a:latin typeface="+mj-lt"/>
              </a:rPr>
            </a:br>
            <a:endParaRPr lang="en-US" dirty="0">
              <a:latin typeface="+mj-lt"/>
            </a:endParaRPr>
          </a:p>
        </p:txBody>
      </p:sp>
      <p:pic>
        <p:nvPicPr>
          <p:cNvPr id="2" name="Google Shape;62;p14">
            <a:extLst>
              <a:ext uri="{FF2B5EF4-FFF2-40B4-BE49-F238E27FC236}">
                <a16:creationId xmlns:a16="http://schemas.microsoft.com/office/drawing/2014/main" id="{DB0E871C-9E48-8AF6-01D7-6BAFF300B8AD}"/>
              </a:ext>
            </a:extLst>
          </p:cNvPr>
          <p:cNvPicPr preferRelativeResize="0"/>
          <p:nvPr/>
        </p:nvPicPr>
        <p:blipFill>
          <a:blip r:embed="rId3">
            <a:alphaModFix/>
          </a:blip>
          <a:stretch>
            <a:fillRect/>
          </a:stretch>
        </p:blipFill>
        <p:spPr>
          <a:xfrm>
            <a:off x="0" y="4047903"/>
            <a:ext cx="9144000" cy="10918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57e0749823_0_14"/>
          <p:cNvSpPr txBox="1">
            <a:spLocks noGrp="1"/>
          </p:cNvSpPr>
          <p:nvPr>
            <p:ph type="title"/>
          </p:nvPr>
        </p:nvSpPr>
        <p:spPr>
          <a:xfrm>
            <a:off x="0" y="353988"/>
            <a:ext cx="9144000" cy="607365"/>
          </a:xfrm>
          <a:prstGeom prst="rect">
            <a:avLst/>
          </a:prstGeom>
          <a:noFill/>
          <a:ln>
            <a:noFill/>
          </a:ln>
        </p:spPr>
        <p:txBody>
          <a:bodyPr spcFirstLastPara="1" wrap="square" lIns="68569" tIns="34275" rIns="68569" bIns="34275" anchor="ctr" anchorCtr="0">
            <a:noAutofit/>
          </a:bodyPr>
          <a:lstStyle/>
          <a:p>
            <a:r>
              <a:rPr lang="en-US" sz="2700" dirty="0">
                <a:solidFill>
                  <a:schemeClr val="tx1"/>
                </a:solidFill>
                <a:latin typeface="Titllium Web (Heading)"/>
              </a:rPr>
              <a:t>CWRU’s Consolidated Amazon Business Prime Account Registration</a:t>
            </a:r>
            <a:endParaRPr sz="2700" dirty="0">
              <a:solidFill>
                <a:schemeClr val="tx1"/>
              </a:solidFill>
              <a:latin typeface="Titllium Web (Heading)"/>
            </a:endParaRPr>
          </a:p>
        </p:txBody>
      </p:sp>
      <p:sp>
        <p:nvSpPr>
          <p:cNvPr id="132" name="Google Shape;132;g157e0749823_0_14"/>
          <p:cNvSpPr txBox="1">
            <a:spLocks noGrp="1"/>
          </p:cNvSpPr>
          <p:nvPr>
            <p:ph type="body" idx="1"/>
          </p:nvPr>
        </p:nvSpPr>
        <p:spPr>
          <a:xfrm>
            <a:off x="484094" y="1076517"/>
            <a:ext cx="8195982" cy="559350"/>
          </a:xfrm>
          <a:prstGeom prst="rect">
            <a:avLst/>
          </a:prstGeom>
          <a:noFill/>
          <a:ln>
            <a:noFill/>
          </a:ln>
        </p:spPr>
        <p:txBody>
          <a:bodyPr spcFirstLastPara="1" wrap="square" lIns="68569" tIns="34275" rIns="68569" bIns="34275" anchor="t" anchorCtr="0">
            <a:normAutofit/>
          </a:bodyPr>
          <a:lstStyle/>
          <a:p>
            <a:pPr marL="0" indent="0">
              <a:spcBef>
                <a:spcPts val="0"/>
              </a:spcBef>
              <a:buSzPts val="2400"/>
            </a:pPr>
            <a:r>
              <a:rPr lang="en-US" sz="1200" b="1" dirty="0">
                <a:solidFill>
                  <a:schemeClr val="tx1"/>
                </a:solidFill>
                <a:latin typeface="Titllium Web (Heading)"/>
                <a:cs typeface="Calibri"/>
                <a:sym typeface="Calibri"/>
              </a:rPr>
              <a:t>Scenario 1</a:t>
            </a:r>
          </a:p>
          <a:p>
            <a:pPr marL="285750" lvl="1" indent="-285750">
              <a:spcBef>
                <a:spcPts val="220"/>
              </a:spcBef>
              <a:buClr>
                <a:schemeClr val="dk1"/>
              </a:buClr>
              <a:buSzPts val="1300"/>
              <a:buFont typeface="Arial" panose="020B0604020202020204" pitchFamily="34" charset="0"/>
              <a:buChar char="•"/>
            </a:pPr>
            <a:r>
              <a:rPr lang="en-US" sz="1200" b="1" dirty="0">
                <a:solidFill>
                  <a:schemeClr val="dk1"/>
                </a:solidFill>
                <a:latin typeface="Titillium Web"/>
                <a:sym typeface="Calibri"/>
              </a:rPr>
              <a:t>New User</a:t>
            </a:r>
            <a:r>
              <a:rPr lang="en-US" sz="1200" dirty="0">
                <a:solidFill>
                  <a:schemeClr val="dk1"/>
                </a:solidFill>
                <a:latin typeface="Titillium Web"/>
                <a:sym typeface="Calibri"/>
              </a:rPr>
              <a:t>: Has never used an </a:t>
            </a:r>
            <a:r>
              <a:rPr lang="en-US" sz="1200" b="1" dirty="0">
                <a:solidFill>
                  <a:schemeClr val="dk1"/>
                </a:solidFill>
                <a:latin typeface="Titillium Web"/>
                <a:sym typeface="Calibri"/>
              </a:rPr>
              <a:t>@CWRU.edu </a:t>
            </a:r>
            <a:r>
              <a:rPr lang="en-US" sz="1200" dirty="0">
                <a:solidFill>
                  <a:schemeClr val="dk1"/>
                </a:solidFill>
                <a:latin typeface="Titillium Web"/>
                <a:sym typeface="Calibri"/>
              </a:rPr>
              <a:t>email domain on any Amazon account</a:t>
            </a:r>
            <a:endParaRPr sz="1200" dirty="0">
              <a:solidFill>
                <a:schemeClr val="dk1"/>
              </a:solidFill>
              <a:latin typeface="Titillium Web"/>
              <a:sym typeface="Calibri"/>
            </a:endParaRPr>
          </a:p>
        </p:txBody>
      </p:sp>
      <p:pic>
        <p:nvPicPr>
          <p:cNvPr id="133" name="Google Shape;133;g157e0749823_0_14"/>
          <p:cNvPicPr preferRelativeResize="0"/>
          <p:nvPr/>
        </p:nvPicPr>
        <p:blipFill rotWithShape="1">
          <a:blip r:embed="rId3">
            <a:alphaModFix/>
          </a:blip>
          <a:srcRect/>
          <a:stretch/>
        </p:blipFill>
        <p:spPr>
          <a:xfrm>
            <a:off x="1667436" y="1636207"/>
            <a:ext cx="5638925" cy="1879235"/>
          </a:xfrm>
          <a:prstGeom prst="rect">
            <a:avLst/>
          </a:prstGeom>
          <a:noFill/>
          <a:ln>
            <a:noFill/>
          </a:ln>
          <a:effectLst>
            <a:outerShdw blurRad="50800" dist="38100" dir="2700000" algn="tl" rotWithShape="0">
              <a:prstClr val="black">
                <a:alpha val="40000"/>
              </a:prstClr>
            </a:outerShdw>
          </a:effectLst>
        </p:spPr>
      </p:pic>
      <p:sp>
        <p:nvSpPr>
          <p:cNvPr id="134" name="Google Shape;134;g157e0749823_0_14"/>
          <p:cNvSpPr txBox="1"/>
          <p:nvPr/>
        </p:nvSpPr>
        <p:spPr>
          <a:xfrm>
            <a:off x="484094" y="3587627"/>
            <a:ext cx="7438078" cy="563209"/>
          </a:xfrm>
          <a:prstGeom prst="rect">
            <a:avLst/>
          </a:prstGeom>
          <a:noFill/>
          <a:ln>
            <a:noFill/>
          </a:ln>
        </p:spPr>
        <p:txBody>
          <a:bodyPr spcFirstLastPara="1" wrap="square" lIns="68569" tIns="68569" rIns="68569" bIns="68569" anchor="t" anchorCtr="0">
            <a:spAutoFit/>
          </a:bodyPr>
          <a:lstStyle/>
          <a:p>
            <a:pPr>
              <a:lnSpc>
                <a:spcPct val="115000"/>
              </a:lnSpc>
              <a:buSzPts val="1600"/>
            </a:pPr>
            <a:r>
              <a:rPr lang="en-US" sz="1200" b="1" dirty="0">
                <a:latin typeface="+mn-lt"/>
                <a:ea typeface="Calibri"/>
                <a:cs typeface="Calibri"/>
                <a:sym typeface="Calibri"/>
              </a:rPr>
              <a:t>If you have issues migrating your Amazon or Amazon Business account to the CWRU Amazon Business account, you can contact their customer support at </a:t>
            </a:r>
            <a:r>
              <a:rPr lang="en-US" sz="1200" b="1" u="sng" dirty="0">
                <a:solidFill>
                  <a:srgbClr val="00B0F0"/>
                </a:solidFill>
                <a:latin typeface="+mn-lt"/>
                <a:ea typeface="Calibri"/>
                <a:cs typeface="Calibri"/>
                <a:sym typeface="Calibri"/>
                <a:hlinkClick r:id="rId4">
                  <a:extLst>
                    <a:ext uri="{A12FA001-AC4F-418D-AE19-62706E023703}">
                      <ahyp:hlinkClr xmlns:ahyp="http://schemas.microsoft.com/office/drawing/2018/hyperlinkcolor" val="tx"/>
                    </a:ext>
                  </a:extLst>
                </a:hlinkClick>
              </a:rPr>
              <a:t>www.amazon.com/gp/help/contact-us</a:t>
            </a:r>
            <a:r>
              <a:rPr lang="en-US" sz="1200" b="1" dirty="0">
                <a:latin typeface="+mn-lt"/>
                <a:ea typeface="Calibri"/>
                <a:cs typeface="Calibri"/>
                <a:sym typeface="Calibri"/>
              </a:rPr>
              <a:t> OR 888.281.3847</a:t>
            </a:r>
            <a:endParaRPr sz="1200" b="1" dirty="0">
              <a:latin typeface="+mn-lt"/>
              <a:ea typeface="Calibri"/>
              <a:cs typeface="Calibri"/>
              <a:sym typeface="Calibri"/>
            </a:endParaRPr>
          </a:p>
        </p:txBody>
      </p:sp>
      <p:pic>
        <p:nvPicPr>
          <p:cNvPr id="2" name="Google Shape;62;p14">
            <a:extLst>
              <a:ext uri="{FF2B5EF4-FFF2-40B4-BE49-F238E27FC236}">
                <a16:creationId xmlns:a16="http://schemas.microsoft.com/office/drawing/2014/main" id="{CF6515CB-8F16-13ED-1E18-33A1F30EC810}"/>
              </a:ext>
            </a:extLst>
          </p:cNvPr>
          <p:cNvPicPr preferRelativeResize="0"/>
          <p:nvPr/>
        </p:nvPicPr>
        <p:blipFill>
          <a:blip r:embed="rId5">
            <a:alphaModFix/>
          </a:blip>
          <a:stretch>
            <a:fillRect/>
          </a:stretch>
        </p:blipFill>
        <p:spPr>
          <a:xfrm>
            <a:off x="0" y="4047903"/>
            <a:ext cx="9144000" cy="10918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57e0749823_0_57"/>
          <p:cNvSpPr txBox="1">
            <a:spLocks noGrp="1"/>
          </p:cNvSpPr>
          <p:nvPr>
            <p:ph type="title"/>
          </p:nvPr>
        </p:nvSpPr>
        <p:spPr>
          <a:xfrm>
            <a:off x="0" y="319773"/>
            <a:ext cx="9144000" cy="685800"/>
          </a:xfrm>
          <a:prstGeom prst="rect">
            <a:avLst/>
          </a:prstGeom>
          <a:noFill/>
          <a:ln>
            <a:noFill/>
          </a:ln>
        </p:spPr>
        <p:txBody>
          <a:bodyPr spcFirstLastPara="1" wrap="square" lIns="68569" tIns="34275" rIns="68569" bIns="34275" anchor="ctr" anchorCtr="0">
            <a:noAutofit/>
          </a:bodyPr>
          <a:lstStyle/>
          <a:p>
            <a:r>
              <a:rPr lang="en-US" sz="2700" dirty="0">
                <a:solidFill>
                  <a:schemeClr val="tx1"/>
                </a:solidFill>
                <a:latin typeface="Titllium Web (Heading)"/>
              </a:rPr>
              <a:t>CWRU’s Consolidated Amazon Business Prime Account Registration</a:t>
            </a:r>
            <a:endParaRPr sz="2700" dirty="0">
              <a:solidFill>
                <a:schemeClr val="tx1"/>
              </a:solidFill>
              <a:latin typeface="Titllium Web (Heading)"/>
            </a:endParaRPr>
          </a:p>
        </p:txBody>
      </p:sp>
      <p:sp>
        <p:nvSpPr>
          <p:cNvPr id="140" name="Google Shape;140;g157e0749823_0_57"/>
          <p:cNvSpPr txBox="1">
            <a:spLocks noGrp="1"/>
          </p:cNvSpPr>
          <p:nvPr>
            <p:ph type="body" idx="1"/>
          </p:nvPr>
        </p:nvSpPr>
        <p:spPr>
          <a:xfrm>
            <a:off x="457790" y="1116944"/>
            <a:ext cx="8235734" cy="1112625"/>
          </a:xfrm>
          <a:prstGeom prst="rect">
            <a:avLst/>
          </a:prstGeom>
          <a:noFill/>
          <a:ln>
            <a:noFill/>
          </a:ln>
        </p:spPr>
        <p:txBody>
          <a:bodyPr spcFirstLastPara="1" wrap="square" lIns="68569" tIns="34275" rIns="68569" bIns="34275" anchor="t" anchorCtr="0">
            <a:normAutofit/>
          </a:bodyPr>
          <a:lstStyle/>
          <a:p>
            <a:pPr marL="0" indent="0">
              <a:spcBef>
                <a:spcPts val="0"/>
              </a:spcBef>
              <a:buSzPts val="2400"/>
            </a:pPr>
            <a:r>
              <a:rPr lang="en-US" sz="1200" b="1" dirty="0">
                <a:solidFill>
                  <a:schemeClr val="tx1"/>
                </a:solidFill>
                <a:latin typeface="Titllium Web (Heading)"/>
                <a:cs typeface="Calibri"/>
                <a:sym typeface="Calibri"/>
              </a:rPr>
              <a:t>Scenario 2</a:t>
            </a:r>
            <a:endParaRPr sz="1200" b="1" dirty="0">
              <a:solidFill>
                <a:schemeClr val="tx1"/>
              </a:solidFill>
              <a:latin typeface="Titllium Web (Heading)"/>
              <a:cs typeface="Calibri"/>
              <a:sym typeface="Calibri"/>
            </a:endParaRPr>
          </a:p>
          <a:p>
            <a:pPr marL="285750" lvl="1" indent="-285750">
              <a:spcBef>
                <a:spcPts val="220"/>
              </a:spcBef>
              <a:buClr>
                <a:schemeClr val="dk1"/>
              </a:buClr>
              <a:buSzPts val="1300"/>
              <a:buFont typeface="Arial" panose="020B0604020202020204" pitchFamily="34" charset="0"/>
              <a:buChar char="•"/>
            </a:pPr>
            <a:r>
              <a:rPr lang="en-US" sz="1200" b="1" dirty="0">
                <a:solidFill>
                  <a:schemeClr val="dk1"/>
                </a:solidFill>
                <a:latin typeface="Titillium Web"/>
                <a:sym typeface="Calibri"/>
              </a:rPr>
              <a:t>Existing Amazon account used for Business Purchases:</a:t>
            </a:r>
            <a:r>
              <a:rPr lang="en-US" sz="1200" dirty="0">
                <a:solidFill>
                  <a:schemeClr val="dk1"/>
                </a:solidFill>
                <a:latin typeface="Titillium Web"/>
                <a:sym typeface="Calibri"/>
              </a:rPr>
              <a:t> Amazon User has </a:t>
            </a:r>
            <a:r>
              <a:rPr lang="en-US" sz="1200" b="1" dirty="0">
                <a:solidFill>
                  <a:schemeClr val="dk1"/>
                </a:solidFill>
                <a:latin typeface="Titillium Web"/>
                <a:sym typeface="Calibri"/>
              </a:rPr>
              <a:t>@CWRU.edu </a:t>
            </a:r>
            <a:r>
              <a:rPr lang="en-US" sz="1200" dirty="0">
                <a:solidFill>
                  <a:schemeClr val="dk1"/>
                </a:solidFill>
                <a:latin typeface="Titillium Web"/>
                <a:sym typeface="Calibri"/>
              </a:rPr>
              <a:t>email linked to Amazon. Since you have only made business purchases in the past, your order history and account information should be converted / migrated to the centralized Business Account</a:t>
            </a:r>
            <a:endParaRPr sz="1200" dirty="0">
              <a:solidFill>
                <a:schemeClr val="dk1"/>
              </a:solidFill>
              <a:latin typeface="Titillium Web"/>
              <a:sym typeface="Calibri"/>
            </a:endParaRPr>
          </a:p>
        </p:txBody>
      </p:sp>
      <p:pic>
        <p:nvPicPr>
          <p:cNvPr id="141" name="Google Shape;141;g157e0749823_0_57"/>
          <p:cNvPicPr preferRelativeResize="0"/>
          <p:nvPr/>
        </p:nvPicPr>
        <p:blipFill rotWithShape="1">
          <a:blip r:embed="rId3">
            <a:alphaModFix/>
          </a:blip>
          <a:srcRect/>
          <a:stretch/>
        </p:blipFill>
        <p:spPr>
          <a:xfrm>
            <a:off x="1456206" y="2912261"/>
            <a:ext cx="2551017" cy="1192610"/>
          </a:xfrm>
          <a:prstGeom prst="rect">
            <a:avLst/>
          </a:prstGeom>
          <a:noFill/>
          <a:ln>
            <a:noFill/>
          </a:ln>
          <a:effectLst>
            <a:outerShdw blurRad="50800" dist="38100" dir="2700000" algn="tl" rotWithShape="0">
              <a:prstClr val="black">
                <a:alpha val="40000"/>
              </a:prstClr>
            </a:outerShdw>
          </a:effectLst>
        </p:spPr>
      </p:pic>
      <p:pic>
        <p:nvPicPr>
          <p:cNvPr id="142" name="Google Shape;142;g157e0749823_0_57"/>
          <p:cNvPicPr preferRelativeResize="0"/>
          <p:nvPr/>
        </p:nvPicPr>
        <p:blipFill rotWithShape="1">
          <a:blip r:embed="rId4">
            <a:alphaModFix/>
          </a:blip>
          <a:srcRect/>
          <a:stretch/>
        </p:blipFill>
        <p:spPr>
          <a:xfrm>
            <a:off x="1456205" y="1917748"/>
            <a:ext cx="5731247" cy="954173"/>
          </a:xfrm>
          <a:prstGeom prst="rect">
            <a:avLst/>
          </a:prstGeom>
          <a:noFill/>
          <a:ln>
            <a:noFill/>
          </a:ln>
          <a:effectLst>
            <a:outerShdw blurRad="50800" dist="38100" dir="2700000" algn="tl" rotWithShape="0">
              <a:prstClr val="black">
                <a:alpha val="40000"/>
              </a:prstClr>
            </a:outerShdw>
          </a:effectLst>
        </p:spPr>
      </p:pic>
      <p:pic>
        <p:nvPicPr>
          <p:cNvPr id="143" name="Google Shape;143;g157e0749823_0_57"/>
          <p:cNvPicPr preferRelativeResize="0"/>
          <p:nvPr/>
        </p:nvPicPr>
        <p:blipFill rotWithShape="1">
          <a:blip r:embed="rId5">
            <a:alphaModFix/>
          </a:blip>
          <a:srcRect/>
          <a:stretch/>
        </p:blipFill>
        <p:spPr>
          <a:xfrm>
            <a:off x="4325157" y="2925316"/>
            <a:ext cx="2862296" cy="1192610"/>
          </a:xfrm>
          <a:prstGeom prst="rect">
            <a:avLst/>
          </a:prstGeom>
          <a:noFill/>
          <a:ln>
            <a:noFill/>
          </a:ln>
          <a:effectLst>
            <a:outerShdw blurRad="50800" dist="38100" dir="2700000" algn="tl" rotWithShape="0">
              <a:prstClr val="black">
                <a:alpha val="40000"/>
              </a:prstClr>
            </a:outerShdw>
          </a:effectLst>
        </p:spPr>
      </p:pic>
      <p:pic>
        <p:nvPicPr>
          <p:cNvPr id="2" name="Google Shape;62;p14">
            <a:extLst>
              <a:ext uri="{FF2B5EF4-FFF2-40B4-BE49-F238E27FC236}">
                <a16:creationId xmlns:a16="http://schemas.microsoft.com/office/drawing/2014/main" id="{FEE1A308-E3D0-11AC-ABBB-A99ADD944C6F}"/>
              </a:ext>
            </a:extLst>
          </p:cNvPr>
          <p:cNvPicPr preferRelativeResize="0"/>
          <p:nvPr/>
        </p:nvPicPr>
        <p:blipFill>
          <a:blip r:embed="rId6">
            <a:alphaModFix/>
          </a:blip>
          <a:srcRect t="6725"/>
          <a:stretch>
            <a:fillRect/>
          </a:stretch>
        </p:blipFill>
        <p:spPr>
          <a:xfrm>
            <a:off x="0" y="4121331"/>
            <a:ext cx="9144000" cy="10183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57e0749823_0_63"/>
          <p:cNvSpPr txBox="1">
            <a:spLocks noGrp="1"/>
          </p:cNvSpPr>
          <p:nvPr>
            <p:ph type="title"/>
          </p:nvPr>
        </p:nvSpPr>
        <p:spPr>
          <a:xfrm>
            <a:off x="0" y="343654"/>
            <a:ext cx="9144000" cy="630675"/>
          </a:xfrm>
          <a:prstGeom prst="rect">
            <a:avLst/>
          </a:prstGeom>
          <a:noFill/>
          <a:ln>
            <a:noFill/>
          </a:ln>
        </p:spPr>
        <p:txBody>
          <a:bodyPr spcFirstLastPara="1" wrap="square" lIns="68569" tIns="34275" rIns="68569" bIns="34275" anchor="ctr" anchorCtr="0">
            <a:normAutofit fontScale="90000"/>
          </a:bodyPr>
          <a:lstStyle/>
          <a:p>
            <a:r>
              <a:rPr lang="en-US" sz="3000" dirty="0">
                <a:solidFill>
                  <a:schemeClr val="tx1"/>
                </a:solidFill>
                <a:latin typeface="Titllium Web (Heading)"/>
              </a:rPr>
              <a:t>CWRU’s Consolidated Amazon Business Prime Account Registration</a:t>
            </a:r>
            <a:endParaRPr sz="3000" dirty="0">
              <a:solidFill>
                <a:schemeClr val="tx1"/>
              </a:solidFill>
              <a:latin typeface="Titllium Web (Heading)"/>
            </a:endParaRPr>
          </a:p>
        </p:txBody>
      </p:sp>
      <p:sp>
        <p:nvSpPr>
          <p:cNvPr id="149" name="Google Shape;149;g157e0749823_0_63"/>
          <p:cNvSpPr txBox="1">
            <a:spLocks noGrp="1"/>
          </p:cNvSpPr>
          <p:nvPr>
            <p:ph type="body" idx="1"/>
          </p:nvPr>
        </p:nvSpPr>
        <p:spPr>
          <a:xfrm>
            <a:off x="472557" y="1104862"/>
            <a:ext cx="8241137" cy="990000"/>
          </a:xfrm>
          <a:prstGeom prst="rect">
            <a:avLst/>
          </a:prstGeom>
          <a:noFill/>
          <a:ln>
            <a:noFill/>
          </a:ln>
        </p:spPr>
        <p:txBody>
          <a:bodyPr spcFirstLastPara="1" wrap="square" lIns="68569" tIns="34275" rIns="68569" bIns="34275" anchor="t" anchorCtr="0">
            <a:noAutofit/>
          </a:bodyPr>
          <a:lstStyle/>
          <a:p>
            <a:pPr marL="0" indent="0">
              <a:spcBef>
                <a:spcPts val="0"/>
              </a:spcBef>
              <a:buSzPts val="2400"/>
            </a:pPr>
            <a:r>
              <a:rPr lang="en-US" sz="1200" b="1" dirty="0">
                <a:solidFill>
                  <a:schemeClr val="tx1"/>
                </a:solidFill>
                <a:latin typeface="Titllium Web (Heading)"/>
                <a:cs typeface="Calibri"/>
                <a:sym typeface="Calibri"/>
              </a:rPr>
              <a:t>Scenario 3</a:t>
            </a:r>
            <a:endParaRPr sz="1200" b="1" dirty="0">
              <a:solidFill>
                <a:schemeClr val="tx1"/>
              </a:solidFill>
              <a:latin typeface="Titllium Web (Heading)"/>
              <a:cs typeface="Calibri"/>
              <a:sym typeface="Calibri"/>
            </a:endParaRPr>
          </a:p>
          <a:p>
            <a:pPr marL="285750" lvl="1" indent="-285750">
              <a:spcBef>
                <a:spcPts val="220"/>
              </a:spcBef>
              <a:buClr>
                <a:schemeClr val="dk1"/>
              </a:buClr>
              <a:buSzPts val="1300"/>
              <a:buFont typeface="Arial" panose="020B0604020202020204" pitchFamily="34" charset="0"/>
              <a:buChar char="•"/>
            </a:pPr>
            <a:r>
              <a:rPr lang="en-US" sz="1200" b="1" dirty="0">
                <a:solidFill>
                  <a:schemeClr val="dk1"/>
                </a:solidFill>
                <a:latin typeface="Titillium Web"/>
                <a:sym typeface="Calibri"/>
              </a:rPr>
              <a:t>Existing Amazon account used for Personal Purchases: </a:t>
            </a:r>
            <a:r>
              <a:rPr lang="en-US" sz="1200" dirty="0">
                <a:solidFill>
                  <a:schemeClr val="dk1"/>
                </a:solidFill>
                <a:latin typeface="Titillium Web"/>
                <a:sym typeface="Calibri"/>
              </a:rPr>
              <a:t>Amazon User has </a:t>
            </a:r>
            <a:r>
              <a:rPr lang="en-US" sz="1200" b="1" dirty="0">
                <a:solidFill>
                  <a:schemeClr val="dk1"/>
                </a:solidFill>
                <a:latin typeface="Titillium Web"/>
                <a:sym typeface="Calibri"/>
              </a:rPr>
              <a:t>@CWRU.edu</a:t>
            </a:r>
            <a:r>
              <a:rPr lang="en-US" sz="1200" dirty="0">
                <a:solidFill>
                  <a:schemeClr val="dk1"/>
                </a:solidFill>
                <a:latin typeface="Titillium Web"/>
                <a:sym typeface="Calibri"/>
              </a:rPr>
              <a:t> email linked to Amazon. Since you have made personal purchases, you would like to transfer all previous order history and account information to a personal email, and start a clear profile in the new centralized Business Account</a:t>
            </a:r>
            <a:endParaRPr sz="1200" dirty="0">
              <a:solidFill>
                <a:schemeClr val="dk1"/>
              </a:solidFill>
              <a:latin typeface="Titillium Web"/>
              <a:sym typeface="Calibri"/>
            </a:endParaRPr>
          </a:p>
        </p:txBody>
      </p:sp>
      <p:pic>
        <p:nvPicPr>
          <p:cNvPr id="150" name="Google Shape;150;g157e0749823_0_63"/>
          <p:cNvPicPr preferRelativeResize="0"/>
          <p:nvPr/>
        </p:nvPicPr>
        <p:blipFill rotWithShape="1">
          <a:blip r:embed="rId3">
            <a:alphaModFix/>
          </a:blip>
          <a:srcRect/>
          <a:stretch/>
        </p:blipFill>
        <p:spPr>
          <a:xfrm>
            <a:off x="1654234" y="1895911"/>
            <a:ext cx="5406239" cy="897472"/>
          </a:xfrm>
          <a:prstGeom prst="rect">
            <a:avLst/>
          </a:prstGeom>
          <a:noFill/>
          <a:ln>
            <a:noFill/>
          </a:ln>
          <a:effectLst>
            <a:outerShdw blurRad="50800" dist="38100" dir="2700000" algn="tl" rotWithShape="0">
              <a:prstClr val="black">
                <a:alpha val="40000"/>
              </a:prstClr>
            </a:outerShdw>
          </a:effectLst>
        </p:spPr>
      </p:pic>
      <p:pic>
        <p:nvPicPr>
          <p:cNvPr id="151" name="Google Shape;151;g157e0749823_0_63"/>
          <p:cNvPicPr preferRelativeResize="0"/>
          <p:nvPr/>
        </p:nvPicPr>
        <p:blipFill rotWithShape="1">
          <a:blip r:embed="rId4">
            <a:alphaModFix/>
          </a:blip>
          <a:srcRect t="5895"/>
          <a:stretch>
            <a:fillRect/>
          </a:stretch>
        </p:blipFill>
        <p:spPr>
          <a:xfrm>
            <a:off x="1654234" y="2886896"/>
            <a:ext cx="2663039" cy="1162661"/>
          </a:xfrm>
          <a:prstGeom prst="rect">
            <a:avLst/>
          </a:prstGeom>
          <a:noFill/>
          <a:ln>
            <a:noFill/>
          </a:ln>
          <a:effectLst>
            <a:outerShdw blurRad="50800" dist="38100" dir="2700000" algn="tl" rotWithShape="0">
              <a:prstClr val="black">
                <a:alpha val="40000"/>
              </a:prstClr>
            </a:outerShdw>
          </a:effectLst>
        </p:spPr>
      </p:pic>
      <p:pic>
        <p:nvPicPr>
          <p:cNvPr id="2" name="Google Shape;152;g157e0749823_0_63">
            <a:extLst>
              <a:ext uri="{FF2B5EF4-FFF2-40B4-BE49-F238E27FC236}">
                <a16:creationId xmlns:a16="http://schemas.microsoft.com/office/drawing/2014/main" id="{FC1F1B97-E51A-5911-EA2F-EB23ED6617FB}"/>
              </a:ext>
            </a:extLst>
          </p:cNvPr>
          <p:cNvPicPr preferRelativeResize="0"/>
          <p:nvPr/>
        </p:nvPicPr>
        <p:blipFill rotWithShape="1">
          <a:blip r:embed="rId5">
            <a:alphaModFix/>
          </a:blip>
          <a:srcRect b="4207"/>
          <a:stretch>
            <a:fillRect/>
          </a:stretch>
        </p:blipFill>
        <p:spPr>
          <a:xfrm>
            <a:off x="4686091" y="2859790"/>
            <a:ext cx="2374382" cy="1189767"/>
          </a:xfrm>
          <a:prstGeom prst="rect">
            <a:avLst/>
          </a:prstGeom>
          <a:noFill/>
          <a:ln>
            <a:noFill/>
          </a:ln>
          <a:effectLst>
            <a:outerShdw blurRad="50800" dist="38100" dir="2700000" algn="tl" rotWithShape="0">
              <a:prstClr val="black">
                <a:alpha val="40000"/>
              </a:prstClr>
            </a:outerShdw>
          </a:effectLst>
        </p:spPr>
      </p:pic>
      <p:pic>
        <p:nvPicPr>
          <p:cNvPr id="3" name="Google Shape;62;p14">
            <a:extLst>
              <a:ext uri="{FF2B5EF4-FFF2-40B4-BE49-F238E27FC236}">
                <a16:creationId xmlns:a16="http://schemas.microsoft.com/office/drawing/2014/main" id="{DC56F8A9-1EF4-A8A2-145B-D309C16A87D6}"/>
              </a:ext>
            </a:extLst>
          </p:cNvPr>
          <p:cNvPicPr preferRelativeResize="0"/>
          <p:nvPr/>
        </p:nvPicPr>
        <p:blipFill>
          <a:blip r:embed="rId6">
            <a:alphaModFix/>
          </a:blip>
          <a:srcRect t="4332"/>
          <a:stretch>
            <a:fillRect/>
          </a:stretch>
        </p:blipFill>
        <p:spPr>
          <a:xfrm>
            <a:off x="0" y="4095206"/>
            <a:ext cx="9144000" cy="10445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57e0749823_0_69"/>
          <p:cNvSpPr txBox="1">
            <a:spLocks noGrp="1"/>
          </p:cNvSpPr>
          <p:nvPr>
            <p:ph type="title"/>
          </p:nvPr>
        </p:nvSpPr>
        <p:spPr>
          <a:xfrm>
            <a:off x="-26478" y="328757"/>
            <a:ext cx="9144000" cy="734175"/>
          </a:xfrm>
          <a:prstGeom prst="rect">
            <a:avLst/>
          </a:prstGeom>
          <a:noFill/>
          <a:ln>
            <a:noFill/>
          </a:ln>
        </p:spPr>
        <p:txBody>
          <a:bodyPr spcFirstLastPara="1" wrap="square" lIns="68569" tIns="34275" rIns="68569" bIns="34275" anchor="ctr" anchorCtr="0">
            <a:noAutofit/>
          </a:bodyPr>
          <a:lstStyle/>
          <a:p>
            <a:r>
              <a:rPr lang="en-US" sz="2700" dirty="0">
                <a:solidFill>
                  <a:schemeClr val="tx1"/>
                </a:solidFill>
                <a:latin typeface="Titllium Web (Heading)"/>
              </a:rPr>
              <a:t>CWRU’s Consolidated Amazon Business Prime Account Registration</a:t>
            </a:r>
            <a:endParaRPr sz="2700" dirty="0">
              <a:solidFill>
                <a:schemeClr val="tx1"/>
              </a:solidFill>
              <a:latin typeface="Titllium Web (Heading)"/>
            </a:endParaRPr>
          </a:p>
        </p:txBody>
      </p:sp>
      <p:sp>
        <p:nvSpPr>
          <p:cNvPr id="158" name="Google Shape;158;g157e0749823_0_69"/>
          <p:cNvSpPr txBox="1">
            <a:spLocks noGrp="1"/>
          </p:cNvSpPr>
          <p:nvPr>
            <p:ph type="body" idx="1"/>
          </p:nvPr>
        </p:nvSpPr>
        <p:spPr>
          <a:xfrm>
            <a:off x="474008" y="1120186"/>
            <a:ext cx="8219516" cy="3263400"/>
          </a:xfrm>
          <a:prstGeom prst="rect">
            <a:avLst/>
          </a:prstGeom>
          <a:noFill/>
          <a:ln>
            <a:noFill/>
          </a:ln>
        </p:spPr>
        <p:txBody>
          <a:bodyPr spcFirstLastPara="1" wrap="square" lIns="68569" tIns="34275" rIns="68569" bIns="34275" anchor="t" anchorCtr="0">
            <a:normAutofit/>
          </a:bodyPr>
          <a:lstStyle/>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The CWRU Procurement department does not have access to Amazon’s accounts database. You will need to contact Amazon directly to troubleshoot issues with your account migration. </a:t>
            </a:r>
            <a:endParaRPr sz="1200" dirty="0">
              <a:solidFill>
                <a:schemeClr val="dk1"/>
              </a:solidFill>
              <a:latin typeface="Titillium Web"/>
              <a:sym typeface="Calibri"/>
            </a:endParaRPr>
          </a:p>
          <a:p>
            <a:pPr marL="285750" indent="-285750">
              <a:spcBef>
                <a:spcPts val="220"/>
              </a:spcBef>
              <a:buClr>
                <a:schemeClr val="dk1"/>
              </a:buClr>
              <a:buSzPts val="1300"/>
              <a:buFont typeface="Arial" panose="020B0604020202020204" pitchFamily="34" charset="0"/>
              <a:buChar char="•"/>
            </a:pPr>
            <a:endParaRPr sz="1200" dirty="0">
              <a:solidFill>
                <a:schemeClr val="dk1"/>
              </a:solidFill>
              <a:latin typeface="Titillium Web"/>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If you have issues migrating your Amazon to the CWRU Amazon Business account, contact </a:t>
            </a:r>
            <a:br>
              <a:rPr lang="en-US" sz="1200" dirty="0">
                <a:solidFill>
                  <a:schemeClr val="dk1"/>
                </a:solidFill>
                <a:latin typeface="Titillium Web"/>
                <a:sym typeface="Calibri"/>
              </a:rPr>
            </a:br>
            <a:r>
              <a:rPr lang="en-US" sz="1200" dirty="0">
                <a:solidFill>
                  <a:schemeClr val="dk1"/>
                </a:solidFill>
                <a:latin typeface="Titillium Web"/>
                <a:sym typeface="Calibri"/>
              </a:rPr>
              <a:t>Amazon Business Customer Support at </a:t>
            </a:r>
            <a:r>
              <a:rPr lang="en-US" sz="1200" dirty="0">
                <a:solidFill>
                  <a:srgbClr val="00B0F0"/>
                </a:solidFill>
                <a:latin typeface="Titillium Web"/>
                <a:sym typeface="Calibri"/>
                <a:hlinkClick r:id="rId3">
                  <a:extLst>
                    <a:ext uri="{A12FA001-AC4F-418D-AE19-62706E023703}">
                      <ahyp:hlinkClr xmlns:ahyp="http://schemas.microsoft.com/office/drawing/2018/hyperlinkcolor" val="tx"/>
                    </a:ext>
                  </a:extLst>
                </a:hlinkClick>
              </a:rPr>
              <a:t>www.amazon.com/gp/help/contact-us</a:t>
            </a:r>
            <a:r>
              <a:rPr lang="en-US" sz="1200" dirty="0">
                <a:solidFill>
                  <a:srgbClr val="00B0F0"/>
                </a:solidFill>
                <a:latin typeface="Titillium Web"/>
                <a:sym typeface="Calibri"/>
              </a:rPr>
              <a:t> </a:t>
            </a:r>
            <a:r>
              <a:rPr lang="en-US" sz="1200" dirty="0">
                <a:solidFill>
                  <a:schemeClr val="dk1"/>
                </a:solidFill>
                <a:latin typeface="Titillium Web"/>
                <a:sym typeface="Calibri"/>
              </a:rPr>
              <a:t>OR 866.486.2360</a:t>
            </a:r>
            <a:endParaRPr sz="1200" dirty="0">
              <a:solidFill>
                <a:schemeClr val="dk1"/>
              </a:solidFill>
              <a:latin typeface="Titillium Web"/>
              <a:sym typeface="Calibri"/>
            </a:endParaRPr>
          </a:p>
          <a:p>
            <a:pPr marL="0" indent="0">
              <a:lnSpc>
                <a:spcPct val="90000"/>
              </a:lnSpc>
              <a:spcBef>
                <a:spcPts val="750"/>
              </a:spcBef>
              <a:spcAft>
                <a:spcPts val="1200"/>
              </a:spcAft>
              <a:buSzPts val="1800"/>
            </a:pPr>
            <a:endParaRPr dirty="0"/>
          </a:p>
        </p:txBody>
      </p:sp>
      <p:pic>
        <p:nvPicPr>
          <p:cNvPr id="4" name="Picture 3">
            <a:extLst>
              <a:ext uri="{FF2B5EF4-FFF2-40B4-BE49-F238E27FC236}">
                <a16:creationId xmlns:a16="http://schemas.microsoft.com/office/drawing/2014/main" id="{49A5799B-CED4-E200-9357-9821ABE15AE1}"/>
              </a:ext>
            </a:extLst>
          </p:cNvPr>
          <p:cNvPicPr>
            <a:picLocks noChangeAspect="1"/>
          </p:cNvPicPr>
          <p:nvPr/>
        </p:nvPicPr>
        <p:blipFill>
          <a:blip r:embed="rId4"/>
          <a:stretch>
            <a:fillRect/>
          </a:stretch>
        </p:blipFill>
        <p:spPr>
          <a:xfrm>
            <a:off x="3286932" y="2321004"/>
            <a:ext cx="2284378" cy="1669645"/>
          </a:xfrm>
          <a:prstGeom prst="rect">
            <a:avLst/>
          </a:prstGeom>
          <a:effectLst>
            <a:outerShdw blurRad="50800" dist="38100" dir="2700000" algn="tl" rotWithShape="0">
              <a:prstClr val="black">
                <a:alpha val="40000"/>
              </a:prstClr>
            </a:outerShdw>
          </a:effectLst>
        </p:spPr>
      </p:pic>
      <p:pic>
        <p:nvPicPr>
          <p:cNvPr id="2" name="Google Shape;62;p14">
            <a:extLst>
              <a:ext uri="{FF2B5EF4-FFF2-40B4-BE49-F238E27FC236}">
                <a16:creationId xmlns:a16="http://schemas.microsoft.com/office/drawing/2014/main" id="{42899D5A-C20E-A81B-B7B3-CF162D47E1EA}"/>
              </a:ext>
            </a:extLst>
          </p:cNvPr>
          <p:cNvPicPr preferRelativeResize="0"/>
          <p:nvPr/>
        </p:nvPicPr>
        <p:blipFill>
          <a:blip r:embed="rId5">
            <a:alphaModFix/>
          </a:blip>
          <a:stretch>
            <a:fillRect/>
          </a:stretch>
        </p:blipFill>
        <p:spPr>
          <a:xfrm>
            <a:off x="0" y="4047903"/>
            <a:ext cx="9144000" cy="10918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DD3D4BB6-9A40-187B-7B2E-15353661A038}"/>
            </a:ext>
          </a:extLst>
        </p:cNvPr>
        <p:cNvGrpSpPr/>
        <p:nvPr/>
      </p:nvGrpSpPr>
      <p:grpSpPr>
        <a:xfrm>
          <a:off x="0" y="0"/>
          <a:ext cx="0" cy="0"/>
          <a:chOff x="0" y="0"/>
          <a:chExt cx="0" cy="0"/>
        </a:xfrm>
      </p:grpSpPr>
      <p:sp>
        <p:nvSpPr>
          <p:cNvPr id="144" name="Google Shape;144;p8">
            <a:extLst>
              <a:ext uri="{FF2B5EF4-FFF2-40B4-BE49-F238E27FC236}">
                <a16:creationId xmlns:a16="http://schemas.microsoft.com/office/drawing/2014/main" id="{A9804CB5-24A2-C8AC-C573-117C977C5066}"/>
              </a:ext>
            </a:extLst>
          </p:cNvPr>
          <p:cNvSpPr/>
          <p:nvPr/>
        </p:nvSpPr>
        <p:spPr>
          <a:xfrm>
            <a:off x="595836" y="275258"/>
            <a:ext cx="4016824" cy="3831659"/>
          </a:xfrm>
          <a:prstGeom prst="flowChartAlternateProcess">
            <a:avLst/>
          </a:prstGeom>
          <a:solidFill>
            <a:srgbClr val="123A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51" name="Google Shape;151;p8">
            <a:extLst>
              <a:ext uri="{FF2B5EF4-FFF2-40B4-BE49-F238E27FC236}">
                <a16:creationId xmlns:a16="http://schemas.microsoft.com/office/drawing/2014/main" id="{9503186E-EBD1-D7FB-2764-5B7C18169E24}"/>
              </a:ext>
            </a:extLst>
          </p:cNvPr>
          <p:cNvSpPr txBox="1"/>
          <p:nvPr/>
        </p:nvSpPr>
        <p:spPr>
          <a:xfrm>
            <a:off x="941932" y="234901"/>
            <a:ext cx="3825369" cy="671847"/>
          </a:xfrm>
          <a:prstGeom prst="rect">
            <a:avLst/>
          </a:prstGeom>
          <a:noFill/>
          <a:ln>
            <a:noFill/>
          </a:ln>
        </p:spPr>
        <p:txBody>
          <a:bodyPr spcFirstLastPara="1" wrap="square" lIns="91425" tIns="45700" rIns="91425" bIns="45700" anchor="ctr" anchorCtr="0">
            <a:noAutofit/>
          </a:bodyPr>
          <a:lstStyle/>
          <a:p>
            <a:pPr>
              <a:buClr>
                <a:srgbClr val="FFFFFF"/>
              </a:buClr>
              <a:buSzPts val="2800"/>
            </a:pPr>
            <a:r>
              <a:rPr lang="en-US" sz="1800" b="1" dirty="0">
                <a:solidFill>
                  <a:srgbClr val="FFFFFF"/>
                </a:solidFill>
                <a:latin typeface="+mj-lt"/>
              </a:rPr>
              <a:t>CWRU Consolidated Amazon Business Prime Account Training</a:t>
            </a:r>
            <a:endParaRPr sz="1800" b="1" dirty="0">
              <a:solidFill>
                <a:srgbClr val="FFFFFF"/>
              </a:solidFill>
              <a:latin typeface="+mj-lt"/>
            </a:endParaRPr>
          </a:p>
        </p:txBody>
      </p:sp>
      <p:sp>
        <p:nvSpPr>
          <p:cNvPr id="4" name="Google Shape;149;p8">
            <a:extLst>
              <a:ext uri="{FF2B5EF4-FFF2-40B4-BE49-F238E27FC236}">
                <a16:creationId xmlns:a16="http://schemas.microsoft.com/office/drawing/2014/main" id="{5F9646E4-A351-C79E-A34A-438FA98976FE}"/>
              </a:ext>
            </a:extLst>
          </p:cNvPr>
          <p:cNvSpPr/>
          <p:nvPr/>
        </p:nvSpPr>
        <p:spPr>
          <a:xfrm>
            <a:off x="1581585" y="8571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marL="107950" lvl="1" algn="r">
              <a:buSzPts val="1400"/>
            </a:pPr>
            <a:r>
              <a:rPr lang="en-US" b="1" dirty="0">
                <a:solidFill>
                  <a:srgbClr val="003366"/>
                </a:solidFill>
                <a:latin typeface="+mj-lt"/>
                <a:sym typeface="Calibri"/>
              </a:rPr>
              <a:t>CWRU Amazon Business Prime Program Overview </a:t>
            </a:r>
          </a:p>
        </p:txBody>
      </p:sp>
      <p:sp>
        <p:nvSpPr>
          <p:cNvPr id="10" name="Google Shape;149;p8">
            <a:extLst>
              <a:ext uri="{FF2B5EF4-FFF2-40B4-BE49-F238E27FC236}">
                <a16:creationId xmlns:a16="http://schemas.microsoft.com/office/drawing/2014/main" id="{30C000C0-499C-F03E-EC74-4DEC9649A43B}"/>
              </a:ext>
            </a:extLst>
          </p:cNvPr>
          <p:cNvSpPr/>
          <p:nvPr/>
        </p:nvSpPr>
        <p:spPr>
          <a:xfrm>
            <a:off x="1581582" y="13974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Payment Method </a:t>
            </a:r>
          </a:p>
        </p:txBody>
      </p:sp>
      <p:sp>
        <p:nvSpPr>
          <p:cNvPr id="11" name="Google Shape;149;p8">
            <a:extLst>
              <a:ext uri="{FF2B5EF4-FFF2-40B4-BE49-F238E27FC236}">
                <a16:creationId xmlns:a16="http://schemas.microsoft.com/office/drawing/2014/main" id="{5AA9CDC6-93DB-3664-748C-A89B820B0DA9}"/>
              </a:ext>
            </a:extLst>
          </p:cNvPr>
          <p:cNvSpPr/>
          <p:nvPr/>
        </p:nvSpPr>
        <p:spPr>
          <a:xfrm>
            <a:off x="1581582" y="194673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Registration </a:t>
            </a:r>
          </a:p>
        </p:txBody>
      </p:sp>
      <p:sp>
        <p:nvSpPr>
          <p:cNvPr id="12" name="Google Shape;149;p8">
            <a:extLst>
              <a:ext uri="{FF2B5EF4-FFF2-40B4-BE49-F238E27FC236}">
                <a16:creationId xmlns:a16="http://schemas.microsoft.com/office/drawing/2014/main" id="{01AE44D1-CF99-E3D7-4DE3-2D811D76F18B}"/>
              </a:ext>
            </a:extLst>
          </p:cNvPr>
          <p:cNvSpPr/>
          <p:nvPr/>
        </p:nvSpPr>
        <p:spPr>
          <a:xfrm>
            <a:off x="1581581" y="2496627"/>
            <a:ext cx="4321677" cy="404502"/>
          </a:xfrm>
          <a:prstGeom prst="roundRect">
            <a:avLst>
              <a:gd name="adj" fmla="val 16667"/>
            </a:avLst>
          </a:prstGeom>
          <a:solidFill>
            <a:srgbClr val="FFFF00"/>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SSO Sign In</a:t>
            </a:r>
          </a:p>
        </p:txBody>
      </p:sp>
      <p:sp>
        <p:nvSpPr>
          <p:cNvPr id="13" name="Google Shape;149;p8">
            <a:extLst>
              <a:ext uri="{FF2B5EF4-FFF2-40B4-BE49-F238E27FC236}">
                <a16:creationId xmlns:a16="http://schemas.microsoft.com/office/drawing/2014/main" id="{34BACABB-C11A-DB32-B4FB-FC5EFEA78382}"/>
              </a:ext>
            </a:extLst>
          </p:cNvPr>
          <p:cNvSpPr/>
          <p:nvPr/>
        </p:nvSpPr>
        <p:spPr>
          <a:xfrm>
            <a:off x="1581581" y="3050708"/>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CWRU’s Business Prime Restricted &amp; Blocked Items </a:t>
            </a:r>
          </a:p>
        </p:txBody>
      </p:sp>
      <p:sp>
        <p:nvSpPr>
          <p:cNvPr id="14" name="Google Shape;149;p8">
            <a:extLst>
              <a:ext uri="{FF2B5EF4-FFF2-40B4-BE49-F238E27FC236}">
                <a16:creationId xmlns:a16="http://schemas.microsoft.com/office/drawing/2014/main" id="{D29AF606-A677-3B64-40F3-2F823591F650}"/>
              </a:ext>
            </a:extLst>
          </p:cNvPr>
          <p:cNvSpPr/>
          <p:nvPr/>
        </p:nvSpPr>
        <p:spPr>
          <a:xfrm>
            <a:off x="1581585" y="3574376"/>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Shopping Best Practices</a:t>
            </a:r>
          </a:p>
        </p:txBody>
      </p:sp>
      <p:pic>
        <p:nvPicPr>
          <p:cNvPr id="2" name="Google Shape;62;p14">
            <a:extLst>
              <a:ext uri="{FF2B5EF4-FFF2-40B4-BE49-F238E27FC236}">
                <a16:creationId xmlns:a16="http://schemas.microsoft.com/office/drawing/2014/main" id="{F02DEE6F-3C0A-046D-DADA-4AE8171916D3}"/>
              </a:ext>
            </a:extLst>
          </p:cNvPr>
          <p:cNvPicPr preferRelativeResize="0"/>
          <p:nvPr/>
        </p:nvPicPr>
        <p:blipFill>
          <a:blip r:embed="rId3">
            <a:alphaModFix/>
          </a:blip>
          <a:srcRect t="5405"/>
          <a:stretch>
            <a:fillRect/>
          </a:stretch>
        </p:blipFill>
        <p:spPr>
          <a:xfrm>
            <a:off x="0" y="4106917"/>
            <a:ext cx="9144000" cy="1032807"/>
          </a:xfrm>
          <a:prstGeom prst="rect">
            <a:avLst/>
          </a:prstGeom>
          <a:noFill/>
          <a:ln>
            <a:noFill/>
          </a:ln>
        </p:spPr>
      </p:pic>
    </p:spTree>
    <p:extLst>
      <p:ext uri="{BB962C8B-B14F-4D97-AF65-F5344CB8AC3E}">
        <p14:creationId xmlns:p14="http://schemas.microsoft.com/office/powerpoint/2010/main" val="319270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0" y="504812"/>
            <a:ext cx="9144000" cy="681300"/>
          </a:xfrm>
          <a:prstGeom prst="rect">
            <a:avLst/>
          </a:prstGeom>
          <a:noFill/>
          <a:ln>
            <a:noFill/>
          </a:ln>
        </p:spPr>
        <p:txBody>
          <a:bodyPr spcFirstLastPara="1" wrap="square" lIns="68569" tIns="34275" rIns="68569" bIns="34275" anchor="ctr" anchorCtr="0">
            <a:normAutofit/>
          </a:bodyPr>
          <a:lstStyle/>
          <a:p>
            <a:r>
              <a:rPr lang="en-US" sz="2700" dirty="0">
                <a:solidFill>
                  <a:schemeClr val="tx1"/>
                </a:solidFill>
                <a:latin typeface="Titllium Web (Heading)"/>
              </a:rPr>
              <a:t>Amazon Business Prime SSO Sign in </a:t>
            </a:r>
            <a:endParaRPr sz="2700" dirty="0">
              <a:solidFill>
                <a:schemeClr val="tx1"/>
              </a:solidFill>
              <a:latin typeface="Titllium Web (Heading)"/>
            </a:endParaRPr>
          </a:p>
        </p:txBody>
      </p:sp>
      <p:sp>
        <p:nvSpPr>
          <p:cNvPr id="171" name="Google Shape;171;p6"/>
          <p:cNvSpPr txBox="1">
            <a:spLocks noGrp="1"/>
          </p:cNvSpPr>
          <p:nvPr>
            <p:ph type="body" idx="1"/>
          </p:nvPr>
        </p:nvSpPr>
        <p:spPr>
          <a:xfrm>
            <a:off x="467286" y="1117145"/>
            <a:ext cx="7886701" cy="857059"/>
          </a:xfrm>
          <a:prstGeom prst="rect">
            <a:avLst/>
          </a:prstGeom>
          <a:noFill/>
          <a:ln>
            <a:noFill/>
          </a:ln>
        </p:spPr>
        <p:txBody>
          <a:bodyPr spcFirstLastPara="1" wrap="square" lIns="68569" tIns="34275" rIns="68569" bIns="34275" anchor="t" anchorCtr="0">
            <a:noAutofit/>
          </a:bodyPr>
          <a:lstStyle/>
          <a:p>
            <a:pPr marL="0" indent="0">
              <a:spcBef>
                <a:spcPts val="0"/>
              </a:spcBef>
              <a:buSzPts val="2400"/>
            </a:pPr>
            <a:r>
              <a:rPr lang="en-US" sz="1200" b="1" dirty="0">
                <a:solidFill>
                  <a:schemeClr val="tx1"/>
                </a:solidFill>
                <a:latin typeface="Titllium Web (Heading)"/>
                <a:cs typeface="Calibri"/>
                <a:sym typeface="Calibri"/>
              </a:rPr>
              <a:t>Step 1</a:t>
            </a: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Click on “Sign In”</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To sign into Amazon Business Prime use link: </a:t>
            </a:r>
            <a:r>
              <a:rPr lang="en-US" sz="1200" dirty="0">
                <a:solidFill>
                  <a:srgbClr val="00B0F0"/>
                </a:solidFill>
                <a:latin typeface="Titillium Web"/>
                <a:sym typeface="Calibri"/>
                <a:hlinkClick r:id="rId3">
                  <a:extLst>
                    <a:ext uri="{A12FA001-AC4F-418D-AE19-62706E023703}">
                      <ahyp:hlinkClr xmlns:ahyp="http://schemas.microsoft.com/office/drawing/2018/hyperlinkcolor" val="tx"/>
                    </a:ext>
                  </a:extLst>
                </a:hlinkClick>
              </a:rPr>
              <a:t>https://www.amazon.com/businessprime</a:t>
            </a:r>
            <a:endParaRPr lang="en-US" sz="1200" dirty="0">
              <a:solidFill>
                <a:srgbClr val="00B0F0"/>
              </a:solidFill>
              <a:latin typeface="Titillium Web"/>
              <a:sym typeface="Calibri"/>
            </a:endParaRPr>
          </a:p>
          <a:p>
            <a:pPr marL="27675" indent="0">
              <a:lnSpc>
                <a:spcPct val="90000"/>
              </a:lnSpc>
              <a:spcBef>
                <a:spcPts val="750"/>
              </a:spcBef>
              <a:buClr>
                <a:schemeClr val="dk1"/>
              </a:buClr>
              <a:buSzPts val="2800"/>
            </a:pPr>
            <a:endParaRPr sz="1500" dirty="0">
              <a:latin typeface="Calibri"/>
              <a:ea typeface="Calibri"/>
              <a:cs typeface="Calibri"/>
              <a:sym typeface="Calibri"/>
            </a:endParaRPr>
          </a:p>
          <a:p>
            <a:pPr marL="27675" indent="0">
              <a:lnSpc>
                <a:spcPct val="90000"/>
              </a:lnSpc>
              <a:spcBef>
                <a:spcPts val="750"/>
              </a:spcBef>
              <a:spcAft>
                <a:spcPts val="1200"/>
              </a:spcAft>
              <a:buClr>
                <a:schemeClr val="dk1"/>
              </a:buClr>
              <a:buSzPts val="2800"/>
            </a:pPr>
            <a:endParaRPr sz="1500" dirty="0">
              <a:latin typeface="Calibri"/>
              <a:ea typeface="Calibri"/>
              <a:cs typeface="Calibri"/>
              <a:sym typeface="Calibri"/>
            </a:endParaRPr>
          </a:p>
        </p:txBody>
      </p:sp>
      <p:pic>
        <p:nvPicPr>
          <p:cNvPr id="172" name="Google Shape;172;p6"/>
          <p:cNvPicPr preferRelativeResize="0"/>
          <p:nvPr/>
        </p:nvPicPr>
        <p:blipFill rotWithShape="1">
          <a:blip r:embed="rId4">
            <a:alphaModFix/>
          </a:blip>
          <a:srcRect/>
          <a:stretch/>
        </p:blipFill>
        <p:spPr>
          <a:xfrm>
            <a:off x="751353" y="1974204"/>
            <a:ext cx="7602633" cy="1992678"/>
          </a:xfrm>
          <a:prstGeom prst="rect">
            <a:avLst/>
          </a:prstGeom>
          <a:noFill/>
          <a:ln>
            <a:noFill/>
          </a:ln>
          <a:effectLst>
            <a:outerShdw blurRad="50800" dist="38100" dir="2700000" algn="tl" rotWithShape="0">
              <a:prstClr val="black">
                <a:alpha val="40000"/>
              </a:prstClr>
            </a:outerShdw>
          </a:effectLst>
        </p:spPr>
      </p:pic>
      <p:pic>
        <p:nvPicPr>
          <p:cNvPr id="3" name="Google Shape;62;p14">
            <a:extLst>
              <a:ext uri="{FF2B5EF4-FFF2-40B4-BE49-F238E27FC236}">
                <a16:creationId xmlns:a16="http://schemas.microsoft.com/office/drawing/2014/main" id="{2563528E-CBF4-51EC-0A45-D690445A007F}"/>
              </a:ext>
            </a:extLst>
          </p:cNvPr>
          <p:cNvPicPr preferRelativeResize="0"/>
          <p:nvPr/>
        </p:nvPicPr>
        <p:blipFill>
          <a:blip r:embed="rId5">
            <a:alphaModFix/>
          </a:blip>
          <a:stretch>
            <a:fillRect/>
          </a:stretch>
        </p:blipFill>
        <p:spPr>
          <a:xfrm>
            <a:off x="0" y="4047903"/>
            <a:ext cx="9144000" cy="10918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3994" y="426536"/>
            <a:ext cx="9144000" cy="810000"/>
          </a:xfrm>
          <a:prstGeom prst="rect">
            <a:avLst/>
          </a:prstGeom>
          <a:noFill/>
          <a:ln>
            <a:noFill/>
          </a:ln>
        </p:spPr>
        <p:txBody>
          <a:bodyPr spcFirstLastPara="1" wrap="square" lIns="68569" tIns="34275" rIns="68569" bIns="34275" anchor="ctr" anchorCtr="0">
            <a:normAutofit/>
          </a:bodyPr>
          <a:lstStyle/>
          <a:p>
            <a:r>
              <a:rPr lang="en-US" sz="2700" dirty="0">
                <a:solidFill>
                  <a:schemeClr val="tx1"/>
                </a:solidFill>
                <a:latin typeface="Titllium Web (Heading)"/>
              </a:rPr>
              <a:t>Amazon Business Prime SSO Sign In</a:t>
            </a:r>
            <a:endParaRPr sz="2700" dirty="0">
              <a:solidFill>
                <a:schemeClr val="tx1"/>
              </a:solidFill>
              <a:latin typeface="Titllium Web (Heading)"/>
            </a:endParaRPr>
          </a:p>
        </p:txBody>
      </p:sp>
      <p:sp>
        <p:nvSpPr>
          <p:cNvPr id="178" name="Google Shape;178;p7"/>
          <p:cNvSpPr txBox="1">
            <a:spLocks noGrp="1"/>
          </p:cNvSpPr>
          <p:nvPr>
            <p:ph type="body" idx="1"/>
          </p:nvPr>
        </p:nvSpPr>
        <p:spPr>
          <a:xfrm>
            <a:off x="470015" y="1107491"/>
            <a:ext cx="3396591" cy="904189"/>
          </a:xfrm>
          <a:prstGeom prst="rect">
            <a:avLst/>
          </a:prstGeom>
          <a:noFill/>
          <a:ln>
            <a:noFill/>
          </a:ln>
        </p:spPr>
        <p:txBody>
          <a:bodyPr spcFirstLastPara="1" wrap="square" lIns="68569" tIns="34275" rIns="68569" bIns="34275" anchor="t" anchorCtr="0">
            <a:normAutofit/>
          </a:bodyPr>
          <a:lstStyle/>
          <a:p>
            <a:pPr marL="0" indent="0">
              <a:spcBef>
                <a:spcPts val="0"/>
              </a:spcBef>
              <a:buSzPts val="2400"/>
            </a:pPr>
            <a:r>
              <a:rPr lang="en-US" sz="1200" b="1" dirty="0">
                <a:solidFill>
                  <a:schemeClr val="tx1"/>
                </a:solidFill>
                <a:latin typeface="Titllium Web (Heading)"/>
                <a:cs typeface="Calibri"/>
                <a:sym typeface="Calibri"/>
              </a:rPr>
              <a:t>Step 2</a:t>
            </a: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Enter your </a:t>
            </a:r>
            <a:r>
              <a:rPr lang="en-US" sz="1200" dirty="0">
                <a:solidFill>
                  <a:schemeClr val="dk1"/>
                </a:solidFill>
                <a:latin typeface="Titillium Web"/>
                <a:sym typeface="Calibri"/>
                <a:hlinkClick r:id="rId3"/>
              </a:rPr>
              <a:t>firstname.lastname@case.edu</a:t>
            </a:r>
            <a:r>
              <a:rPr lang="en-US" sz="1200" dirty="0">
                <a:solidFill>
                  <a:schemeClr val="dk1"/>
                </a:solidFill>
                <a:latin typeface="Titillium Web"/>
                <a:sym typeface="Calibri"/>
              </a:rPr>
              <a:t> Case Email to Login.</a:t>
            </a:r>
            <a:endParaRPr sz="1200" dirty="0">
              <a:solidFill>
                <a:schemeClr val="dk1"/>
              </a:solidFill>
              <a:latin typeface="Titillium Web"/>
              <a:sym typeface="Calibri"/>
            </a:endParaRPr>
          </a:p>
        </p:txBody>
      </p:sp>
      <p:pic>
        <p:nvPicPr>
          <p:cNvPr id="2" name="Google Shape;62;p14">
            <a:extLst>
              <a:ext uri="{FF2B5EF4-FFF2-40B4-BE49-F238E27FC236}">
                <a16:creationId xmlns:a16="http://schemas.microsoft.com/office/drawing/2014/main" id="{19D4C5D1-A262-4DFE-FDDE-6F7177FCA2D0}"/>
              </a:ext>
            </a:extLst>
          </p:cNvPr>
          <p:cNvPicPr preferRelativeResize="0"/>
          <p:nvPr/>
        </p:nvPicPr>
        <p:blipFill>
          <a:blip r:embed="rId4">
            <a:alphaModFix/>
          </a:blip>
          <a:stretch>
            <a:fillRect/>
          </a:stretch>
        </p:blipFill>
        <p:spPr>
          <a:xfrm>
            <a:off x="0" y="4047903"/>
            <a:ext cx="9144000" cy="1091821"/>
          </a:xfrm>
          <a:prstGeom prst="rect">
            <a:avLst/>
          </a:prstGeom>
          <a:noFill/>
          <a:ln>
            <a:noFill/>
          </a:ln>
        </p:spPr>
      </p:pic>
      <p:pic>
        <p:nvPicPr>
          <p:cNvPr id="6" name="Picture 5">
            <a:extLst>
              <a:ext uri="{FF2B5EF4-FFF2-40B4-BE49-F238E27FC236}">
                <a16:creationId xmlns:a16="http://schemas.microsoft.com/office/drawing/2014/main" id="{3BAC52F6-1A15-EAC2-2025-C2E4D0BAA6AF}"/>
              </a:ext>
            </a:extLst>
          </p:cNvPr>
          <p:cNvPicPr>
            <a:picLocks noChangeAspect="1"/>
          </p:cNvPicPr>
          <p:nvPr/>
        </p:nvPicPr>
        <p:blipFill>
          <a:blip r:embed="rId5"/>
          <a:stretch>
            <a:fillRect/>
          </a:stretch>
        </p:blipFill>
        <p:spPr>
          <a:xfrm>
            <a:off x="4087878" y="1236536"/>
            <a:ext cx="2694524" cy="29994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a:spLocks noGrp="1"/>
          </p:cNvSpPr>
          <p:nvPr>
            <p:ph type="title"/>
          </p:nvPr>
        </p:nvSpPr>
        <p:spPr>
          <a:xfrm>
            <a:off x="-5008" y="490775"/>
            <a:ext cx="9144000" cy="568350"/>
          </a:xfrm>
          <a:prstGeom prst="rect">
            <a:avLst/>
          </a:prstGeom>
          <a:noFill/>
          <a:ln>
            <a:noFill/>
          </a:ln>
        </p:spPr>
        <p:txBody>
          <a:bodyPr spcFirstLastPara="1" wrap="square" lIns="68569" tIns="34275" rIns="68569" bIns="34275" anchor="ctr" anchorCtr="0">
            <a:normAutofit/>
          </a:bodyPr>
          <a:lstStyle/>
          <a:p>
            <a:r>
              <a:rPr lang="en-US" sz="2700" dirty="0">
                <a:solidFill>
                  <a:schemeClr val="tx1"/>
                </a:solidFill>
                <a:latin typeface="Titllium Web (Heading)"/>
              </a:rPr>
              <a:t>Amazon Business Prime SSO Sign In</a:t>
            </a:r>
            <a:endParaRPr sz="2700" dirty="0">
              <a:solidFill>
                <a:schemeClr val="tx1"/>
              </a:solidFill>
              <a:latin typeface="Titllium Web (Heading)"/>
            </a:endParaRPr>
          </a:p>
        </p:txBody>
      </p:sp>
      <p:sp>
        <p:nvSpPr>
          <p:cNvPr id="185" name="Google Shape;185;p8"/>
          <p:cNvSpPr txBox="1">
            <a:spLocks noGrp="1"/>
          </p:cNvSpPr>
          <p:nvPr>
            <p:ph type="body" idx="1"/>
          </p:nvPr>
        </p:nvSpPr>
        <p:spPr>
          <a:xfrm>
            <a:off x="467285" y="1105451"/>
            <a:ext cx="7876684" cy="463275"/>
          </a:xfrm>
          <a:prstGeom prst="rect">
            <a:avLst/>
          </a:prstGeom>
          <a:noFill/>
          <a:ln>
            <a:noFill/>
          </a:ln>
        </p:spPr>
        <p:txBody>
          <a:bodyPr spcFirstLastPara="1" wrap="square" lIns="68569" tIns="34275" rIns="68569" bIns="34275" anchor="t" anchorCtr="0">
            <a:normAutofit/>
          </a:bodyPr>
          <a:lstStyle/>
          <a:p>
            <a:pPr marL="0" indent="0">
              <a:spcBef>
                <a:spcPts val="0"/>
              </a:spcBef>
              <a:buSzPts val="2400"/>
            </a:pPr>
            <a:r>
              <a:rPr lang="en-US" sz="1200" b="1" dirty="0">
                <a:solidFill>
                  <a:schemeClr val="tx1"/>
                </a:solidFill>
                <a:latin typeface="Titllium Web (Heading)"/>
                <a:cs typeface="Calibri"/>
                <a:sym typeface="Calibri"/>
              </a:rPr>
              <a:t>Step 3</a:t>
            </a: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You will be prompted to Sign into CWRU’s SSO Portal </a:t>
            </a:r>
            <a:endParaRPr sz="1200" dirty="0">
              <a:solidFill>
                <a:schemeClr val="dk1"/>
              </a:solidFill>
              <a:latin typeface="Titillium Web"/>
              <a:sym typeface="Calibri"/>
            </a:endParaRPr>
          </a:p>
        </p:txBody>
      </p:sp>
      <p:pic>
        <p:nvPicPr>
          <p:cNvPr id="187" name="Google Shape;187;p8"/>
          <p:cNvPicPr preferRelativeResize="0"/>
          <p:nvPr/>
        </p:nvPicPr>
        <p:blipFill rotWithShape="1">
          <a:blip r:embed="rId3">
            <a:alphaModFix/>
          </a:blip>
          <a:srcRect/>
          <a:stretch/>
        </p:blipFill>
        <p:spPr>
          <a:xfrm>
            <a:off x="6827442" y="3960250"/>
            <a:ext cx="447417" cy="501057"/>
          </a:xfrm>
          <a:prstGeom prst="rect">
            <a:avLst/>
          </a:prstGeom>
          <a:noFill/>
          <a:ln>
            <a:noFill/>
          </a:ln>
          <a:effectLst>
            <a:outerShdw blurRad="50800" dist="38100" dir="2700000" algn="tl" rotWithShape="0">
              <a:prstClr val="black">
                <a:alpha val="40000"/>
              </a:prstClr>
            </a:outerShdw>
          </a:effectLst>
        </p:spPr>
      </p:pic>
      <p:sp>
        <p:nvSpPr>
          <p:cNvPr id="188" name="Google Shape;188;p8"/>
          <p:cNvSpPr txBox="1"/>
          <p:nvPr/>
        </p:nvSpPr>
        <p:spPr>
          <a:xfrm>
            <a:off x="1001840" y="3629425"/>
            <a:ext cx="6807574" cy="507809"/>
          </a:xfrm>
          <a:prstGeom prst="rect">
            <a:avLst/>
          </a:prstGeom>
          <a:noFill/>
          <a:ln>
            <a:noFill/>
          </a:ln>
        </p:spPr>
        <p:txBody>
          <a:bodyPr spcFirstLastPara="1" wrap="square" lIns="68569" tIns="68569" rIns="68569" bIns="68569" anchor="t" anchorCtr="0">
            <a:spAutoFit/>
          </a:bodyPr>
          <a:lstStyle/>
          <a:p>
            <a:pPr>
              <a:buSzPts val="1900"/>
            </a:pPr>
            <a:r>
              <a:rPr lang="en-US" sz="1200" b="1" dirty="0">
                <a:solidFill>
                  <a:schemeClr val="dk1"/>
                </a:solidFill>
                <a:latin typeface="Titllium Web (Heading)"/>
                <a:cs typeface="Calibri"/>
                <a:sym typeface="Calibri"/>
              </a:rPr>
              <a:t>If you are not prompted to CWRU Single Sign-On, then you are not using the Consolidated Amazon Business Prime Account</a:t>
            </a:r>
            <a:endParaRPr sz="1200" b="1" dirty="0">
              <a:solidFill>
                <a:schemeClr val="dk1"/>
              </a:solidFill>
              <a:latin typeface="Titllium Web (Heading)"/>
              <a:cs typeface="Calibri"/>
              <a:sym typeface="Calibri"/>
            </a:endParaRPr>
          </a:p>
        </p:txBody>
      </p:sp>
      <p:pic>
        <p:nvPicPr>
          <p:cNvPr id="3" name="Picture 2">
            <a:extLst>
              <a:ext uri="{FF2B5EF4-FFF2-40B4-BE49-F238E27FC236}">
                <a16:creationId xmlns:a16="http://schemas.microsoft.com/office/drawing/2014/main" id="{A1C4DFC7-6F29-5A39-CE01-BA96013A14E8}"/>
              </a:ext>
            </a:extLst>
          </p:cNvPr>
          <p:cNvPicPr>
            <a:picLocks noChangeAspect="1"/>
          </p:cNvPicPr>
          <p:nvPr/>
        </p:nvPicPr>
        <p:blipFill>
          <a:blip r:embed="rId4"/>
          <a:srcRect t="46" r="-14" b="1175"/>
          <a:stretch>
            <a:fillRect/>
          </a:stretch>
        </p:blipFill>
        <p:spPr>
          <a:xfrm>
            <a:off x="3143935" y="1613029"/>
            <a:ext cx="2523384" cy="2105726"/>
          </a:xfrm>
          <a:prstGeom prst="rect">
            <a:avLst/>
          </a:prstGeom>
        </p:spPr>
      </p:pic>
      <p:pic>
        <p:nvPicPr>
          <p:cNvPr id="5" name="Google Shape;62;p14">
            <a:extLst>
              <a:ext uri="{FF2B5EF4-FFF2-40B4-BE49-F238E27FC236}">
                <a16:creationId xmlns:a16="http://schemas.microsoft.com/office/drawing/2014/main" id="{45D2B92E-F4E5-22D9-61BF-FD209A4F9A97}"/>
              </a:ext>
            </a:extLst>
          </p:cNvPr>
          <p:cNvPicPr preferRelativeResize="0"/>
          <p:nvPr/>
        </p:nvPicPr>
        <p:blipFill>
          <a:blip r:embed="rId5">
            <a:alphaModFix/>
          </a:blip>
          <a:stretch>
            <a:fillRect/>
          </a:stretch>
        </p:blipFill>
        <p:spPr>
          <a:xfrm>
            <a:off x="0" y="4047903"/>
            <a:ext cx="9144000" cy="1091821"/>
          </a:xfrm>
          <a:prstGeom prst="rect">
            <a:avLst/>
          </a:prstGeom>
          <a:noFill/>
          <a:ln>
            <a:noFill/>
          </a:ln>
        </p:spPr>
      </p:pic>
      <p:sp>
        <p:nvSpPr>
          <p:cNvPr id="189" name="Google Shape;189;p8"/>
          <p:cNvSpPr/>
          <p:nvPr/>
        </p:nvSpPr>
        <p:spPr>
          <a:xfrm>
            <a:off x="4628177" y="1824979"/>
            <a:ext cx="859436" cy="324450"/>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0" y="575788"/>
            <a:ext cx="9144000" cy="483300"/>
          </a:xfrm>
          <a:prstGeom prst="rect">
            <a:avLst/>
          </a:prstGeom>
          <a:noFill/>
          <a:ln>
            <a:noFill/>
          </a:ln>
        </p:spPr>
        <p:txBody>
          <a:bodyPr spcFirstLastPara="1" wrap="square" lIns="68569" tIns="34275" rIns="68569" bIns="34275" anchor="ctr" anchorCtr="0">
            <a:normAutofit/>
          </a:bodyPr>
          <a:lstStyle/>
          <a:p>
            <a:r>
              <a:rPr lang="en-US" sz="2700" dirty="0">
                <a:solidFill>
                  <a:schemeClr val="tx1"/>
                </a:solidFill>
                <a:latin typeface="Titllium Web (Heading)"/>
              </a:rPr>
              <a:t>Amazon Business Prime SSO Sign In</a:t>
            </a:r>
            <a:endParaRPr sz="2700" dirty="0">
              <a:solidFill>
                <a:schemeClr val="tx1"/>
              </a:solidFill>
              <a:latin typeface="Titllium Web (Heading)"/>
            </a:endParaRPr>
          </a:p>
        </p:txBody>
      </p:sp>
      <p:sp>
        <p:nvSpPr>
          <p:cNvPr id="195" name="Google Shape;195;p9"/>
          <p:cNvSpPr txBox="1">
            <a:spLocks noGrp="1"/>
          </p:cNvSpPr>
          <p:nvPr>
            <p:ph type="body" idx="1"/>
          </p:nvPr>
        </p:nvSpPr>
        <p:spPr>
          <a:xfrm>
            <a:off x="455293" y="1133492"/>
            <a:ext cx="7765425" cy="820125"/>
          </a:xfrm>
          <a:prstGeom prst="rect">
            <a:avLst/>
          </a:prstGeom>
          <a:noFill/>
          <a:ln>
            <a:noFill/>
          </a:ln>
        </p:spPr>
        <p:txBody>
          <a:bodyPr spcFirstLastPara="1" wrap="square" lIns="68569" tIns="34275" rIns="68569" bIns="34275" anchor="t" anchorCtr="0">
            <a:normAutofit/>
          </a:bodyPr>
          <a:lstStyle/>
          <a:p>
            <a:pPr marL="0" lvl="1" indent="0">
              <a:spcBef>
                <a:spcPts val="0"/>
              </a:spcBef>
              <a:buSzPts val="2400"/>
              <a:buNone/>
            </a:pPr>
            <a:r>
              <a:rPr lang="en-US" sz="1200" b="1" dirty="0">
                <a:solidFill>
                  <a:schemeClr val="tx1"/>
                </a:solidFill>
                <a:latin typeface="Titllium Web (Heading)"/>
                <a:cs typeface="Calibri"/>
                <a:sym typeface="Calibri"/>
              </a:rPr>
              <a:t>Step 4</a:t>
            </a: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Once you successfully log into CWRU’s SSO Portal you will be routed to Amazon Business Prime Home Page</a:t>
            </a:r>
            <a:endParaRPr sz="1200" dirty="0">
              <a:solidFill>
                <a:schemeClr val="dk1"/>
              </a:solidFill>
              <a:latin typeface="Titillium Web"/>
              <a:sym typeface="Calibri"/>
            </a:endParaRPr>
          </a:p>
        </p:txBody>
      </p:sp>
      <p:pic>
        <p:nvPicPr>
          <p:cNvPr id="196" name="Google Shape;196;p9"/>
          <p:cNvPicPr preferRelativeResize="0"/>
          <p:nvPr/>
        </p:nvPicPr>
        <p:blipFill rotWithShape="1">
          <a:blip r:embed="rId3">
            <a:alphaModFix/>
          </a:blip>
          <a:srcRect/>
          <a:stretch/>
        </p:blipFill>
        <p:spPr>
          <a:xfrm>
            <a:off x="1802785" y="1775127"/>
            <a:ext cx="5538430" cy="2084669"/>
          </a:xfrm>
          <a:prstGeom prst="rect">
            <a:avLst/>
          </a:prstGeom>
          <a:noFill/>
          <a:ln>
            <a:noFill/>
          </a:ln>
          <a:effectLst>
            <a:outerShdw blurRad="50800" dist="38100" dir="2700000" algn="tl" rotWithShape="0">
              <a:prstClr val="black">
                <a:alpha val="40000"/>
              </a:prstClr>
            </a:outerShdw>
          </a:effectLst>
        </p:spPr>
      </p:pic>
      <p:sp>
        <p:nvSpPr>
          <p:cNvPr id="197" name="Google Shape;197;p9"/>
          <p:cNvSpPr/>
          <p:nvPr/>
        </p:nvSpPr>
        <p:spPr>
          <a:xfrm>
            <a:off x="5154326" y="1953617"/>
            <a:ext cx="964086" cy="260479"/>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98" name="Google Shape;198;p9"/>
          <p:cNvSpPr/>
          <p:nvPr/>
        </p:nvSpPr>
        <p:spPr>
          <a:xfrm>
            <a:off x="1802785" y="1767542"/>
            <a:ext cx="906797" cy="260479"/>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pic>
        <p:nvPicPr>
          <p:cNvPr id="3" name="Google Shape;62;p14">
            <a:extLst>
              <a:ext uri="{FF2B5EF4-FFF2-40B4-BE49-F238E27FC236}">
                <a16:creationId xmlns:a16="http://schemas.microsoft.com/office/drawing/2014/main" id="{47ED0951-165C-B902-164D-A11994C0B774}"/>
              </a:ext>
            </a:extLst>
          </p:cNvPr>
          <p:cNvPicPr preferRelativeResize="0"/>
          <p:nvPr/>
        </p:nvPicPr>
        <p:blipFill>
          <a:blip r:embed="rId4">
            <a:alphaModFix/>
          </a:blip>
          <a:stretch>
            <a:fillRect/>
          </a:stretch>
        </p:blipFill>
        <p:spPr>
          <a:xfrm>
            <a:off x="0" y="4047903"/>
            <a:ext cx="9144000" cy="10918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A68305EA-0BFD-4527-A0ED-9572E4789511}"/>
            </a:ext>
          </a:extLst>
        </p:cNvPr>
        <p:cNvGrpSpPr/>
        <p:nvPr/>
      </p:nvGrpSpPr>
      <p:grpSpPr>
        <a:xfrm>
          <a:off x="0" y="0"/>
          <a:ext cx="0" cy="0"/>
          <a:chOff x="0" y="0"/>
          <a:chExt cx="0" cy="0"/>
        </a:xfrm>
      </p:grpSpPr>
      <p:sp>
        <p:nvSpPr>
          <p:cNvPr id="144" name="Google Shape;144;p8">
            <a:extLst>
              <a:ext uri="{FF2B5EF4-FFF2-40B4-BE49-F238E27FC236}">
                <a16:creationId xmlns:a16="http://schemas.microsoft.com/office/drawing/2014/main" id="{5C4500BD-B030-4EDF-DD33-FB0CF8C58AA0}"/>
              </a:ext>
            </a:extLst>
          </p:cNvPr>
          <p:cNvSpPr/>
          <p:nvPr/>
        </p:nvSpPr>
        <p:spPr>
          <a:xfrm>
            <a:off x="595836" y="275258"/>
            <a:ext cx="4016824" cy="3831659"/>
          </a:xfrm>
          <a:prstGeom prst="flowChartAlternateProcess">
            <a:avLst/>
          </a:prstGeom>
          <a:solidFill>
            <a:srgbClr val="123A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51" name="Google Shape;151;p8">
            <a:extLst>
              <a:ext uri="{FF2B5EF4-FFF2-40B4-BE49-F238E27FC236}">
                <a16:creationId xmlns:a16="http://schemas.microsoft.com/office/drawing/2014/main" id="{BF16E93C-76FC-0C85-3124-87AFB5104DDE}"/>
              </a:ext>
            </a:extLst>
          </p:cNvPr>
          <p:cNvSpPr txBox="1"/>
          <p:nvPr/>
        </p:nvSpPr>
        <p:spPr>
          <a:xfrm>
            <a:off x="941932" y="234901"/>
            <a:ext cx="3825369" cy="671847"/>
          </a:xfrm>
          <a:prstGeom prst="rect">
            <a:avLst/>
          </a:prstGeom>
          <a:noFill/>
          <a:ln>
            <a:noFill/>
          </a:ln>
        </p:spPr>
        <p:txBody>
          <a:bodyPr spcFirstLastPara="1" wrap="square" lIns="91425" tIns="45700" rIns="91425" bIns="45700" anchor="ctr" anchorCtr="0">
            <a:noAutofit/>
          </a:bodyPr>
          <a:lstStyle/>
          <a:p>
            <a:pPr>
              <a:buClr>
                <a:srgbClr val="FFFFFF"/>
              </a:buClr>
              <a:buSzPts val="2800"/>
            </a:pPr>
            <a:r>
              <a:rPr lang="en-US" sz="1800" b="1" dirty="0">
                <a:solidFill>
                  <a:srgbClr val="FFFFFF"/>
                </a:solidFill>
                <a:latin typeface="+mj-lt"/>
              </a:rPr>
              <a:t>CWRU Consolidated Amazon Business Prime Account Training</a:t>
            </a:r>
            <a:endParaRPr sz="1800" b="1" dirty="0">
              <a:solidFill>
                <a:srgbClr val="FFFFFF"/>
              </a:solidFill>
              <a:latin typeface="+mj-lt"/>
            </a:endParaRPr>
          </a:p>
        </p:txBody>
      </p:sp>
      <p:sp>
        <p:nvSpPr>
          <p:cNvPr id="4" name="Google Shape;149;p8">
            <a:extLst>
              <a:ext uri="{FF2B5EF4-FFF2-40B4-BE49-F238E27FC236}">
                <a16:creationId xmlns:a16="http://schemas.microsoft.com/office/drawing/2014/main" id="{FD09D17F-6A7C-44AA-AE29-744EDC8C38A9}"/>
              </a:ext>
            </a:extLst>
          </p:cNvPr>
          <p:cNvSpPr/>
          <p:nvPr/>
        </p:nvSpPr>
        <p:spPr>
          <a:xfrm>
            <a:off x="1581585" y="8571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marL="107950" lvl="1" algn="r">
              <a:buSzPts val="1400"/>
            </a:pPr>
            <a:r>
              <a:rPr lang="en-US" b="1" dirty="0">
                <a:solidFill>
                  <a:srgbClr val="003366"/>
                </a:solidFill>
                <a:latin typeface="+mj-lt"/>
                <a:sym typeface="Calibri"/>
              </a:rPr>
              <a:t>CWRU Amazon Business Prime Program Overview </a:t>
            </a:r>
          </a:p>
        </p:txBody>
      </p:sp>
      <p:sp>
        <p:nvSpPr>
          <p:cNvPr id="10" name="Google Shape;149;p8">
            <a:extLst>
              <a:ext uri="{FF2B5EF4-FFF2-40B4-BE49-F238E27FC236}">
                <a16:creationId xmlns:a16="http://schemas.microsoft.com/office/drawing/2014/main" id="{A6CB7E7D-CFE7-A9DE-ACC4-5C34A404098F}"/>
              </a:ext>
            </a:extLst>
          </p:cNvPr>
          <p:cNvSpPr/>
          <p:nvPr/>
        </p:nvSpPr>
        <p:spPr>
          <a:xfrm>
            <a:off x="1581582" y="13974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Payment Method </a:t>
            </a:r>
          </a:p>
        </p:txBody>
      </p:sp>
      <p:sp>
        <p:nvSpPr>
          <p:cNvPr id="11" name="Google Shape;149;p8">
            <a:extLst>
              <a:ext uri="{FF2B5EF4-FFF2-40B4-BE49-F238E27FC236}">
                <a16:creationId xmlns:a16="http://schemas.microsoft.com/office/drawing/2014/main" id="{A6FAE1BE-682F-04CB-FC32-9497BB2F903C}"/>
              </a:ext>
            </a:extLst>
          </p:cNvPr>
          <p:cNvSpPr/>
          <p:nvPr/>
        </p:nvSpPr>
        <p:spPr>
          <a:xfrm>
            <a:off x="1581582" y="194673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Registration </a:t>
            </a:r>
          </a:p>
        </p:txBody>
      </p:sp>
      <p:sp>
        <p:nvSpPr>
          <p:cNvPr id="12" name="Google Shape;149;p8">
            <a:extLst>
              <a:ext uri="{FF2B5EF4-FFF2-40B4-BE49-F238E27FC236}">
                <a16:creationId xmlns:a16="http://schemas.microsoft.com/office/drawing/2014/main" id="{1399DF63-18FE-148F-A954-DD677C2CB347}"/>
              </a:ext>
            </a:extLst>
          </p:cNvPr>
          <p:cNvSpPr/>
          <p:nvPr/>
        </p:nvSpPr>
        <p:spPr>
          <a:xfrm>
            <a:off x="1581581" y="2496627"/>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SSO Sign In</a:t>
            </a:r>
          </a:p>
        </p:txBody>
      </p:sp>
      <p:sp>
        <p:nvSpPr>
          <p:cNvPr id="13" name="Google Shape;149;p8">
            <a:extLst>
              <a:ext uri="{FF2B5EF4-FFF2-40B4-BE49-F238E27FC236}">
                <a16:creationId xmlns:a16="http://schemas.microsoft.com/office/drawing/2014/main" id="{6D962BE1-3E66-59C6-67A3-D46AD79B3F7B}"/>
              </a:ext>
            </a:extLst>
          </p:cNvPr>
          <p:cNvSpPr/>
          <p:nvPr/>
        </p:nvSpPr>
        <p:spPr>
          <a:xfrm>
            <a:off x="1581581" y="3050708"/>
            <a:ext cx="4321677" cy="404502"/>
          </a:xfrm>
          <a:prstGeom prst="roundRect">
            <a:avLst>
              <a:gd name="adj" fmla="val 16667"/>
            </a:avLst>
          </a:prstGeom>
          <a:solidFill>
            <a:srgbClr val="FFFF00"/>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CWRU’s Business Prime Restricted &amp; Blocked Items </a:t>
            </a:r>
          </a:p>
        </p:txBody>
      </p:sp>
      <p:sp>
        <p:nvSpPr>
          <p:cNvPr id="14" name="Google Shape;149;p8">
            <a:extLst>
              <a:ext uri="{FF2B5EF4-FFF2-40B4-BE49-F238E27FC236}">
                <a16:creationId xmlns:a16="http://schemas.microsoft.com/office/drawing/2014/main" id="{CFC4850E-4664-9627-BBC0-D91EE421E758}"/>
              </a:ext>
            </a:extLst>
          </p:cNvPr>
          <p:cNvSpPr/>
          <p:nvPr/>
        </p:nvSpPr>
        <p:spPr>
          <a:xfrm>
            <a:off x="1581585" y="3574376"/>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Shopping Best Practices</a:t>
            </a:r>
          </a:p>
        </p:txBody>
      </p:sp>
      <p:pic>
        <p:nvPicPr>
          <p:cNvPr id="2" name="Google Shape;62;p14">
            <a:extLst>
              <a:ext uri="{FF2B5EF4-FFF2-40B4-BE49-F238E27FC236}">
                <a16:creationId xmlns:a16="http://schemas.microsoft.com/office/drawing/2014/main" id="{7E68B59E-30F0-02F4-D2B4-C5F7AE518B4A}"/>
              </a:ext>
            </a:extLst>
          </p:cNvPr>
          <p:cNvPicPr preferRelativeResize="0"/>
          <p:nvPr/>
        </p:nvPicPr>
        <p:blipFill>
          <a:blip r:embed="rId3">
            <a:alphaModFix/>
          </a:blip>
          <a:srcRect t="5405"/>
          <a:stretch>
            <a:fillRect/>
          </a:stretch>
        </p:blipFill>
        <p:spPr>
          <a:xfrm>
            <a:off x="0" y="4106917"/>
            <a:ext cx="9144000" cy="1032807"/>
          </a:xfrm>
          <a:prstGeom prst="rect">
            <a:avLst/>
          </a:prstGeom>
          <a:noFill/>
          <a:ln>
            <a:noFill/>
          </a:ln>
        </p:spPr>
      </p:pic>
    </p:spTree>
    <p:extLst>
      <p:ext uri="{BB962C8B-B14F-4D97-AF65-F5344CB8AC3E}">
        <p14:creationId xmlns:p14="http://schemas.microsoft.com/office/powerpoint/2010/main" val="260620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8"/>
          <p:cNvSpPr/>
          <p:nvPr/>
        </p:nvSpPr>
        <p:spPr>
          <a:xfrm>
            <a:off x="595836" y="275259"/>
            <a:ext cx="4016824" cy="3839542"/>
          </a:xfrm>
          <a:prstGeom prst="flowChartAlternateProcess">
            <a:avLst/>
          </a:prstGeom>
          <a:solidFill>
            <a:srgbClr val="123A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51" name="Google Shape;151;p8"/>
          <p:cNvSpPr txBox="1"/>
          <p:nvPr/>
        </p:nvSpPr>
        <p:spPr>
          <a:xfrm>
            <a:off x="941932" y="234901"/>
            <a:ext cx="3825369" cy="671847"/>
          </a:xfrm>
          <a:prstGeom prst="rect">
            <a:avLst/>
          </a:prstGeom>
          <a:noFill/>
          <a:ln>
            <a:noFill/>
          </a:ln>
        </p:spPr>
        <p:txBody>
          <a:bodyPr spcFirstLastPara="1" wrap="square" lIns="91425" tIns="45700" rIns="91425" bIns="45700" anchor="ctr" anchorCtr="0">
            <a:noAutofit/>
          </a:bodyPr>
          <a:lstStyle/>
          <a:p>
            <a:pPr>
              <a:buClr>
                <a:srgbClr val="FFFFFF"/>
              </a:buClr>
              <a:buSzPts val="2800"/>
            </a:pPr>
            <a:r>
              <a:rPr lang="en-US" sz="1800" b="1" dirty="0">
                <a:solidFill>
                  <a:srgbClr val="FFFFFF"/>
                </a:solidFill>
                <a:latin typeface="+mj-lt"/>
              </a:rPr>
              <a:t>CWRU Consolidated Amazon Business Prime Account Training</a:t>
            </a:r>
            <a:endParaRPr sz="1800" b="1" dirty="0">
              <a:solidFill>
                <a:srgbClr val="FFFFFF"/>
              </a:solidFill>
              <a:latin typeface="+mj-lt"/>
            </a:endParaRPr>
          </a:p>
        </p:txBody>
      </p:sp>
      <p:sp>
        <p:nvSpPr>
          <p:cNvPr id="4" name="Google Shape;149;p8">
            <a:extLst>
              <a:ext uri="{FF2B5EF4-FFF2-40B4-BE49-F238E27FC236}">
                <a16:creationId xmlns:a16="http://schemas.microsoft.com/office/drawing/2014/main" id="{B855F609-13C4-BD43-5A7E-B200E9774A91}"/>
              </a:ext>
            </a:extLst>
          </p:cNvPr>
          <p:cNvSpPr/>
          <p:nvPr/>
        </p:nvSpPr>
        <p:spPr>
          <a:xfrm>
            <a:off x="1581585" y="8571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marL="107950" lvl="1" algn="r">
              <a:buSzPts val="1400"/>
            </a:pPr>
            <a:r>
              <a:rPr lang="en-US" b="1" dirty="0">
                <a:solidFill>
                  <a:srgbClr val="003366"/>
                </a:solidFill>
                <a:latin typeface="+mj-lt"/>
                <a:sym typeface="Calibri"/>
              </a:rPr>
              <a:t>CWRU Amazon Business Prime Program Overview </a:t>
            </a:r>
          </a:p>
        </p:txBody>
      </p:sp>
      <p:sp>
        <p:nvSpPr>
          <p:cNvPr id="10" name="Google Shape;149;p8">
            <a:extLst>
              <a:ext uri="{FF2B5EF4-FFF2-40B4-BE49-F238E27FC236}">
                <a16:creationId xmlns:a16="http://schemas.microsoft.com/office/drawing/2014/main" id="{96061F0F-B38D-2D66-325A-337B0523B3F9}"/>
              </a:ext>
            </a:extLst>
          </p:cNvPr>
          <p:cNvSpPr/>
          <p:nvPr/>
        </p:nvSpPr>
        <p:spPr>
          <a:xfrm>
            <a:off x="1581582" y="13974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Payment Method </a:t>
            </a:r>
          </a:p>
        </p:txBody>
      </p:sp>
      <p:sp>
        <p:nvSpPr>
          <p:cNvPr id="11" name="Google Shape;149;p8">
            <a:extLst>
              <a:ext uri="{FF2B5EF4-FFF2-40B4-BE49-F238E27FC236}">
                <a16:creationId xmlns:a16="http://schemas.microsoft.com/office/drawing/2014/main" id="{F7D7AEBB-ED96-457C-0EDC-ACE6F27E337B}"/>
              </a:ext>
            </a:extLst>
          </p:cNvPr>
          <p:cNvSpPr/>
          <p:nvPr/>
        </p:nvSpPr>
        <p:spPr>
          <a:xfrm>
            <a:off x="1581582" y="194673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Registration </a:t>
            </a:r>
          </a:p>
        </p:txBody>
      </p:sp>
      <p:sp>
        <p:nvSpPr>
          <p:cNvPr id="12" name="Google Shape;149;p8">
            <a:extLst>
              <a:ext uri="{FF2B5EF4-FFF2-40B4-BE49-F238E27FC236}">
                <a16:creationId xmlns:a16="http://schemas.microsoft.com/office/drawing/2014/main" id="{B9CB7A34-B5FA-725A-41F1-A076E51E2564}"/>
              </a:ext>
            </a:extLst>
          </p:cNvPr>
          <p:cNvSpPr/>
          <p:nvPr/>
        </p:nvSpPr>
        <p:spPr>
          <a:xfrm>
            <a:off x="1581581" y="2496627"/>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SSO Sign In</a:t>
            </a:r>
          </a:p>
        </p:txBody>
      </p:sp>
      <p:sp>
        <p:nvSpPr>
          <p:cNvPr id="13" name="Google Shape;149;p8">
            <a:extLst>
              <a:ext uri="{FF2B5EF4-FFF2-40B4-BE49-F238E27FC236}">
                <a16:creationId xmlns:a16="http://schemas.microsoft.com/office/drawing/2014/main" id="{0B150317-AD46-FA52-AA72-89FC39B4ECFF}"/>
              </a:ext>
            </a:extLst>
          </p:cNvPr>
          <p:cNvSpPr/>
          <p:nvPr/>
        </p:nvSpPr>
        <p:spPr>
          <a:xfrm>
            <a:off x="1581581" y="3045937"/>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CWRU’s Business Prime Restricted &amp; Blocked Items </a:t>
            </a:r>
          </a:p>
        </p:txBody>
      </p:sp>
      <p:sp>
        <p:nvSpPr>
          <p:cNvPr id="14" name="Google Shape;149;p8">
            <a:extLst>
              <a:ext uri="{FF2B5EF4-FFF2-40B4-BE49-F238E27FC236}">
                <a16:creationId xmlns:a16="http://schemas.microsoft.com/office/drawing/2014/main" id="{70952215-6EF2-95E3-B7E1-FD1C31878F56}"/>
              </a:ext>
            </a:extLst>
          </p:cNvPr>
          <p:cNvSpPr/>
          <p:nvPr/>
        </p:nvSpPr>
        <p:spPr>
          <a:xfrm>
            <a:off x="1581580" y="3574500"/>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Shopping Best Practices</a:t>
            </a:r>
          </a:p>
        </p:txBody>
      </p:sp>
      <p:pic>
        <p:nvPicPr>
          <p:cNvPr id="3" name="Google Shape;62;p14">
            <a:extLst>
              <a:ext uri="{FF2B5EF4-FFF2-40B4-BE49-F238E27FC236}">
                <a16:creationId xmlns:a16="http://schemas.microsoft.com/office/drawing/2014/main" id="{290FA07A-1E0A-5533-8932-44DE9AB028F0}"/>
              </a:ext>
            </a:extLst>
          </p:cNvPr>
          <p:cNvPicPr preferRelativeResize="0"/>
          <p:nvPr/>
        </p:nvPicPr>
        <p:blipFill>
          <a:blip r:embed="rId3">
            <a:alphaModFix/>
          </a:blip>
          <a:srcRect t="6128" b="-1"/>
          <a:stretch>
            <a:fillRect/>
          </a:stretch>
        </p:blipFill>
        <p:spPr>
          <a:xfrm>
            <a:off x="0" y="4114800"/>
            <a:ext cx="9144000" cy="1024924"/>
          </a:xfrm>
          <a:prstGeom prst="rect">
            <a:avLst/>
          </a:prstGeom>
          <a:noFill/>
          <a:ln>
            <a:noFill/>
          </a:ln>
        </p:spPr>
      </p:pic>
    </p:spTree>
    <p:extLst>
      <p:ext uri="{BB962C8B-B14F-4D97-AF65-F5344CB8AC3E}">
        <p14:creationId xmlns:p14="http://schemas.microsoft.com/office/powerpoint/2010/main" val="2199044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571b69ca8f_0_171"/>
          <p:cNvSpPr txBox="1">
            <a:spLocks noGrp="1"/>
          </p:cNvSpPr>
          <p:nvPr>
            <p:ph type="title"/>
          </p:nvPr>
        </p:nvSpPr>
        <p:spPr>
          <a:xfrm>
            <a:off x="3652" y="500593"/>
            <a:ext cx="9144000" cy="693450"/>
          </a:xfrm>
          <a:prstGeom prst="rect">
            <a:avLst/>
          </a:prstGeom>
          <a:noFill/>
          <a:ln>
            <a:noFill/>
          </a:ln>
        </p:spPr>
        <p:txBody>
          <a:bodyPr spcFirstLastPara="1" wrap="square" lIns="68569" tIns="34275" rIns="68569" bIns="34275" anchor="ctr" anchorCtr="0">
            <a:normAutofit/>
          </a:bodyPr>
          <a:lstStyle/>
          <a:p>
            <a:r>
              <a:rPr lang="en-US" sz="2700" dirty="0">
                <a:solidFill>
                  <a:schemeClr val="tx1"/>
                </a:solidFill>
                <a:latin typeface="Titllium Web (Heading)"/>
              </a:rPr>
              <a:t>CWRU’s Restricted Items &amp; Blocked Items</a:t>
            </a:r>
            <a:endParaRPr sz="2700" dirty="0">
              <a:solidFill>
                <a:schemeClr val="tx1"/>
              </a:solidFill>
              <a:latin typeface="Titllium Web (Heading)"/>
            </a:endParaRPr>
          </a:p>
        </p:txBody>
      </p:sp>
      <p:pic>
        <p:nvPicPr>
          <p:cNvPr id="211" name="Google Shape;211;g1571b69ca8f_0_171" descr="Graphical user interface, website&#10;&#10;Description automatically generated"/>
          <p:cNvPicPr preferRelativeResize="0"/>
          <p:nvPr/>
        </p:nvPicPr>
        <p:blipFill rotWithShape="1">
          <a:blip r:embed="rId3">
            <a:alphaModFix/>
          </a:blip>
          <a:srcRect/>
          <a:stretch/>
        </p:blipFill>
        <p:spPr>
          <a:xfrm>
            <a:off x="4354972" y="1457237"/>
            <a:ext cx="3975275" cy="2435687"/>
          </a:xfrm>
          <a:prstGeom prst="rect">
            <a:avLst/>
          </a:prstGeom>
          <a:noFill/>
          <a:ln>
            <a:noFill/>
          </a:ln>
          <a:effectLst>
            <a:outerShdw blurRad="50800" dist="38100" dir="2700000" algn="tl" rotWithShape="0">
              <a:prstClr val="black">
                <a:alpha val="40000"/>
              </a:prstClr>
            </a:outerShdw>
          </a:effectLst>
        </p:spPr>
      </p:pic>
      <p:pic>
        <p:nvPicPr>
          <p:cNvPr id="212" name="Google Shape;212;g1571b69ca8f_0_171"/>
          <p:cNvPicPr preferRelativeResize="0"/>
          <p:nvPr/>
        </p:nvPicPr>
        <p:blipFill rotWithShape="1">
          <a:blip r:embed="rId4">
            <a:alphaModFix/>
          </a:blip>
          <a:srcRect/>
          <a:stretch/>
        </p:blipFill>
        <p:spPr>
          <a:xfrm>
            <a:off x="475291" y="1457237"/>
            <a:ext cx="3509682" cy="2435687"/>
          </a:xfrm>
          <a:prstGeom prst="rect">
            <a:avLst/>
          </a:prstGeom>
          <a:noFill/>
          <a:ln>
            <a:noFill/>
          </a:ln>
          <a:effectLst>
            <a:outerShdw blurRad="50800" dist="38100" dir="2700000" algn="tl" rotWithShape="0">
              <a:prstClr val="black">
                <a:alpha val="40000"/>
              </a:prstClr>
            </a:outerShdw>
          </a:effectLst>
        </p:spPr>
      </p:pic>
      <p:sp>
        <p:nvSpPr>
          <p:cNvPr id="213" name="Google Shape;213;g1571b69ca8f_0_171"/>
          <p:cNvSpPr txBox="1"/>
          <p:nvPr/>
        </p:nvSpPr>
        <p:spPr>
          <a:xfrm>
            <a:off x="475291" y="1106607"/>
            <a:ext cx="8224956" cy="713700"/>
          </a:xfrm>
          <a:prstGeom prst="rect">
            <a:avLst/>
          </a:prstGeom>
          <a:noFill/>
          <a:ln>
            <a:noFill/>
          </a:ln>
        </p:spPr>
        <p:txBody>
          <a:bodyPr spcFirstLastPara="1" wrap="square" lIns="68569" tIns="68569" rIns="68569" bIns="68569" anchor="t" anchorCtr="0">
            <a:normAutofit/>
          </a:bodyPr>
          <a:lstStyle/>
          <a:p>
            <a:pPr marL="57150">
              <a:buSzPts val="1900"/>
            </a:pPr>
            <a:r>
              <a:rPr lang="en-US" sz="1200" b="1" dirty="0">
                <a:solidFill>
                  <a:schemeClr val="dk1"/>
                </a:solidFill>
                <a:latin typeface="Titllium Web (Heading)"/>
                <a:cs typeface="Calibri"/>
                <a:sym typeface="Calibri"/>
              </a:rPr>
              <a:t>Case Western Reserve University has </a:t>
            </a:r>
            <a:r>
              <a:rPr lang="en-US" sz="1200" b="1" dirty="0">
                <a:solidFill>
                  <a:srgbClr val="FF0000"/>
                </a:solidFill>
                <a:latin typeface="Titllium Web (Heading)"/>
                <a:cs typeface="Calibri"/>
                <a:sym typeface="Calibri"/>
              </a:rPr>
              <a:t>Restricted</a:t>
            </a:r>
            <a:r>
              <a:rPr lang="en-US" sz="1200" b="1" dirty="0">
                <a:solidFill>
                  <a:schemeClr val="dk1"/>
                </a:solidFill>
                <a:latin typeface="Titllium Web (Heading)"/>
                <a:cs typeface="Calibri"/>
                <a:sym typeface="Calibri"/>
              </a:rPr>
              <a:t> and </a:t>
            </a:r>
            <a:r>
              <a:rPr lang="en-US" sz="1200" b="1" dirty="0">
                <a:solidFill>
                  <a:srgbClr val="FF0000"/>
                </a:solidFill>
                <a:latin typeface="Titllium Web (Heading)"/>
                <a:cs typeface="Calibri"/>
                <a:sym typeface="Calibri"/>
              </a:rPr>
              <a:t>Blocked</a:t>
            </a:r>
            <a:r>
              <a:rPr lang="en-US" sz="1200" b="1" dirty="0">
                <a:solidFill>
                  <a:schemeClr val="dk1"/>
                </a:solidFill>
                <a:latin typeface="Titllium Web (Heading)"/>
                <a:cs typeface="Calibri"/>
                <a:sym typeface="Calibri"/>
              </a:rPr>
              <a:t> certain product categories based on University’s Buying Policies. </a:t>
            </a:r>
            <a:endParaRPr sz="1200" b="1" dirty="0">
              <a:solidFill>
                <a:schemeClr val="dk1"/>
              </a:solidFill>
              <a:latin typeface="Titllium Web (Heading)"/>
              <a:cs typeface="Calibri"/>
              <a:sym typeface="Calibri"/>
            </a:endParaRPr>
          </a:p>
        </p:txBody>
      </p:sp>
      <p:sp>
        <p:nvSpPr>
          <p:cNvPr id="214" name="Google Shape;214;g1571b69ca8f_0_171"/>
          <p:cNvSpPr/>
          <p:nvPr/>
        </p:nvSpPr>
        <p:spPr>
          <a:xfrm>
            <a:off x="475291" y="2946875"/>
            <a:ext cx="3362175" cy="196779"/>
          </a:xfrm>
          <a:prstGeom prst="rect">
            <a:avLst/>
          </a:prstGeom>
          <a:noFill/>
          <a:ln w="38100" cap="flat" cmpd="sng">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68569" tIns="68569" rIns="68569" bIns="68569" anchor="ctr" anchorCtr="0">
            <a:noAutofit/>
          </a:bodyPr>
          <a:lstStyle/>
          <a:p>
            <a:pPr>
              <a:buSzPts val="1400"/>
            </a:pPr>
            <a:endParaRPr sz="1050"/>
          </a:p>
        </p:txBody>
      </p:sp>
      <p:sp>
        <p:nvSpPr>
          <p:cNvPr id="215" name="Google Shape;215;g1571b69ca8f_0_171"/>
          <p:cNvSpPr/>
          <p:nvPr/>
        </p:nvSpPr>
        <p:spPr>
          <a:xfrm>
            <a:off x="4354972" y="2675080"/>
            <a:ext cx="3975275" cy="193275"/>
          </a:xfrm>
          <a:prstGeom prst="rect">
            <a:avLst/>
          </a:prstGeom>
          <a:noFill/>
          <a:ln w="38100" cap="flat" cmpd="sng">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68569" tIns="68569" rIns="68569" bIns="68569" anchor="ctr" anchorCtr="0">
            <a:noAutofit/>
          </a:bodyPr>
          <a:lstStyle/>
          <a:p>
            <a:pPr>
              <a:buSzPts val="1400"/>
            </a:pPr>
            <a:endParaRPr sz="1050"/>
          </a:p>
        </p:txBody>
      </p:sp>
      <p:pic>
        <p:nvPicPr>
          <p:cNvPr id="2" name="Google Shape;62;p14">
            <a:extLst>
              <a:ext uri="{FF2B5EF4-FFF2-40B4-BE49-F238E27FC236}">
                <a16:creationId xmlns:a16="http://schemas.microsoft.com/office/drawing/2014/main" id="{8883783C-E913-1F69-9716-F400D6959E82}"/>
              </a:ext>
            </a:extLst>
          </p:cNvPr>
          <p:cNvPicPr preferRelativeResize="0"/>
          <p:nvPr/>
        </p:nvPicPr>
        <p:blipFill>
          <a:blip r:embed="rId5">
            <a:alphaModFix/>
          </a:blip>
          <a:stretch>
            <a:fillRect/>
          </a:stretch>
        </p:blipFill>
        <p:spPr>
          <a:xfrm>
            <a:off x="0" y="4047903"/>
            <a:ext cx="9144000" cy="10918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1" y="621349"/>
            <a:ext cx="9143999" cy="445417"/>
          </a:xfrm>
          <a:prstGeom prst="rect">
            <a:avLst/>
          </a:prstGeom>
          <a:noFill/>
          <a:ln>
            <a:noFill/>
          </a:ln>
        </p:spPr>
        <p:txBody>
          <a:bodyPr spcFirstLastPara="1" wrap="square" lIns="68569" tIns="34275" rIns="68569" bIns="34275" anchor="ctr" anchorCtr="0">
            <a:noAutofit/>
          </a:bodyPr>
          <a:lstStyle/>
          <a:p>
            <a:r>
              <a:rPr lang="en-US" sz="2700" dirty="0">
                <a:solidFill>
                  <a:schemeClr val="tx1"/>
                </a:solidFill>
                <a:latin typeface="Titllium Web (Heading)"/>
              </a:rPr>
              <a:t>CWRU’s Restricted Items &amp; Blocked Items</a:t>
            </a:r>
            <a:endParaRPr sz="2700" dirty="0">
              <a:solidFill>
                <a:schemeClr val="tx1"/>
              </a:solidFill>
              <a:latin typeface="Titllium Web (Heading)"/>
            </a:endParaRPr>
          </a:p>
        </p:txBody>
      </p:sp>
      <p:sp>
        <p:nvSpPr>
          <p:cNvPr id="221" name="Google Shape;221;p11"/>
          <p:cNvSpPr txBox="1">
            <a:spLocks noGrp="1"/>
          </p:cNvSpPr>
          <p:nvPr>
            <p:ph type="body" idx="1"/>
          </p:nvPr>
        </p:nvSpPr>
        <p:spPr>
          <a:xfrm>
            <a:off x="488045" y="1066766"/>
            <a:ext cx="7876095" cy="3456053"/>
          </a:xfrm>
          <a:prstGeom prst="rect">
            <a:avLst/>
          </a:prstGeom>
          <a:noFill/>
          <a:ln>
            <a:noFill/>
          </a:ln>
        </p:spPr>
        <p:txBody>
          <a:bodyPr spcFirstLastPara="1" wrap="square" lIns="68569" tIns="34275" rIns="68569" bIns="34275" anchor="t" anchorCtr="0">
            <a:noAutofit/>
          </a:bodyPr>
          <a:lstStyle/>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 Restricted Items: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These items usually belong to categories found in </a:t>
            </a:r>
            <a:r>
              <a:rPr lang="en-US" sz="1200" dirty="0" err="1">
                <a:solidFill>
                  <a:schemeClr val="dk1"/>
                </a:solidFill>
                <a:latin typeface="Titillium Web"/>
                <a:sym typeface="Calibri"/>
              </a:rPr>
              <a:t>SmartCART</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During the checkout process, you will be prompted to explain the reason for the purchase. If approved, you can check out. Common reasons may include the item is unavailable on </a:t>
            </a:r>
            <a:r>
              <a:rPr lang="en-US" sz="1200" dirty="0" err="1">
                <a:solidFill>
                  <a:schemeClr val="dk1"/>
                </a:solidFill>
                <a:latin typeface="Titillium Web"/>
                <a:sym typeface="Calibri"/>
              </a:rPr>
              <a:t>SmartCART</a:t>
            </a:r>
            <a:r>
              <a:rPr lang="en-US" sz="1200" dirty="0">
                <a:solidFill>
                  <a:schemeClr val="dk1"/>
                </a:solidFill>
                <a:latin typeface="Titillium Web"/>
                <a:sym typeface="Calibri"/>
              </a:rPr>
              <a:t> or the pricing is better than a preferred vendor</a:t>
            </a: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Examples of Restricted Items</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Office Supplies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Electronics Supplies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Furniture</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Test kits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Medical devices that might predict human healthcare outcomes</a:t>
            </a:r>
            <a:endParaRPr sz="1200" dirty="0">
              <a:solidFill>
                <a:schemeClr val="dk1"/>
              </a:solidFill>
              <a:latin typeface="Titillium Web"/>
              <a:sym typeface="Calibri"/>
            </a:endParaRPr>
          </a:p>
        </p:txBody>
      </p:sp>
      <p:sp>
        <p:nvSpPr>
          <p:cNvPr id="222" name="Google Shape;222;p11"/>
          <p:cNvSpPr txBox="1"/>
          <p:nvPr/>
        </p:nvSpPr>
        <p:spPr>
          <a:xfrm>
            <a:off x="488045" y="3487034"/>
            <a:ext cx="7885522" cy="253885"/>
          </a:xfrm>
          <a:prstGeom prst="rect">
            <a:avLst/>
          </a:prstGeom>
          <a:noFill/>
          <a:ln>
            <a:noFill/>
          </a:ln>
        </p:spPr>
        <p:txBody>
          <a:bodyPr spcFirstLastPara="1" wrap="square" lIns="68569" tIns="34275" rIns="68569" bIns="34275" anchor="t" anchorCtr="0">
            <a:spAutoFit/>
          </a:bodyPr>
          <a:lstStyle/>
          <a:p>
            <a:pPr>
              <a:buSzPts val="2400"/>
            </a:pPr>
            <a:r>
              <a:rPr lang="en-US" sz="1200" b="1" dirty="0">
                <a:solidFill>
                  <a:schemeClr val="dk1"/>
                </a:solidFill>
                <a:latin typeface="+mn-lt"/>
                <a:ea typeface="Economica"/>
                <a:cs typeface="Economica"/>
                <a:sym typeface="Economica"/>
              </a:rPr>
              <a:t>Please contact </a:t>
            </a:r>
            <a:r>
              <a:rPr lang="en-US" sz="1200" b="1" u="sng" dirty="0">
                <a:solidFill>
                  <a:srgbClr val="00B0F0"/>
                </a:solidFill>
                <a:latin typeface="+mn-lt"/>
                <a:ea typeface="Economica"/>
                <a:cs typeface="Economica"/>
                <a:sym typeface="Economica"/>
                <a:hlinkClick r:id="rId3">
                  <a:extLst>
                    <a:ext uri="{A12FA001-AC4F-418D-AE19-62706E023703}">
                      <ahyp:hlinkClr xmlns:ahyp="http://schemas.microsoft.com/office/drawing/2018/hyperlinkcolor" val="tx"/>
                    </a:ext>
                  </a:extLst>
                </a:hlinkClick>
              </a:rPr>
              <a:t>pcard@case.edu</a:t>
            </a:r>
            <a:r>
              <a:rPr lang="en-US" sz="1200" b="1" dirty="0">
                <a:solidFill>
                  <a:srgbClr val="00B0F0"/>
                </a:solidFill>
                <a:latin typeface="+mn-lt"/>
                <a:ea typeface="Economica"/>
                <a:cs typeface="Economica"/>
                <a:sym typeface="Economica"/>
              </a:rPr>
              <a:t> </a:t>
            </a:r>
            <a:r>
              <a:rPr lang="en-US" sz="1200" b="1" dirty="0">
                <a:solidFill>
                  <a:schemeClr val="dk1"/>
                </a:solidFill>
                <a:latin typeface="+mn-lt"/>
                <a:ea typeface="Economica"/>
                <a:cs typeface="Economica"/>
                <a:sym typeface="Economica"/>
              </a:rPr>
              <a:t>for additional guidance.</a:t>
            </a:r>
            <a:endParaRPr sz="1200" b="1" dirty="0">
              <a:latin typeface="+mn-lt"/>
              <a:ea typeface="Economica"/>
              <a:cs typeface="Economica"/>
              <a:sym typeface="Economica"/>
            </a:endParaRPr>
          </a:p>
        </p:txBody>
      </p:sp>
      <p:pic>
        <p:nvPicPr>
          <p:cNvPr id="223" name="Google Shape;223;p11"/>
          <p:cNvPicPr preferRelativeResize="0"/>
          <p:nvPr/>
        </p:nvPicPr>
        <p:blipFill rotWithShape="1">
          <a:blip r:embed="rId4">
            <a:alphaModFix/>
          </a:blip>
          <a:srcRect/>
          <a:stretch/>
        </p:blipFill>
        <p:spPr>
          <a:xfrm>
            <a:off x="5252680" y="2217278"/>
            <a:ext cx="3403275" cy="487856"/>
          </a:xfrm>
          <a:prstGeom prst="rect">
            <a:avLst/>
          </a:prstGeom>
          <a:noFill/>
          <a:ln>
            <a:noFill/>
          </a:ln>
          <a:effectLst>
            <a:outerShdw blurRad="214313" dist="9525" dir="660000" algn="bl" rotWithShape="0">
              <a:srgbClr val="FF0000">
                <a:alpha val="49803"/>
              </a:srgbClr>
            </a:outerShdw>
          </a:effectLst>
        </p:spPr>
      </p:pic>
      <p:pic>
        <p:nvPicPr>
          <p:cNvPr id="3" name="Google Shape;62;p14">
            <a:extLst>
              <a:ext uri="{FF2B5EF4-FFF2-40B4-BE49-F238E27FC236}">
                <a16:creationId xmlns:a16="http://schemas.microsoft.com/office/drawing/2014/main" id="{FE468342-BE69-3F49-17A3-F9140DD5CA61}"/>
              </a:ext>
            </a:extLst>
          </p:cNvPr>
          <p:cNvPicPr preferRelativeResize="0"/>
          <p:nvPr/>
        </p:nvPicPr>
        <p:blipFill>
          <a:blip r:embed="rId5">
            <a:alphaModFix/>
          </a:blip>
          <a:stretch>
            <a:fillRect/>
          </a:stretch>
        </p:blipFill>
        <p:spPr>
          <a:xfrm>
            <a:off x="0" y="4047903"/>
            <a:ext cx="9144000" cy="10918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title"/>
          </p:nvPr>
        </p:nvSpPr>
        <p:spPr>
          <a:xfrm>
            <a:off x="0" y="639328"/>
            <a:ext cx="9144000" cy="415124"/>
          </a:xfrm>
          <a:prstGeom prst="rect">
            <a:avLst/>
          </a:prstGeom>
          <a:noFill/>
          <a:ln>
            <a:noFill/>
          </a:ln>
        </p:spPr>
        <p:txBody>
          <a:bodyPr spcFirstLastPara="1" wrap="square" lIns="68569" tIns="34275" rIns="68569" bIns="34275" anchor="ctr" anchorCtr="0">
            <a:noAutofit/>
          </a:bodyPr>
          <a:lstStyle/>
          <a:p>
            <a:r>
              <a:rPr lang="en-US" sz="2700" dirty="0">
                <a:solidFill>
                  <a:schemeClr val="tx1"/>
                </a:solidFill>
                <a:latin typeface="Titllium Web (Heading)"/>
              </a:rPr>
              <a:t>CWRU’s Restricted Items &amp; Blocked Items</a:t>
            </a:r>
            <a:endParaRPr sz="2700" dirty="0">
              <a:solidFill>
                <a:schemeClr val="tx1"/>
              </a:solidFill>
              <a:latin typeface="Titllium Web (Heading)"/>
            </a:endParaRPr>
          </a:p>
        </p:txBody>
      </p:sp>
      <p:sp>
        <p:nvSpPr>
          <p:cNvPr id="230" name="Google Shape;230;p12"/>
          <p:cNvSpPr txBox="1">
            <a:spLocks noGrp="1"/>
          </p:cNvSpPr>
          <p:nvPr>
            <p:ph type="body" idx="1"/>
          </p:nvPr>
        </p:nvSpPr>
        <p:spPr>
          <a:xfrm>
            <a:off x="456570" y="1165537"/>
            <a:ext cx="7881370" cy="3084300"/>
          </a:xfrm>
          <a:prstGeom prst="rect">
            <a:avLst/>
          </a:prstGeom>
          <a:noFill/>
          <a:ln>
            <a:noFill/>
          </a:ln>
        </p:spPr>
        <p:txBody>
          <a:bodyPr spcFirstLastPara="1" wrap="square" lIns="68569" tIns="34275" rIns="68569" bIns="34275" anchor="t" anchorCtr="0">
            <a:noAutofit/>
          </a:bodyPr>
          <a:lstStyle/>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Blocked Items: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These items cannot be purchased from CWRU’s Amazon Business Prime account</a:t>
            </a:r>
            <a:endParaRPr sz="1200" dirty="0">
              <a:solidFill>
                <a:schemeClr val="dk1"/>
              </a:solidFill>
              <a:latin typeface="Titillium Web"/>
              <a:sym typeface="Calibri"/>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Example of Blocked Items:</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Live Animals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Adult Products</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Alcohol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Gift Cards</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Covid Test Kits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Drugs and Pharmaceutical Products </a:t>
            </a:r>
          </a:p>
          <a:p>
            <a:pPr lvl="1" indent="-298450">
              <a:spcBef>
                <a:spcPts val="220"/>
              </a:spcBef>
              <a:buClr>
                <a:schemeClr val="dk1"/>
              </a:buClr>
              <a:buSzPts val="1100"/>
            </a:pPr>
            <a:r>
              <a:rPr lang="en-US" sz="1200" dirty="0">
                <a:solidFill>
                  <a:schemeClr val="dk1"/>
                </a:solidFill>
                <a:latin typeface="Titillium Web"/>
                <a:sym typeface="Calibri"/>
              </a:rPr>
              <a:t>Debarred Vendors</a:t>
            </a:r>
            <a:endParaRPr sz="1200" dirty="0">
              <a:solidFill>
                <a:schemeClr val="dk1"/>
              </a:solidFill>
              <a:latin typeface="Titillium Web"/>
              <a:sym typeface="Calibri"/>
            </a:endParaRPr>
          </a:p>
          <a:p>
            <a:pPr marL="514350" lvl="1" indent="-57150">
              <a:lnSpc>
                <a:spcPct val="90000"/>
              </a:lnSpc>
              <a:spcBef>
                <a:spcPts val="825"/>
              </a:spcBef>
              <a:spcAft>
                <a:spcPts val="1200"/>
              </a:spcAft>
              <a:buClr>
                <a:schemeClr val="dk1"/>
              </a:buClr>
              <a:buSzPts val="2400"/>
              <a:buNone/>
            </a:pPr>
            <a:endParaRPr sz="1500" dirty="0">
              <a:latin typeface="Calibri"/>
              <a:ea typeface="Calibri"/>
              <a:cs typeface="Calibri"/>
              <a:sym typeface="Calibri"/>
            </a:endParaRPr>
          </a:p>
        </p:txBody>
      </p:sp>
      <p:pic>
        <p:nvPicPr>
          <p:cNvPr id="231" name="Google Shape;231;p12"/>
          <p:cNvPicPr preferRelativeResize="0"/>
          <p:nvPr/>
        </p:nvPicPr>
        <p:blipFill rotWithShape="1">
          <a:blip r:embed="rId3">
            <a:alphaModFix/>
          </a:blip>
          <a:srcRect/>
          <a:stretch/>
        </p:blipFill>
        <p:spPr>
          <a:xfrm>
            <a:off x="4813033" y="2027130"/>
            <a:ext cx="2997919" cy="602156"/>
          </a:xfrm>
          <a:prstGeom prst="rect">
            <a:avLst/>
          </a:prstGeom>
          <a:noFill/>
          <a:ln>
            <a:noFill/>
          </a:ln>
          <a:effectLst>
            <a:outerShdw blurRad="85725" dist="38100" dir="5400000" algn="bl" rotWithShape="0">
              <a:srgbClr val="FF0000">
                <a:alpha val="49803"/>
              </a:srgbClr>
            </a:outerShdw>
          </a:effectLst>
        </p:spPr>
      </p:pic>
      <p:sp>
        <p:nvSpPr>
          <p:cNvPr id="233" name="Google Shape;233;p12"/>
          <p:cNvSpPr txBox="1"/>
          <p:nvPr/>
        </p:nvSpPr>
        <p:spPr>
          <a:xfrm>
            <a:off x="436346" y="3570569"/>
            <a:ext cx="7978950" cy="253885"/>
          </a:xfrm>
          <a:prstGeom prst="rect">
            <a:avLst/>
          </a:prstGeom>
          <a:noFill/>
          <a:ln>
            <a:noFill/>
          </a:ln>
        </p:spPr>
        <p:txBody>
          <a:bodyPr spcFirstLastPara="1" wrap="square" lIns="68569" tIns="34275" rIns="68569" bIns="34275" anchor="t" anchorCtr="0">
            <a:spAutoFit/>
          </a:bodyPr>
          <a:lstStyle/>
          <a:p>
            <a:pPr>
              <a:buSzPts val="2100"/>
            </a:pPr>
            <a:r>
              <a:rPr lang="en-US" sz="1200" b="1" dirty="0">
                <a:solidFill>
                  <a:schemeClr val="dk1"/>
                </a:solidFill>
                <a:latin typeface="Open Sans"/>
                <a:ea typeface="Open Sans"/>
                <a:cs typeface="Open Sans"/>
                <a:sym typeface="Open Sans"/>
              </a:rPr>
              <a:t>Please contact </a:t>
            </a:r>
            <a:r>
              <a:rPr lang="en-US" sz="1200" b="1" u="sng" dirty="0">
                <a:solidFill>
                  <a:srgbClr val="00B0F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pcard</a:t>
            </a:r>
            <a:r>
              <a:rPr lang="en-US" sz="1200" b="1" u="sng" dirty="0">
                <a:solidFill>
                  <a:srgbClr val="00B0F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@case.edu</a:t>
            </a:r>
            <a:r>
              <a:rPr lang="en-US" sz="1200" b="1" dirty="0">
                <a:solidFill>
                  <a:schemeClr val="dk1"/>
                </a:solidFill>
                <a:latin typeface="Open Sans"/>
                <a:ea typeface="Open Sans"/>
                <a:cs typeface="Open Sans"/>
                <a:sym typeface="Open Sans"/>
              </a:rPr>
              <a:t> for additional guidance.</a:t>
            </a:r>
            <a:endParaRPr sz="1200" b="1" dirty="0">
              <a:latin typeface="Open Sans"/>
              <a:ea typeface="Open Sans"/>
              <a:cs typeface="Open Sans"/>
              <a:sym typeface="Open Sans"/>
            </a:endParaRPr>
          </a:p>
        </p:txBody>
      </p:sp>
      <p:pic>
        <p:nvPicPr>
          <p:cNvPr id="3" name="Google Shape;62;p14">
            <a:extLst>
              <a:ext uri="{FF2B5EF4-FFF2-40B4-BE49-F238E27FC236}">
                <a16:creationId xmlns:a16="http://schemas.microsoft.com/office/drawing/2014/main" id="{F8996335-F939-5447-BF63-A0690D523906}"/>
              </a:ext>
            </a:extLst>
          </p:cNvPr>
          <p:cNvPicPr preferRelativeResize="0"/>
          <p:nvPr/>
        </p:nvPicPr>
        <p:blipFill>
          <a:blip r:embed="rId5">
            <a:alphaModFix/>
          </a:blip>
          <a:stretch>
            <a:fillRect/>
          </a:stretch>
        </p:blipFill>
        <p:spPr>
          <a:xfrm>
            <a:off x="0" y="4047903"/>
            <a:ext cx="9144000" cy="10918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2d708fa644_0_0"/>
          <p:cNvSpPr txBox="1">
            <a:spLocks noGrp="1"/>
          </p:cNvSpPr>
          <p:nvPr>
            <p:ph type="title"/>
          </p:nvPr>
        </p:nvSpPr>
        <p:spPr>
          <a:xfrm>
            <a:off x="137247" y="624247"/>
            <a:ext cx="7886700" cy="405566"/>
          </a:xfrm>
          <a:prstGeom prst="rect">
            <a:avLst/>
          </a:prstGeom>
        </p:spPr>
        <p:txBody>
          <a:bodyPr spcFirstLastPara="1" wrap="square" lIns="68569" tIns="34275" rIns="68569" bIns="34275" anchor="ctr" anchorCtr="0">
            <a:normAutofit fontScale="90000"/>
          </a:bodyPr>
          <a:lstStyle/>
          <a:p>
            <a:r>
              <a:rPr lang="en-US" sz="2700" dirty="0">
                <a:solidFill>
                  <a:schemeClr val="tx1"/>
                </a:solidFill>
                <a:latin typeface="Titllium Web (Heading)"/>
              </a:rPr>
              <a:t>Order Approvals</a:t>
            </a:r>
            <a:endParaRPr sz="2700" dirty="0">
              <a:solidFill>
                <a:schemeClr val="tx1"/>
              </a:solidFill>
              <a:latin typeface="Titllium Web (Heading)"/>
            </a:endParaRPr>
          </a:p>
        </p:txBody>
      </p:sp>
      <p:sp>
        <p:nvSpPr>
          <p:cNvPr id="221" name="Google Shape;221;g22d708fa644_0_0"/>
          <p:cNvSpPr txBox="1">
            <a:spLocks noGrp="1"/>
          </p:cNvSpPr>
          <p:nvPr>
            <p:ph type="body" idx="1"/>
          </p:nvPr>
        </p:nvSpPr>
        <p:spPr>
          <a:xfrm>
            <a:off x="604425" y="1198674"/>
            <a:ext cx="2558996" cy="2582543"/>
          </a:xfrm>
          <a:prstGeom prst="rect">
            <a:avLst/>
          </a:prstGeom>
        </p:spPr>
        <p:txBody>
          <a:bodyPr spcFirstLastPara="1" wrap="square" lIns="68569" tIns="34275" rIns="68569" bIns="34275" anchor="t" anchorCtr="0">
            <a:noAutofit/>
          </a:bodyPr>
          <a:lstStyle/>
          <a:p>
            <a:pPr marL="57150" indent="0">
              <a:spcBef>
                <a:spcPts val="0"/>
              </a:spcBef>
              <a:buSzPts val="2400"/>
            </a:pPr>
            <a:r>
              <a:rPr lang="en-US" sz="1100" b="1" dirty="0">
                <a:latin typeface="+mn-lt"/>
                <a:cs typeface="Calibri"/>
              </a:rPr>
              <a:t>All Amazon Business Prime orders are reviewed by Procurement and spot checked for compliance with:</a:t>
            </a:r>
          </a:p>
          <a:p>
            <a:pPr marL="285750" lvl="1" indent="-285750">
              <a:spcBef>
                <a:spcPts val="220"/>
              </a:spcBef>
              <a:buClr>
                <a:schemeClr val="dk1"/>
              </a:buClr>
              <a:buSzPts val="1300"/>
              <a:buFont typeface="Arial" panose="020B0604020202020204" pitchFamily="34" charset="0"/>
              <a:buChar char="•"/>
            </a:pPr>
            <a:r>
              <a:rPr lang="en-US" sz="1100" dirty="0">
                <a:solidFill>
                  <a:schemeClr val="dk1"/>
                </a:solidFill>
                <a:latin typeface="Titillium Web"/>
              </a:rPr>
              <a:t>University policy, </a:t>
            </a:r>
            <a:r>
              <a:rPr lang="en-US" sz="1100" dirty="0" err="1">
                <a:solidFill>
                  <a:schemeClr val="dk1"/>
                </a:solidFill>
                <a:latin typeface="Titillium Web"/>
              </a:rPr>
              <a:t>PCard</a:t>
            </a:r>
            <a:r>
              <a:rPr lang="en-US" sz="1100" dirty="0">
                <a:solidFill>
                  <a:schemeClr val="dk1"/>
                </a:solidFill>
                <a:latin typeface="Titillium Web"/>
              </a:rPr>
              <a:t> Policy, price comparison to </a:t>
            </a:r>
            <a:r>
              <a:rPr lang="en-US" sz="1100" dirty="0" err="1">
                <a:solidFill>
                  <a:schemeClr val="dk1"/>
                </a:solidFill>
                <a:latin typeface="Titillium Web"/>
              </a:rPr>
              <a:t>SmartCART</a:t>
            </a:r>
            <a:r>
              <a:rPr lang="en-US" sz="1100" dirty="0">
                <a:solidFill>
                  <a:schemeClr val="dk1"/>
                </a:solidFill>
                <a:latin typeface="Titillium Web"/>
              </a:rPr>
              <a:t> vendors, and risk concerns  </a:t>
            </a:r>
          </a:p>
          <a:p>
            <a:pPr lvl="1" indent="-298450">
              <a:spcBef>
                <a:spcPts val="220"/>
              </a:spcBef>
              <a:buClr>
                <a:schemeClr val="dk1"/>
              </a:buClr>
              <a:buSzPts val="1100"/>
            </a:pPr>
            <a:r>
              <a:rPr lang="en-US" sz="1100" dirty="0">
                <a:solidFill>
                  <a:schemeClr val="dk1"/>
                </a:solidFill>
                <a:latin typeface="Titillium Web"/>
              </a:rPr>
              <a:t>The typical review takes less than 3 business days </a:t>
            </a:r>
          </a:p>
          <a:p>
            <a:pPr marL="57150" indent="0">
              <a:spcBef>
                <a:spcPts val="0"/>
              </a:spcBef>
              <a:buSzPts val="2400"/>
            </a:pPr>
            <a:endParaRPr lang="en-US" sz="1125" dirty="0">
              <a:latin typeface="+mn-lt"/>
            </a:endParaRPr>
          </a:p>
          <a:p>
            <a:pPr marL="57150" indent="0">
              <a:spcBef>
                <a:spcPts val="0"/>
              </a:spcBef>
              <a:buSzPts val="2400"/>
            </a:pPr>
            <a:endParaRPr lang="en-US" sz="500" b="1" dirty="0">
              <a:latin typeface="+mn-lt"/>
              <a:cs typeface="Calibri"/>
            </a:endParaRPr>
          </a:p>
          <a:p>
            <a:pPr marL="57150" indent="0">
              <a:spcBef>
                <a:spcPts val="0"/>
              </a:spcBef>
              <a:buSzPts val="2400"/>
            </a:pPr>
            <a:r>
              <a:rPr lang="en-US" sz="1100" b="1" dirty="0">
                <a:latin typeface="+mn-lt"/>
                <a:cs typeface="Calibri"/>
              </a:rPr>
              <a:t>Enter how much you are saving if you are purchasing items on Amazon because the pricing is better than a preferred vendor on </a:t>
            </a:r>
            <a:r>
              <a:rPr lang="en-US" sz="1100" b="1" dirty="0" err="1">
                <a:latin typeface="+mn-lt"/>
                <a:cs typeface="Calibri"/>
              </a:rPr>
              <a:t>SmartCART</a:t>
            </a:r>
            <a:endParaRPr lang="en-US" sz="1100" b="1" dirty="0">
              <a:latin typeface="+mn-lt"/>
              <a:cs typeface="Calibri"/>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rPr>
              <a:t>Comments to the approver can expedite the review process</a:t>
            </a:r>
          </a:p>
          <a:p>
            <a:pPr marL="342900" indent="0">
              <a:spcBef>
                <a:spcPts val="1200"/>
              </a:spcBef>
              <a:spcAft>
                <a:spcPts val="1200"/>
              </a:spcAft>
            </a:pPr>
            <a:endParaRPr sz="1125" dirty="0">
              <a:latin typeface="+mn-lt"/>
            </a:endParaRPr>
          </a:p>
        </p:txBody>
      </p:sp>
      <p:pic>
        <p:nvPicPr>
          <p:cNvPr id="222" name="Google Shape;222;g22d708fa644_0_0"/>
          <p:cNvPicPr preferRelativeResize="0"/>
          <p:nvPr/>
        </p:nvPicPr>
        <p:blipFill>
          <a:blip r:embed="rId3">
            <a:alphaModFix/>
          </a:blip>
          <a:srcRect b="5201"/>
          <a:stretch>
            <a:fillRect/>
          </a:stretch>
        </p:blipFill>
        <p:spPr>
          <a:xfrm>
            <a:off x="4080597" y="1174472"/>
            <a:ext cx="3395968" cy="2873431"/>
          </a:xfrm>
          <a:prstGeom prst="rect">
            <a:avLst/>
          </a:prstGeom>
          <a:noFill/>
          <a:ln>
            <a:noFill/>
          </a:ln>
          <a:effectLst>
            <a:outerShdw blurRad="50800" dist="38100" dir="2700000" algn="tl" rotWithShape="0">
              <a:prstClr val="black">
                <a:alpha val="40000"/>
              </a:prstClr>
            </a:outerShdw>
          </a:effectLst>
        </p:spPr>
      </p:pic>
      <p:sp>
        <p:nvSpPr>
          <p:cNvPr id="223" name="Google Shape;223;g22d708fa644_0_0"/>
          <p:cNvSpPr/>
          <p:nvPr/>
        </p:nvSpPr>
        <p:spPr>
          <a:xfrm>
            <a:off x="482112" y="2735193"/>
            <a:ext cx="2819996" cy="1281527"/>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24" name="Google Shape;224;g22d708fa644_0_0"/>
          <p:cNvSpPr/>
          <p:nvPr/>
        </p:nvSpPr>
        <p:spPr>
          <a:xfrm>
            <a:off x="501428" y="1186540"/>
            <a:ext cx="2764990" cy="1517471"/>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26" name="Google Shape;226;g22d708fa644_0_0"/>
          <p:cNvSpPr/>
          <p:nvPr/>
        </p:nvSpPr>
        <p:spPr>
          <a:xfrm>
            <a:off x="3307936" y="1992962"/>
            <a:ext cx="737129" cy="358586"/>
          </a:xfrm>
          <a:prstGeom prst="rightArrow">
            <a:avLst>
              <a:gd name="adj1" fmla="val 50000"/>
              <a:gd name="adj2" fmla="val 50000"/>
            </a:avLst>
          </a:prstGeom>
          <a:noFill/>
          <a:ln w="38100"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27" name="Google Shape;227;g22d708fa644_0_0"/>
          <p:cNvSpPr/>
          <p:nvPr/>
        </p:nvSpPr>
        <p:spPr>
          <a:xfrm>
            <a:off x="3343468" y="2946030"/>
            <a:ext cx="737129" cy="358585"/>
          </a:xfrm>
          <a:prstGeom prst="rightArrow">
            <a:avLst>
              <a:gd name="adj1" fmla="val 50000"/>
              <a:gd name="adj2" fmla="val 50000"/>
            </a:avLst>
          </a:prstGeom>
          <a:noFill/>
          <a:ln w="38100"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25" name="Google Shape;225;g22d708fa644_0_0"/>
          <p:cNvSpPr txBox="1">
            <a:spLocks noGrp="1"/>
          </p:cNvSpPr>
          <p:nvPr>
            <p:ph type="body" idx="4294967295"/>
          </p:nvPr>
        </p:nvSpPr>
        <p:spPr>
          <a:xfrm>
            <a:off x="4408980" y="2915122"/>
            <a:ext cx="1308849" cy="326654"/>
          </a:xfrm>
          <a:prstGeom prst="rect">
            <a:avLst/>
          </a:prstGeom>
        </p:spPr>
        <p:txBody>
          <a:bodyPr spcFirstLastPara="1" wrap="square" lIns="68569" tIns="34275" rIns="68569" bIns="34275" anchor="t" anchorCtr="0">
            <a:noAutofit/>
          </a:bodyPr>
          <a:lstStyle/>
          <a:p>
            <a:pPr marL="0" indent="0">
              <a:spcBef>
                <a:spcPts val="750"/>
              </a:spcBef>
              <a:spcAft>
                <a:spcPts val="1200"/>
              </a:spcAft>
              <a:buNone/>
            </a:pPr>
            <a:r>
              <a:rPr lang="en-US" sz="700" dirty="0"/>
              <a:t>$35 less than Staples</a:t>
            </a:r>
            <a:endParaRPr sz="700" dirty="0"/>
          </a:p>
        </p:txBody>
      </p:sp>
      <p:pic>
        <p:nvPicPr>
          <p:cNvPr id="3" name="Google Shape;62;p14">
            <a:extLst>
              <a:ext uri="{FF2B5EF4-FFF2-40B4-BE49-F238E27FC236}">
                <a16:creationId xmlns:a16="http://schemas.microsoft.com/office/drawing/2014/main" id="{0638975B-90AC-10CA-1A1D-8D127A8A05D3}"/>
              </a:ext>
            </a:extLst>
          </p:cNvPr>
          <p:cNvPicPr preferRelativeResize="0"/>
          <p:nvPr/>
        </p:nvPicPr>
        <p:blipFill>
          <a:blip r:embed="rId4">
            <a:alphaModFix/>
          </a:blip>
          <a:stretch>
            <a:fillRect/>
          </a:stretch>
        </p:blipFill>
        <p:spPr>
          <a:xfrm>
            <a:off x="0" y="4047903"/>
            <a:ext cx="9144000" cy="109182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2d708fa644_0_7"/>
          <p:cNvSpPr txBox="1">
            <a:spLocks noGrp="1"/>
          </p:cNvSpPr>
          <p:nvPr>
            <p:ph type="title"/>
          </p:nvPr>
        </p:nvSpPr>
        <p:spPr>
          <a:xfrm>
            <a:off x="628650" y="453222"/>
            <a:ext cx="7886700" cy="693450"/>
          </a:xfrm>
          <a:prstGeom prst="rect">
            <a:avLst/>
          </a:prstGeom>
        </p:spPr>
        <p:txBody>
          <a:bodyPr spcFirstLastPara="1" wrap="square" lIns="68569" tIns="34275" rIns="68569" bIns="34275" anchor="ctr" anchorCtr="0">
            <a:normAutofit/>
          </a:bodyPr>
          <a:lstStyle/>
          <a:p>
            <a:r>
              <a:rPr lang="en-US" sz="2400" dirty="0">
                <a:solidFill>
                  <a:schemeClr val="tx1"/>
                </a:solidFill>
                <a:latin typeface="Titllium Web (Heading)"/>
              </a:rPr>
              <a:t>Additional Information </a:t>
            </a:r>
            <a:endParaRPr sz="2400" dirty="0">
              <a:solidFill>
                <a:schemeClr val="tx1"/>
              </a:solidFill>
              <a:latin typeface="Titllium Web (Heading)"/>
            </a:endParaRPr>
          </a:p>
        </p:txBody>
      </p:sp>
      <p:sp>
        <p:nvSpPr>
          <p:cNvPr id="233" name="Google Shape;233;g22d708fa644_0_7"/>
          <p:cNvSpPr txBox="1"/>
          <p:nvPr/>
        </p:nvSpPr>
        <p:spPr>
          <a:xfrm>
            <a:off x="457451" y="1146672"/>
            <a:ext cx="7886700" cy="3112425"/>
          </a:xfrm>
          <a:prstGeom prst="rect">
            <a:avLst/>
          </a:prstGeom>
          <a:noFill/>
          <a:ln>
            <a:noFill/>
          </a:ln>
        </p:spPr>
        <p:txBody>
          <a:bodyPr spcFirstLastPara="1" wrap="square" lIns="68569" tIns="68569" rIns="68569" bIns="68569" anchor="t" anchorCtr="0">
            <a:noAutofit/>
          </a:bodyPr>
          <a:lstStyle/>
          <a:p>
            <a:pPr lvl="1">
              <a:buClr>
                <a:srgbClr val="032846"/>
              </a:buClr>
              <a:buSzPts val="2400"/>
            </a:pPr>
            <a:r>
              <a:rPr lang="en-US" sz="1200" b="1" dirty="0">
                <a:solidFill>
                  <a:schemeClr val="tx1"/>
                </a:solidFill>
                <a:latin typeface="Titllium Web (Heading)"/>
                <a:cs typeface="Calibri"/>
                <a:sym typeface="Open Sans"/>
              </a:rPr>
              <a:t>Marketplaces are notorious for fake and counterfeit items</a:t>
            </a: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Open Sans"/>
              </a:rPr>
              <a:t>We highly discourage the purchase of medical devices and equipment through marketplaces  </a:t>
            </a: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Open Sans"/>
              </a:rPr>
              <a:t>Items supporting human health and safety outcomes should be purchased from a reputable medical supply vendor</a:t>
            </a: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Open Sans"/>
              </a:rPr>
              <a:t>Items of concern will be reviewed on a case-by-case basis</a:t>
            </a:r>
            <a:endParaRPr sz="1200" dirty="0">
              <a:solidFill>
                <a:schemeClr val="dk1"/>
              </a:solidFill>
              <a:latin typeface="Titillium Web"/>
              <a:sym typeface="Open Sans"/>
            </a:endParaRPr>
          </a:p>
          <a:p>
            <a:pPr marL="57150" lvl="1">
              <a:lnSpc>
                <a:spcPct val="70000"/>
              </a:lnSpc>
              <a:buClr>
                <a:schemeClr val="dk1"/>
              </a:buClr>
              <a:buSzPts val="2400"/>
            </a:pPr>
            <a:endParaRPr lang="en-US" sz="1425" b="1" dirty="0">
              <a:solidFill>
                <a:schemeClr val="dk1"/>
              </a:solidFill>
              <a:latin typeface="Titllium Web (Heading)"/>
              <a:ea typeface="Open Sans"/>
              <a:cs typeface="Calibri"/>
              <a:sym typeface="Open Sans"/>
            </a:endParaRPr>
          </a:p>
          <a:p>
            <a:pPr marL="57150" lvl="1">
              <a:buClr>
                <a:srgbClr val="032846"/>
              </a:buClr>
              <a:buSzPts val="2400"/>
            </a:pPr>
            <a:r>
              <a:rPr lang="en-US" sz="1200" b="1" dirty="0">
                <a:solidFill>
                  <a:schemeClr val="tx1"/>
                </a:solidFill>
                <a:latin typeface="Titllium Web (Heading)"/>
                <a:cs typeface="Calibri"/>
                <a:sym typeface="Open Sans"/>
              </a:rPr>
              <a:t>Not all marketplace vendors on Amazon are required to participate in offering tax exemptions.</a:t>
            </a: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Open Sans"/>
              </a:rPr>
              <a:t>Taxable purchases are not permitted on a </a:t>
            </a:r>
            <a:r>
              <a:rPr lang="en-US" sz="1200" dirty="0" err="1">
                <a:solidFill>
                  <a:schemeClr val="dk1"/>
                </a:solidFill>
                <a:latin typeface="Titillium Web"/>
                <a:sym typeface="Open Sans"/>
              </a:rPr>
              <a:t>PCard</a:t>
            </a:r>
            <a:endParaRPr lang="en-US" sz="1200" dirty="0">
              <a:solidFill>
                <a:schemeClr val="dk1"/>
              </a:solidFill>
              <a:latin typeface="Titillium Web"/>
              <a:sym typeface="Open Sans"/>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Open Sans"/>
              </a:rPr>
              <a:t>Individual orders may be permitted on a case-by-case basis</a:t>
            </a:r>
            <a:endParaRPr sz="1200" dirty="0">
              <a:solidFill>
                <a:schemeClr val="dk1"/>
              </a:solidFill>
              <a:latin typeface="Titillium Web"/>
              <a:sym typeface="Open Sans"/>
            </a:endParaRPr>
          </a:p>
          <a:p>
            <a:pPr marL="342900">
              <a:spcBef>
                <a:spcPts val="1200"/>
              </a:spcBef>
            </a:pPr>
            <a:r>
              <a:rPr lang="en-US" sz="1800" dirty="0">
                <a:latin typeface="Calibri"/>
                <a:ea typeface="Calibri"/>
                <a:cs typeface="Calibri"/>
                <a:sym typeface="Calibri"/>
              </a:rPr>
              <a:t> </a:t>
            </a:r>
            <a:endParaRPr sz="1800" dirty="0">
              <a:latin typeface="Calibri"/>
              <a:ea typeface="Calibri"/>
              <a:cs typeface="Calibri"/>
              <a:sym typeface="Calibri"/>
            </a:endParaRPr>
          </a:p>
        </p:txBody>
      </p:sp>
      <p:pic>
        <p:nvPicPr>
          <p:cNvPr id="3" name="Picture 2">
            <a:extLst>
              <a:ext uri="{FF2B5EF4-FFF2-40B4-BE49-F238E27FC236}">
                <a16:creationId xmlns:a16="http://schemas.microsoft.com/office/drawing/2014/main" id="{586B612B-098F-8466-3280-9540A5A23CA6}"/>
              </a:ext>
            </a:extLst>
          </p:cNvPr>
          <p:cNvPicPr>
            <a:picLocks noChangeAspect="1"/>
          </p:cNvPicPr>
          <p:nvPr/>
        </p:nvPicPr>
        <p:blipFill>
          <a:blip r:embed="rId3"/>
          <a:stretch>
            <a:fillRect/>
          </a:stretch>
        </p:blipFill>
        <p:spPr>
          <a:xfrm>
            <a:off x="5231464" y="2426643"/>
            <a:ext cx="2341741" cy="1570185"/>
          </a:xfrm>
          <a:prstGeom prst="rect">
            <a:avLst/>
          </a:prstGeom>
          <a:effectLst>
            <a:outerShdw blurRad="50800" dist="38100" dir="2700000" algn="tl" rotWithShape="0">
              <a:prstClr val="black">
                <a:alpha val="40000"/>
              </a:prstClr>
            </a:outerShdw>
          </a:effectLst>
        </p:spPr>
      </p:pic>
      <p:pic>
        <p:nvPicPr>
          <p:cNvPr id="2" name="Google Shape;62;p14">
            <a:extLst>
              <a:ext uri="{FF2B5EF4-FFF2-40B4-BE49-F238E27FC236}">
                <a16:creationId xmlns:a16="http://schemas.microsoft.com/office/drawing/2014/main" id="{C9B7A4DA-BF17-89CF-8C63-42382A065A9F}"/>
              </a:ext>
            </a:extLst>
          </p:cNvPr>
          <p:cNvPicPr preferRelativeResize="0"/>
          <p:nvPr/>
        </p:nvPicPr>
        <p:blipFill>
          <a:blip r:embed="rId4">
            <a:alphaModFix/>
          </a:blip>
          <a:stretch>
            <a:fillRect/>
          </a:stretch>
        </p:blipFill>
        <p:spPr>
          <a:xfrm>
            <a:off x="0" y="4047903"/>
            <a:ext cx="9144000" cy="10918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F72E666A-DEB3-D7C4-3155-C7508F4692A3}"/>
            </a:ext>
          </a:extLst>
        </p:cNvPr>
        <p:cNvGrpSpPr/>
        <p:nvPr/>
      </p:nvGrpSpPr>
      <p:grpSpPr>
        <a:xfrm>
          <a:off x="0" y="0"/>
          <a:ext cx="0" cy="0"/>
          <a:chOff x="0" y="0"/>
          <a:chExt cx="0" cy="0"/>
        </a:xfrm>
      </p:grpSpPr>
      <p:sp>
        <p:nvSpPr>
          <p:cNvPr id="144" name="Google Shape;144;p8">
            <a:extLst>
              <a:ext uri="{FF2B5EF4-FFF2-40B4-BE49-F238E27FC236}">
                <a16:creationId xmlns:a16="http://schemas.microsoft.com/office/drawing/2014/main" id="{822AF185-F9BA-2D69-46C9-BF782F1796D2}"/>
              </a:ext>
            </a:extLst>
          </p:cNvPr>
          <p:cNvSpPr/>
          <p:nvPr/>
        </p:nvSpPr>
        <p:spPr>
          <a:xfrm>
            <a:off x="595836" y="275258"/>
            <a:ext cx="4016824" cy="3831659"/>
          </a:xfrm>
          <a:prstGeom prst="flowChartAlternateProcess">
            <a:avLst/>
          </a:prstGeom>
          <a:solidFill>
            <a:srgbClr val="123A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51" name="Google Shape;151;p8">
            <a:extLst>
              <a:ext uri="{FF2B5EF4-FFF2-40B4-BE49-F238E27FC236}">
                <a16:creationId xmlns:a16="http://schemas.microsoft.com/office/drawing/2014/main" id="{103331F5-FD56-36C4-EF8B-1519B28B9E65}"/>
              </a:ext>
            </a:extLst>
          </p:cNvPr>
          <p:cNvSpPr txBox="1"/>
          <p:nvPr/>
        </p:nvSpPr>
        <p:spPr>
          <a:xfrm>
            <a:off x="941932" y="234901"/>
            <a:ext cx="3825369" cy="671847"/>
          </a:xfrm>
          <a:prstGeom prst="rect">
            <a:avLst/>
          </a:prstGeom>
          <a:noFill/>
          <a:ln>
            <a:noFill/>
          </a:ln>
        </p:spPr>
        <p:txBody>
          <a:bodyPr spcFirstLastPara="1" wrap="square" lIns="91425" tIns="45700" rIns="91425" bIns="45700" anchor="ctr" anchorCtr="0">
            <a:noAutofit/>
          </a:bodyPr>
          <a:lstStyle/>
          <a:p>
            <a:pPr>
              <a:buClr>
                <a:srgbClr val="FFFFFF"/>
              </a:buClr>
              <a:buSzPts val="2800"/>
            </a:pPr>
            <a:r>
              <a:rPr lang="en-US" sz="1800" b="1" dirty="0">
                <a:solidFill>
                  <a:srgbClr val="FFFFFF"/>
                </a:solidFill>
                <a:latin typeface="+mj-lt"/>
              </a:rPr>
              <a:t>CWRU Consolidated Amazon Business Prime Account Training</a:t>
            </a:r>
            <a:endParaRPr sz="1800" b="1" dirty="0">
              <a:solidFill>
                <a:srgbClr val="FFFFFF"/>
              </a:solidFill>
              <a:latin typeface="+mj-lt"/>
            </a:endParaRPr>
          </a:p>
        </p:txBody>
      </p:sp>
      <p:sp>
        <p:nvSpPr>
          <p:cNvPr id="4" name="Google Shape;149;p8">
            <a:extLst>
              <a:ext uri="{FF2B5EF4-FFF2-40B4-BE49-F238E27FC236}">
                <a16:creationId xmlns:a16="http://schemas.microsoft.com/office/drawing/2014/main" id="{77219DB6-BB79-A671-9634-1470FA132587}"/>
              </a:ext>
            </a:extLst>
          </p:cNvPr>
          <p:cNvSpPr/>
          <p:nvPr/>
        </p:nvSpPr>
        <p:spPr>
          <a:xfrm>
            <a:off x="1581585" y="8571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marL="107950" lvl="1" algn="r">
              <a:buSzPts val="1400"/>
            </a:pPr>
            <a:r>
              <a:rPr lang="en-US" b="1" dirty="0">
                <a:solidFill>
                  <a:srgbClr val="003366"/>
                </a:solidFill>
                <a:latin typeface="+mj-lt"/>
                <a:sym typeface="Calibri"/>
              </a:rPr>
              <a:t>CWRU Amazon Business Prime Program Overview </a:t>
            </a:r>
          </a:p>
        </p:txBody>
      </p:sp>
      <p:sp>
        <p:nvSpPr>
          <p:cNvPr id="10" name="Google Shape;149;p8">
            <a:extLst>
              <a:ext uri="{FF2B5EF4-FFF2-40B4-BE49-F238E27FC236}">
                <a16:creationId xmlns:a16="http://schemas.microsoft.com/office/drawing/2014/main" id="{CAE7049F-6E69-6A12-23FF-9D941E803564}"/>
              </a:ext>
            </a:extLst>
          </p:cNvPr>
          <p:cNvSpPr/>
          <p:nvPr/>
        </p:nvSpPr>
        <p:spPr>
          <a:xfrm>
            <a:off x="1581582" y="13974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Payment Method </a:t>
            </a:r>
          </a:p>
        </p:txBody>
      </p:sp>
      <p:sp>
        <p:nvSpPr>
          <p:cNvPr id="11" name="Google Shape;149;p8">
            <a:extLst>
              <a:ext uri="{FF2B5EF4-FFF2-40B4-BE49-F238E27FC236}">
                <a16:creationId xmlns:a16="http://schemas.microsoft.com/office/drawing/2014/main" id="{77751750-C9F3-F73C-E066-180447D941D8}"/>
              </a:ext>
            </a:extLst>
          </p:cNvPr>
          <p:cNvSpPr/>
          <p:nvPr/>
        </p:nvSpPr>
        <p:spPr>
          <a:xfrm>
            <a:off x="1581582" y="194673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Registration </a:t>
            </a:r>
          </a:p>
        </p:txBody>
      </p:sp>
      <p:sp>
        <p:nvSpPr>
          <p:cNvPr id="12" name="Google Shape;149;p8">
            <a:extLst>
              <a:ext uri="{FF2B5EF4-FFF2-40B4-BE49-F238E27FC236}">
                <a16:creationId xmlns:a16="http://schemas.microsoft.com/office/drawing/2014/main" id="{104C04C3-D14A-807E-5849-6153D8A693B1}"/>
              </a:ext>
            </a:extLst>
          </p:cNvPr>
          <p:cNvSpPr/>
          <p:nvPr/>
        </p:nvSpPr>
        <p:spPr>
          <a:xfrm>
            <a:off x="1581581" y="2496627"/>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SSO Sign In</a:t>
            </a:r>
          </a:p>
        </p:txBody>
      </p:sp>
      <p:sp>
        <p:nvSpPr>
          <p:cNvPr id="13" name="Google Shape;149;p8">
            <a:extLst>
              <a:ext uri="{FF2B5EF4-FFF2-40B4-BE49-F238E27FC236}">
                <a16:creationId xmlns:a16="http://schemas.microsoft.com/office/drawing/2014/main" id="{B20BF533-E74C-21DB-A09D-0F2DAC727017}"/>
              </a:ext>
            </a:extLst>
          </p:cNvPr>
          <p:cNvSpPr/>
          <p:nvPr/>
        </p:nvSpPr>
        <p:spPr>
          <a:xfrm>
            <a:off x="1581581" y="3050708"/>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CWRU’s Business Prime Restricted &amp; Blocked Items </a:t>
            </a:r>
          </a:p>
        </p:txBody>
      </p:sp>
      <p:sp>
        <p:nvSpPr>
          <p:cNvPr id="14" name="Google Shape;149;p8">
            <a:extLst>
              <a:ext uri="{FF2B5EF4-FFF2-40B4-BE49-F238E27FC236}">
                <a16:creationId xmlns:a16="http://schemas.microsoft.com/office/drawing/2014/main" id="{5EEC069E-ACC5-56A7-C49A-BD80CB60595B}"/>
              </a:ext>
            </a:extLst>
          </p:cNvPr>
          <p:cNvSpPr/>
          <p:nvPr/>
        </p:nvSpPr>
        <p:spPr>
          <a:xfrm>
            <a:off x="1581585" y="3574376"/>
            <a:ext cx="4321677" cy="404502"/>
          </a:xfrm>
          <a:prstGeom prst="roundRect">
            <a:avLst>
              <a:gd name="adj" fmla="val 16667"/>
            </a:avLst>
          </a:prstGeom>
          <a:solidFill>
            <a:srgbClr val="FFFF00"/>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Shopping Best Practices</a:t>
            </a:r>
          </a:p>
        </p:txBody>
      </p:sp>
      <p:pic>
        <p:nvPicPr>
          <p:cNvPr id="2" name="Google Shape;62;p14">
            <a:extLst>
              <a:ext uri="{FF2B5EF4-FFF2-40B4-BE49-F238E27FC236}">
                <a16:creationId xmlns:a16="http://schemas.microsoft.com/office/drawing/2014/main" id="{3E04D323-A958-FEF3-B220-CF79D170269D}"/>
              </a:ext>
            </a:extLst>
          </p:cNvPr>
          <p:cNvPicPr preferRelativeResize="0"/>
          <p:nvPr/>
        </p:nvPicPr>
        <p:blipFill>
          <a:blip r:embed="rId3">
            <a:alphaModFix/>
          </a:blip>
          <a:srcRect t="5405"/>
          <a:stretch>
            <a:fillRect/>
          </a:stretch>
        </p:blipFill>
        <p:spPr>
          <a:xfrm>
            <a:off x="0" y="4106917"/>
            <a:ext cx="9144000" cy="1032807"/>
          </a:xfrm>
          <a:prstGeom prst="rect">
            <a:avLst/>
          </a:prstGeom>
          <a:noFill/>
          <a:ln>
            <a:noFill/>
          </a:ln>
        </p:spPr>
      </p:pic>
    </p:spTree>
    <p:extLst>
      <p:ext uri="{BB962C8B-B14F-4D97-AF65-F5344CB8AC3E}">
        <p14:creationId xmlns:p14="http://schemas.microsoft.com/office/powerpoint/2010/main" val="4048719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657ff09b9a_1_16"/>
          <p:cNvSpPr txBox="1">
            <a:spLocks noGrp="1"/>
          </p:cNvSpPr>
          <p:nvPr>
            <p:ph type="title"/>
          </p:nvPr>
        </p:nvSpPr>
        <p:spPr>
          <a:xfrm>
            <a:off x="628650" y="347307"/>
            <a:ext cx="7886700" cy="994275"/>
          </a:xfrm>
          <a:prstGeom prst="rect">
            <a:avLst/>
          </a:prstGeom>
          <a:noFill/>
          <a:ln>
            <a:noFill/>
          </a:ln>
        </p:spPr>
        <p:txBody>
          <a:bodyPr spcFirstLastPara="1" wrap="square" lIns="68569" tIns="34275" rIns="68569" bIns="34275" anchor="ctr" anchorCtr="0">
            <a:normAutofit/>
          </a:bodyPr>
          <a:lstStyle/>
          <a:p>
            <a:r>
              <a:rPr lang="en-US" sz="2400" dirty="0">
                <a:solidFill>
                  <a:schemeClr val="tx1"/>
                </a:solidFill>
                <a:latin typeface="Titllium Web (Heading)"/>
              </a:rPr>
              <a:t>Amazon Business Shopping Best Practices</a:t>
            </a:r>
            <a:endParaRPr sz="2400" dirty="0">
              <a:solidFill>
                <a:schemeClr val="tx1"/>
              </a:solidFill>
              <a:latin typeface="Titllium Web (Heading)"/>
            </a:endParaRPr>
          </a:p>
        </p:txBody>
      </p:sp>
      <p:sp>
        <p:nvSpPr>
          <p:cNvPr id="246" name="Google Shape;246;g1657ff09b9a_1_16"/>
          <p:cNvSpPr txBox="1">
            <a:spLocks noGrp="1"/>
          </p:cNvSpPr>
          <p:nvPr>
            <p:ph type="body" idx="1"/>
          </p:nvPr>
        </p:nvSpPr>
        <p:spPr>
          <a:xfrm>
            <a:off x="441897" y="1134563"/>
            <a:ext cx="8253482" cy="2731725"/>
          </a:xfrm>
          <a:prstGeom prst="rect">
            <a:avLst/>
          </a:prstGeom>
          <a:noFill/>
          <a:ln>
            <a:noFill/>
          </a:ln>
        </p:spPr>
        <p:txBody>
          <a:bodyPr spcFirstLastPara="1" wrap="square" lIns="68569" tIns="34275" rIns="68569" bIns="34275" anchor="t" anchorCtr="0">
            <a:noAutofit/>
          </a:bodyPr>
          <a:lstStyle/>
          <a:p>
            <a:pPr marL="57150" indent="0">
              <a:spcBef>
                <a:spcPts val="0"/>
              </a:spcBef>
              <a:buClr>
                <a:srgbClr val="000000"/>
              </a:buClr>
              <a:buSzPts val="1900"/>
            </a:pPr>
            <a:r>
              <a:rPr lang="en-US" sz="1200" b="1" dirty="0">
                <a:solidFill>
                  <a:schemeClr val="dk1"/>
                </a:solidFill>
                <a:latin typeface="Titllium Web (Heading)"/>
                <a:cs typeface="Calibri"/>
                <a:sym typeface="Calibri"/>
              </a:rPr>
              <a:t>Amazon Business, like many marketplaces (examples: Amazon.com, </a:t>
            </a:r>
            <a:r>
              <a:rPr lang="en-US" sz="1200" b="1" dirty="0" err="1">
                <a:solidFill>
                  <a:schemeClr val="dk1"/>
                </a:solidFill>
                <a:latin typeface="Titllium Web (Heading)"/>
                <a:cs typeface="Calibri"/>
                <a:sym typeface="Calibri"/>
              </a:rPr>
              <a:t>Ebay</a:t>
            </a:r>
            <a:r>
              <a:rPr lang="en-US" sz="1200" b="1" dirty="0">
                <a:solidFill>
                  <a:schemeClr val="dk1"/>
                </a:solidFill>
                <a:latin typeface="Titllium Web (Heading)"/>
                <a:cs typeface="Calibri"/>
                <a:sym typeface="Calibri"/>
              </a:rPr>
              <a:t>, Walmart.com, Etsy, </a:t>
            </a:r>
            <a:r>
              <a:rPr lang="en-US" sz="1200" b="1" dirty="0" err="1">
                <a:solidFill>
                  <a:schemeClr val="dk1"/>
                </a:solidFill>
                <a:latin typeface="Titllium Web (Heading)"/>
                <a:cs typeface="Calibri"/>
                <a:sym typeface="Calibri"/>
              </a:rPr>
              <a:t>etc</a:t>
            </a:r>
            <a:r>
              <a:rPr lang="en-US" sz="1200" b="1" dirty="0">
                <a:solidFill>
                  <a:schemeClr val="dk1"/>
                </a:solidFill>
                <a:latin typeface="Titllium Web (Heading)"/>
                <a:cs typeface="Calibri"/>
                <a:sym typeface="Calibri"/>
              </a:rPr>
              <a:t>), is a mucky mess of ads, unknown sellers, misleading sales, and specious information. Defend your dollars with these tips and tricks.</a:t>
            </a: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Buy from Reputable Sellers</a:t>
            </a:r>
            <a:endParaRPr sz="1200" dirty="0">
              <a:solidFill>
                <a:schemeClr val="dk1"/>
              </a:solidFill>
              <a:latin typeface="Titillium Web"/>
              <a:sym typeface="Calibri"/>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Avoid Fake Discounts </a:t>
            </a:r>
            <a:endParaRPr sz="1200" dirty="0">
              <a:solidFill>
                <a:schemeClr val="dk1"/>
              </a:solidFill>
              <a:latin typeface="Titillium Web"/>
              <a:sym typeface="Calibri"/>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Don’t Trust Every Review </a:t>
            </a:r>
            <a:endParaRPr sz="1200" dirty="0">
              <a:solidFill>
                <a:schemeClr val="dk1"/>
              </a:solidFill>
              <a:latin typeface="Titillium Web"/>
              <a:sym typeface="Calibri"/>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Avoid phishing scams </a:t>
            </a:r>
            <a:endParaRPr sz="1200" dirty="0">
              <a:solidFill>
                <a:schemeClr val="dk1"/>
              </a:solidFill>
              <a:latin typeface="Titillium Web"/>
              <a:sym typeface="Calibri"/>
            </a:endParaRPr>
          </a:p>
          <a:p>
            <a:pPr marL="285750" lvl="1" indent="-285750">
              <a:spcBef>
                <a:spcPts val="220"/>
              </a:spcBef>
              <a:buClr>
                <a:schemeClr val="dk1"/>
              </a:buClr>
              <a:buSzPts val="1300"/>
              <a:buFont typeface="Arial" panose="020B0604020202020204" pitchFamily="34" charset="0"/>
              <a:buChar char="•"/>
            </a:pPr>
            <a:endParaRPr sz="1200" dirty="0">
              <a:solidFill>
                <a:schemeClr val="dk1"/>
              </a:solidFill>
              <a:latin typeface="Titillium Web"/>
            </a:endParaRPr>
          </a:p>
          <a:p>
            <a:pPr marL="0" indent="0">
              <a:spcBef>
                <a:spcPts val="1200"/>
              </a:spcBef>
              <a:spcAft>
                <a:spcPts val="1200"/>
              </a:spcAft>
              <a:buSzPts val="1800"/>
            </a:pPr>
            <a:endParaRPr sz="1500" dirty="0">
              <a:latin typeface="+mn-lt"/>
            </a:endParaRPr>
          </a:p>
        </p:txBody>
      </p:sp>
      <p:sp>
        <p:nvSpPr>
          <p:cNvPr id="248" name="Google Shape;248;g1657ff09b9a_1_16"/>
          <p:cNvSpPr txBox="1"/>
          <p:nvPr/>
        </p:nvSpPr>
        <p:spPr>
          <a:xfrm>
            <a:off x="525143" y="3680806"/>
            <a:ext cx="8253482" cy="561157"/>
          </a:xfrm>
          <a:prstGeom prst="rect">
            <a:avLst/>
          </a:prstGeom>
          <a:noFill/>
          <a:ln>
            <a:noFill/>
          </a:ln>
        </p:spPr>
        <p:txBody>
          <a:bodyPr spcFirstLastPara="1" wrap="square" lIns="68569" tIns="68569" rIns="68569" bIns="68569" anchor="t" anchorCtr="0">
            <a:spAutoFit/>
          </a:bodyPr>
          <a:lstStyle/>
          <a:p>
            <a:pPr>
              <a:lnSpc>
                <a:spcPct val="90000"/>
              </a:lnSpc>
              <a:spcBef>
                <a:spcPts val="825"/>
              </a:spcBef>
              <a:spcAft>
                <a:spcPts val="1200"/>
              </a:spcAft>
              <a:buSzPts val="1800"/>
            </a:pPr>
            <a:r>
              <a:rPr lang="en-US" sz="1200" b="1" dirty="0">
                <a:solidFill>
                  <a:srgbClr val="1A1A1A"/>
                </a:solidFill>
                <a:highlight>
                  <a:srgbClr val="FFFFFF"/>
                </a:highlight>
                <a:latin typeface="+mn-lt"/>
                <a:ea typeface="Calibri"/>
                <a:cs typeface="Calibri"/>
                <a:sym typeface="Calibri"/>
              </a:rPr>
              <a:t>More Tips: </a:t>
            </a:r>
            <a:r>
              <a:rPr lang="en-US" sz="1200" b="1" u="sng" dirty="0">
                <a:solidFill>
                  <a:srgbClr val="00B0F0"/>
                </a:solidFill>
                <a:highlight>
                  <a:srgbClr val="FFFFFF"/>
                </a:highlight>
                <a:latin typeface="+mn-lt"/>
                <a:ea typeface="Calibri"/>
                <a:cs typeface="Calibri"/>
                <a:sym typeface="Calibri"/>
                <a:hlinkClick r:id="rId3">
                  <a:extLst>
                    <a:ext uri="{A12FA001-AC4F-418D-AE19-62706E023703}">
                      <ahyp:hlinkClr xmlns:ahyp="http://schemas.microsoft.com/office/drawing/2018/hyperlinkcolor" val="tx"/>
                    </a:ext>
                  </a:extLst>
                </a:hlinkClick>
              </a:rPr>
              <a:t>https://www.wired.com/story/how-shop-safe-amazon/</a:t>
            </a:r>
            <a:endParaRPr sz="1200" b="1" dirty="0">
              <a:solidFill>
                <a:srgbClr val="00B0F0"/>
              </a:solidFill>
              <a:latin typeface="+mn-lt"/>
              <a:ea typeface="Calibri"/>
              <a:cs typeface="Calibri"/>
              <a:sym typeface="Calibri"/>
            </a:endParaRPr>
          </a:p>
        </p:txBody>
      </p:sp>
      <p:pic>
        <p:nvPicPr>
          <p:cNvPr id="249" name="Google Shape;249;g1657ff09b9a_1_16"/>
          <p:cNvPicPr preferRelativeResize="0"/>
          <p:nvPr/>
        </p:nvPicPr>
        <p:blipFill rotWithShape="1">
          <a:blip r:embed="rId4">
            <a:alphaModFix/>
          </a:blip>
          <a:srcRect/>
          <a:stretch/>
        </p:blipFill>
        <p:spPr>
          <a:xfrm>
            <a:off x="3735207" y="1635113"/>
            <a:ext cx="2979101" cy="2078458"/>
          </a:xfrm>
          <a:prstGeom prst="rect">
            <a:avLst/>
          </a:prstGeom>
          <a:noFill/>
          <a:ln>
            <a:noFill/>
          </a:ln>
          <a:effectLst>
            <a:outerShdw blurRad="50800" dist="38100" dir="2700000" algn="tl" rotWithShape="0">
              <a:prstClr val="black">
                <a:alpha val="40000"/>
              </a:prstClr>
            </a:outerShdw>
          </a:effectLst>
        </p:spPr>
      </p:pic>
      <p:sp>
        <p:nvSpPr>
          <p:cNvPr id="250" name="Google Shape;250;g1657ff09b9a_1_16"/>
          <p:cNvSpPr/>
          <p:nvPr/>
        </p:nvSpPr>
        <p:spPr>
          <a:xfrm>
            <a:off x="4220000" y="2571750"/>
            <a:ext cx="697275" cy="62145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251" name="Google Shape;251;g1657ff09b9a_1_16"/>
          <p:cNvSpPr/>
          <p:nvPr/>
        </p:nvSpPr>
        <p:spPr>
          <a:xfrm>
            <a:off x="6047513" y="3478968"/>
            <a:ext cx="324450" cy="1035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pic>
        <p:nvPicPr>
          <p:cNvPr id="2" name="Google Shape;62;p14">
            <a:extLst>
              <a:ext uri="{FF2B5EF4-FFF2-40B4-BE49-F238E27FC236}">
                <a16:creationId xmlns:a16="http://schemas.microsoft.com/office/drawing/2014/main" id="{82964C01-2765-54CD-2E60-400CF69F555A}"/>
              </a:ext>
            </a:extLst>
          </p:cNvPr>
          <p:cNvPicPr preferRelativeResize="0"/>
          <p:nvPr/>
        </p:nvPicPr>
        <p:blipFill>
          <a:blip r:embed="rId5">
            <a:alphaModFix/>
          </a:blip>
          <a:stretch>
            <a:fillRect/>
          </a:stretch>
        </p:blipFill>
        <p:spPr>
          <a:xfrm>
            <a:off x="0" y="4047903"/>
            <a:ext cx="9144000" cy="10918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657ff09b9a_1_30"/>
          <p:cNvSpPr txBox="1">
            <a:spLocks noGrp="1"/>
          </p:cNvSpPr>
          <p:nvPr>
            <p:ph type="title"/>
          </p:nvPr>
        </p:nvSpPr>
        <p:spPr>
          <a:xfrm>
            <a:off x="0" y="186057"/>
            <a:ext cx="9144000" cy="994275"/>
          </a:xfrm>
          <a:prstGeom prst="rect">
            <a:avLst/>
          </a:prstGeom>
          <a:noFill/>
          <a:ln>
            <a:noFill/>
          </a:ln>
        </p:spPr>
        <p:txBody>
          <a:bodyPr spcFirstLastPara="1" wrap="square" lIns="68569" tIns="34275" rIns="68569" bIns="34275" anchor="ctr" anchorCtr="0">
            <a:noAutofit/>
          </a:bodyPr>
          <a:lstStyle/>
          <a:p>
            <a:r>
              <a:rPr lang="en-US" sz="2400" dirty="0">
                <a:solidFill>
                  <a:schemeClr val="tx1"/>
                </a:solidFill>
                <a:latin typeface="Titllium Web (Heading)"/>
              </a:rPr>
              <a:t>Amazon Business Shopping Best Practices #1 Buy From a Reputable Seller</a:t>
            </a:r>
            <a:endParaRPr sz="2400" dirty="0">
              <a:solidFill>
                <a:schemeClr val="tx1"/>
              </a:solidFill>
              <a:latin typeface="Titllium Web (Heading)"/>
            </a:endParaRPr>
          </a:p>
        </p:txBody>
      </p:sp>
      <p:pic>
        <p:nvPicPr>
          <p:cNvPr id="258" name="Google Shape;258;g1657ff09b9a_1_30"/>
          <p:cNvPicPr preferRelativeResize="0"/>
          <p:nvPr/>
        </p:nvPicPr>
        <p:blipFill rotWithShape="1">
          <a:blip r:embed="rId3">
            <a:alphaModFix/>
          </a:blip>
          <a:srcRect t="3048"/>
          <a:stretch>
            <a:fillRect/>
          </a:stretch>
        </p:blipFill>
        <p:spPr>
          <a:xfrm>
            <a:off x="665690" y="2165298"/>
            <a:ext cx="2663933" cy="1886533"/>
          </a:xfrm>
          <a:prstGeom prst="rect">
            <a:avLst/>
          </a:prstGeom>
          <a:noFill/>
          <a:ln>
            <a:noFill/>
          </a:ln>
          <a:effectLst>
            <a:outerShdw blurRad="50800" dist="38100" dir="2700000" algn="tl" rotWithShape="0">
              <a:prstClr val="black">
                <a:alpha val="40000"/>
              </a:prstClr>
            </a:outerShdw>
          </a:effectLst>
        </p:spPr>
      </p:pic>
      <p:pic>
        <p:nvPicPr>
          <p:cNvPr id="259" name="Google Shape;259;g1657ff09b9a_1_30"/>
          <p:cNvPicPr preferRelativeResize="0"/>
          <p:nvPr/>
        </p:nvPicPr>
        <p:blipFill rotWithShape="1">
          <a:blip r:embed="rId4">
            <a:alphaModFix/>
          </a:blip>
          <a:srcRect/>
          <a:stretch/>
        </p:blipFill>
        <p:spPr>
          <a:xfrm>
            <a:off x="5608721" y="2102071"/>
            <a:ext cx="1753159" cy="1945832"/>
          </a:xfrm>
          <a:prstGeom prst="rect">
            <a:avLst/>
          </a:prstGeom>
          <a:noFill/>
          <a:ln>
            <a:noFill/>
          </a:ln>
          <a:effectLst>
            <a:outerShdw blurRad="50800" dist="38100" dir="2700000" algn="tl" rotWithShape="0">
              <a:prstClr val="black">
                <a:alpha val="40000"/>
              </a:prstClr>
            </a:outerShdw>
          </a:effectLst>
        </p:spPr>
      </p:pic>
      <p:sp>
        <p:nvSpPr>
          <p:cNvPr id="260" name="Google Shape;260;g1657ff09b9a_1_30"/>
          <p:cNvSpPr txBox="1">
            <a:spLocks noGrp="1"/>
          </p:cNvSpPr>
          <p:nvPr>
            <p:ph type="body" idx="1"/>
          </p:nvPr>
        </p:nvSpPr>
        <p:spPr>
          <a:xfrm>
            <a:off x="434324" y="1114547"/>
            <a:ext cx="8286093" cy="1194975"/>
          </a:xfrm>
          <a:prstGeom prst="rect">
            <a:avLst/>
          </a:prstGeom>
          <a:noFill/>
          <a:ln>
            <a:noFill/>
          </a:ln>
        </p:spPr>
        <p:txBody>
          <a:bodyPr spcFirstLastPara="1" wrap="square" lIns="68569" tIns="34275" rIns="68569" bIns="34275" anchor="t" anchorCtr="0">
            <a:noAutofit/>
          </a:bodyPr>
          <a:lstStyle/>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Choose items sold by the manufacturer or “Sold and Shipped by Amazon”. This ensures a higher likelihood you are receiving higher quality items and reduces the likelihood of you receiving fake, counterfeit, low-quality, or expired products</a:t>
            </a:r>
          </a:p>
          <a:p>
            <a:pPr marL="285750" lvl="1" indent="-285750">
              <a:spcBef>
                <a:spcPts val="220"/>
              </a:spcBef>
              <a:buClr>
                <a:schemeClr val="dk1"/>
              </a:buClr>
              <a:buSzPts val="1300"/>
              <a:buFont typeface="Arial" panose="020B0604020202020204" pitchFamily="34" charset="0"/>
              <a:buChar char="•"/>
            </a:pPr>
            <a:endParaRPr lang="en-US" sz="1200" dirty="0">
              <a:solidFill>
                <a:schemeClr val="dk1"/>
              </a:solidFill>
              <a:latin typeface="Titillium Web"/>
              <a:sym typeface="Calibri"/>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Purchasing from a reputable seller means you will likely have a better customer service experience when reporting issues to Amazon Business and require a return or credit for the purchase </a:t>
            </a:r>
            <a:endParaRPr sz="1200" dirty="0">
              <a:solidFill>
                <a:schemeClr val="dk1"/>
              </a:solidFill>
              <a:latin typeface="Titillium Web"/>
              <a:sym typeface="Calibri"/>
            </a:endParaRPr>
          </a:p>
        </p:txBody>
      </p:sp>
      <p:pic>
        <p:nvPicPr>
          <p:cNvPr id="261" name="Google Shape;261;g1657ff09b9a_1_30"/>
          <p:cNvPicPr preferRelativeResize="0"/>
          <p:nvPr/>
        </p:nvPicPr>
        <p:blipFill rotWithShape="1">
          <a:blip r:embed="rId3">
            <a:alphaModFix/>
          </a:blip>
          <a:srcRect l="51630" t="18339" r="17256" b="68271"/>
          <a:stretch/>
        </p:blipFill>
        <p:spPr>
          <a:xfrm>
            <a:off x="3441861" y="2548775"/>
            <a:ext cx="1839084" cy="739875"/>
          </a:xfrm>
          <a:prstGeom prst="rect">
            <a:avLst/>
          </a:prstGeom>
          <a:noFill/>
          <a:ln w="9525" cap="flat" cmpd="sng">
            <a:solidFill>
              <a:schemeClr val="dk2"/>
            </a:solidFill>
            <a:prstDash val="solid"/>
            <a:round/>
            <a:headEnd type="none" w="sm" len="sm"/>
            <a:tailEnd type="none" w="sm" len="sm"/>
          </a:ln>
          <a:effectLst>
            <a:outerShdw blurRad="50800" dist="38100" dir="2700000" algn="tl" rotWithShape="0">
              <a:prstClr val="black">
                <a:alpha val="40000"/>
              </a:prstClr>
            </a:outerShdw>
          </a:effectLst>
        </p:spPr>
      </p:pic>
      <p:cxnSp>
        <p:nvCxnSpPr>
          <p:cNvPr id="262" name="Google Shape;262;g1657ff09b9a_1_30"/>
          <p:cNvCxnSpPr>
            <a:cxnSpLocks/>
          </p:cNvCxnSpPr>
          <p:nvPr/>
        </p:nvCxnSpPr>
        <p:spPr>
          <a:xfrm>
            <a:off x="1517023" y="2991368"/>
            <a:ext cx="396330" cy="0"/>
          </a:xfrm>
          <a:prstGeom prst="straightConnector1">
            <a:avLst/>
          </a:prstGeom>
          <a:noFill/>
          <a:ln w="28575" cap="flat" cmpd="sng">
            <a:solidFill>
              <a:schemeClr val="dk1"/>
            </a:solidFill>
            <a:prstDash val="solid"/>
            <a:round/>
            <a:headEnd type="none" w="sm" len="sm"/>
            <a:tailEnd type="triangle" w="med" len="med"/>
          </a:ln>
          <a:effectLst>
            <a:outerShdw blurRad="50800" dist="38100" dir="2700000" algn="tl" rotWithShape="0">
              <a:prstClr val="black">
                <a:alpha val="40000"/>
              </a:prstClr>
            </a:outerShdw>
          </a:effectLst>
        </p:spPr>
      </p:cxnSp>
      <p:pic>
        <p:nvPicPr>
          <p:cNvPr id="2" name="Google Shape;62;p14">
            <a:extLst>
              <a:ext uri="{FF2B5EF4-FFF2-40B4-BE49-F238E27FC236}">
                <a16:creationId xmlns:a16="http://schemas.microsoft.com/office/drawing/2014/main" id="{02147A80-0B25-5268-AE59-20D91C0FFDD5}"/>
              </a:ext>
            </a:extLst>
          </p:cNvPr>
          <p:cNvPicPr preferRelativeResize="0"/>
          <p:nvPr/>
        </p:nvPicPr>
        <p:blipFill>
          <a:blip r:embed="rId5">
            <a:alphaModFix/>
          </a:blip>
          <a:stretch>
            <a:fillRect/>
          </a:stretch>
        </p:blipFill>
        <p:spPr>
          <a:xfrm>
            <a:off x="0" y="4047903"/>
            <a:ext cx="9144000" cy="109182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657ff09b9a_1_41"/>
          <p:cNvSpPr txBox="1">
            <a:spLocks noGrp="1"/>
          </p:cNvSpPr>
          <p:nvPr>
            <p:ph type="title"/>
          </p:nvPr>
        </p:nvSpPr>
        <p:spPr>
          <a:xfrm>
            <a:off x="1" y="346951"/>
            <a:ext cx="9143999" cy="994275"/>
          </a:xfrm>
          <a:prstGeom prst="rect">
            <a:avLst/>
          </a:prstGeom>
          <a:noFill/>
          <a:ln>
            <a:noFill/>
          </a:ln>
        </p:spPr>
        <p:txBody>
          <a:bodyPr spcFirstLastPara="1" wrap="square" lIns="68569" tIns="34275" rIns="68569" bIns="34275" anchor="ctr" anchorCtr="0">
            <a:normAutofit/>
          </a:bodyPr>
          <a:lstStyle/>
          <a:p>
            <a:r>
              <a:rPr lang="en-US" sz="2400" dirty="0">
                <a:solidFill>
                  <a:schemeClr val="tx1"/>
                </a:solidFill>
                <a:latin typeface="Titllium Web (Heading)"/>
              </a:rPr>
              <a:t>Amazon Business Shopping Best Practices Additional Tips</a:t>
            </a:r>
            <a:endParaRPr sz="2400" dirty="0">
              <a:solidFill>
                <a:schemeClr val="tx1"/>
              </a:solidFill>
              <a:latin typeface="Titllium Web (Heading)"/>
            </a:endParaRPr>
          </a:p>
        </p:txBody>
      </p:sp>
      <p:sp>
        <p:nvSpPr>
          <p:cNvPr id="269" name="Google Shape;269;g1657ff09b9a_1_41"/>
          <p:cNvSpPr txBox="1">
            <a:spLocks noGrp="1"/>
          </p:cNvSpPr>
          <p:nvPr>
            <p:ph type="body" idx="1"/>
          </p:nvPr>
        </p:nvSpPr>
        <p:spPr>
          <a:xfrm>
            <a:off x="461491" y="1035500"/>
            <a:ext cx="5964812" cy="3072774"/>
          </a:xfrm>
          <a:prstGeom prst="rect">
            <a:avLst/>
          </a:prstGeom>
          <a:noFill/>
          <a:ln>
            <a:noFill/>
          </a:ln>
        </p:spPr>
        <p:txBody>
          <a:bodyPr spcFirstLastPara="1" wrap="square" lIns="68569" tIns="34275" rIns="68569" bIns="34275" anchor="t" anchorCtr="0">
            <a:noAutofit/>
          </a:bodyPr>
          <a:lstStyle/>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Avoid Fake Discounts - When people see that a product they like is on sale, a little wave of excitement washes over them. Instead of thinking about how much we’re spending, we start to think about how much we’re saving, or winning. Coupons and discounts exist because they create a sense of urgency that causes many people to buy things they normally wouldn’t.</a:t>
            </a:r>
          </a:p>
          <a:p>
            <a:pPr marL="285750" lvl="1" indent="-285750">
              <a:spcBef>
                <a:spcPts val="220"/>
              </a:spcBef>
              <a:buClr>
                <a:schemeClr val="dk1"/>
              </a:buClr>
              <a:buSzPts val="1300"/>
              <a:buFont typeface="Arial" panose="020B0604020202020204" pitchFamily="34" charset="0"/>
              <a:buChar char="•"/>
            </a:pPr>
            <a:endParaRPr sz="600" dirty="0">
              <a:solidFill>
                <a:schemeClr val="dk1"/>
              </a:solidFill>
              <a:latin typeface="Titillium Web"/>
              <a:sym typeface="Calibri"/>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Don’t Trust Every Review - Amazon's 5-star review system is supposed to make choosing products simpler, but it's easily gamed. If you’re looking at an expensive product from a company you’ve never heard of, or if there are hundreds or thousands of very positive reviews, do a little sleuthing. Many sellers try to manipulate reviews to get their products listed more prominently on Amazon. Examine the basic stuff too, - check the manufacturer and product, check the seller’s name, and check if the product is fulfilled by Amazon </a:t>
            </a:r>
          </a:p>
          <a:p>
            <a:pPr marL="285750" lvl="1" indent="-285750">
              <a:spcBef>
                <a:spcPts val="220"/>
              </a:spcBef>
              <a:buClr>
                <a:schemeClr val="dk1"/>
              </a:buClr>
              <a:buSzPts val="1300"/>
              <a:buFont typeface="Arial" panose="020B0604020202020204" pitchFamily="34" charset="0"/>
              <a:buChar char="•"/>
            </a:pPr>
            <a:endParaRPr sz="600" dirty="0">
              <a:solidFill>
                <a:schemeClr val="dk1"/>
              </a:solidFill>
              <a:latin typeface="Titillium Web"/>
              <a:sym typeface="Calibri"/>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Avoid phishing scams - Amazon/Amazon Business is the most popular online retailer. A good rule of thumb is to not click links in an email unless YOU know it was sent by Amazon Business and were expecting the email. </a:t>
            </a:r>
            <a:endParaRPr sz="1200" dirty="0">
              <a:solidFill>
                <a:schemeClr val="dk1"/>
              </a:solidFill>
              <a:latin typeface="Titillium Web"/>
              <a:sym typeface="Calibri"/>
            </a:endParaRPr>
          </a:p>
        </p:txBody>
      </p:sp>
      <p:sp>
        <p:nvSpPr>
          <p:cNvPr id="270" name="Google Shape;270;g1657ff09b9a_1_41"/>
          <p:cNvSpPr txBox="1"/>
          <p:nvPr/>
        </p:nvSpPr>
        <p:spPr>
          <a:xfrm>
            <a:off x="6621528" y="3388660"/>
            <a:ext cx="2156712" cy="893556"/>
          </a:xfrm>
          <a:prstGeom prst="rect">
            <a:avLst/>
          </a:prstGeom>
          <a:noFill/>
          <a:ln>
            <a:noFill/>
          </a:ln>
        </p:spPr>
        <p:txBody>
          <a:bodyPr spcFirstLastPara="1" wrap="square" lIns="68569" tIns="68569" rIns="68569" bIns="68569" anchor="t" anchorCtr="0">
            <a:spAutoFit/>
          </a:bodyPr>
          <a:lstStyle/>
          <a:p>
            <a:pPr algn="ctr">
              <a:lnSpc>
                <a:spcPct val="90000"/>
              </a:lnSpc>
              <a:spcBef>
                <a:spcPts val="825"/>
              </a:spcBef>
              <a:spcAft>
                <a:spcPts val="1200"/>
              </a:spcAft>
              <a:buSzPts val="1800"/>
            </a:pPr>
            <a:r>
              <a:rPr lang="en-US" sz="1200" b="1" dirty="0">
                <a:solidFill>
                  <a:srgbClr val="1A1A1A"/>
                </a:solidFill>
                <a:highlight>
                  <a:schemeClr val="lt1"/>
                </a:highlight>
                <a:latin typeface="Titllium Web (Heading)"/>
                <a:ea typeface="Calibri"/>
                <a:cs typeface="Calibri"/>
                <a:sym typeface="Calibri"/>
              </a:rPr>
              <a:t>More Tips: </a:t>
            </a:r>
            <a:r>
              <a:rPr lang="en-US" sz="1200" b="1" u="sng" dirty="0">
                <a:solidFill>
                  <a:srgbClr val="00B0F0"/>
                </a:solidFill>
                <a:highlight>
                  <a:schemeClr val="lt1"/>
                </a:highlight>
                <a:latin typeface="Titllium Web (Heading)"/>
                <a:ea typeface="Calibri"/>
                <a:cs typeface="Calibri"/>
                <a:sym typeface="Calibri"/>
                <a:hlinkClick r:id="rId3">
                  <a:extLst>
                    <a:ext uri="{A12FA001-AC4F-418D-AE19-62706E023703}">
                      <ahyp:hlinkClr xmlns:ahyp="http://schemas.microsoft.com/office/drawing/2018/hyperlinkcolor" val="tx"/>
                    </a:ext>
                  </a:extLst>
                </a:hlinkClick>
              </a:rPr>
              <a:t>https://www.wired.com/story/how-shop-safe-amazon/</a:t>
            </a:r>
            <a:endParaRPr sz="1200" b="1" dirty="0">
              <a:solidFill>
                <a:srgbClr val="00B0F0"/>
              </a:solidFill>
              <a:latin typeface="Titllium Web (Heading)"/>
              <a:ea typeface="Calibri"/>
              <a:cs typeface="Calibri"/>
              <a:sym typeface="Calibri"/>
            </a:endParaRPr>
          </a:p>
        </p:txBody>
      </p:sp>
      <p:pic>
        <p:nvPicPr>
          <p:cNvPr id="271" name="Google Shape;271;g1657ff09b9a_1_41"/>
          <p:cNvPicPr preferRelativeResize="0"/>
          <p:nvPr/>
        </p:nvPicPr>
        <p:blipFill rotWithShape="1">
          <a:blip r:embed="rId4">
            <a:alphaModFix/>
          </a:blip>
          <a:srcRect/>
          <a:stretch/>
        </p:blipFill>
        <p:spPr>
          <a:xfrm>
            <a:off x="6907869" y="1193436"/>
            <a:ext cx="1754564" cy="2195224"/>
          </a:xfrm>
          <a:prstGeom prst="rect">
            <a:avLst/>
          </a:prstGeom>
          <a:noFill/>
          <a:ln>
            <a:noFill/>
          </a:ln>
          <a:effectLst>
            <a:outerShdw blurRad="50800" dist="38100" dir="2700000" algn="tl" rotWithShape="0">
              <a:prstClr val="black">
                <a:alpha val="40000"/>
              </a:prstClr>
            </a:outerShdw>
          </a:effectLst>
        </p:spPr>
      </p:pic>
      <p:pic>
        <p:nvPicPr>
          <p:cNvPr id="2" name="Google Shape;62;p14">
            <a:extLst>
              <a:ext uri="{FF2B5EF4-FFF2-40B4-BE49-F238E27FC236}">
                <a16:creationId xmlns:a16="http://schemas.microsoft.com/office/drawing/2014/main" id="{7A5025E0-5810-E1E3-09DA-703C88F8ADAD}"/>
              </a:ext>
            </a:extLst>
          </p:cNvPr>
          <p:cNvPicPr preferRelativeResize="0"/>
          <p:nvPr/>
        </p:nvPicPr>
        <p:blipFill>
          <a:blip r:embed="rId5">
            <a:alphaModFix/>
          </a:blip>
          <a:srcRect t="4785"/>
          <a:stretch>
            <a:fillRect/>
          </a:stretch>
        </p:blipFill>
        <p:spPr>
          <a:xfrm>
            <a:off x="0" y="4108000"/>
            <a:ext cx="9144000" cy="103957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571b69ca8f_0_234"/>
          <p:cNvSpPr txBox="1">
            <a:spLocks noGrp="1"/>
          </p:cNvSpPr>
          <p:nvPr>
            <p:ph type="title"/>
          </p:nvPr>
        </p:nvSpPr>
        <p:spPr>
          <a:xfrm>
            <a:off x="0" y="452828"/>
            <a:ext cx="9144000" cy="764100"/>
          </a:xfrm>
          <a:prstGeom prst="rect">
            <a:avLst/>
          </a:prstGeom>
          <a:noFill/>
          <a:ln>
            <a:noFill/>
          </a:ln>
        </p:spPr>
        <p:txBody>
          <a:bodyPr spcFirstLastPara="1" wrap="square" lIns="68569" tIns="34275" rIns="68569" bIns="34275" anchor="ctr" anchorCtr="0">
            <a:normAutofit/>
          </a:bodyPr>
          <a:lstStyle/>
          <a:p>
            <a:r>
              <a:rPr lang="en-US" sz="2700" dirty="0">
                <a:solidFill>
                  <a:schemeClr val="tx1"/>
                </a:solidFill>
                <a:latin typeface="Titllium Web (Heading)"/>
              </a:rPr>
              <a:t>3 Things to Remember </a:t>
            </a:r>
            <a:endParaRPr sz="2700" dirty="0">
              <a:solidFill>
                <a:schemeClr val="tx1"/>
              </a:solidFill>
              <a:latin typeface="Titllium Web (Heading)"/>
            </a:endParaRPr>
          </a:p>
        </p:txBody>
      </p:sp>
      <p:sp>
        <p:nvSpPr>
          <p:cNvPr id="277" name="Google Shape;277;g1571b69ca8f_0_234"/>
          <p:cNvSpPr txBox="1">
            <a:spLocks noGrp="1"/>
          </p:cNvSpPr>
          <p:nvPr>
            <p:ph type="body" idx="1"/>
          </p:nvPr>
        </p:nvSpPr>
        <p:spPr>
          <a:xfrm>
            <a:off x="465604" y="1089982"/>
            <a:ext cx="8212791" cy="2731725"/>
          </a:xfrm>
          <a:prstGeom prst="rect">
            <a:avLst/>
          </a:prstGeom>
          <a:noFill/>
          <a:ln>
            <a:noFill/>
          </a:ln>
        </p:spPr>
        <p:txBody>
          <a:bodyPr spcFirstLastPara="1" wrap="square" lIns="68569" tIns="34275" rIns="68569" bIns="34275" anchor="t" anchorCtr="0">
            <a:normAutofit/>
          </a:bodyPr>
          <a:lstStyle/>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The university pays for the centralized Amazon Business Prime Membership </a:t>
            </a:r>
          </a:p>
          <a:p>
            <a:pPr marL="285750" lvl="1" indent="-285750">
              <a:spcBef>
                <a:spcPts val="220"/>
              </a:spcBef>
              <a:buClr>
                <a:schemeClr val="dk1"/>
              </a:buClr>
              <a:buSzPts val="1300"/>
              <a:buFont typeface="Arial" panose="020B0604020202020204" pitchFamily="34" charset="0"/>
              <a:buChar char="•"/>
            </a:pPr>
            <a:endParaRPr lang="en-US" sz="800" dirty="0">
              <a:solidFill>
                <a:schemeClr val="dk1"/>
              </a:solidFill>
              <a:latin typeface="Titillium Web"/>
              <a:sym typeface="Calibri"/>
            </a:endParaRPr>
          </a:p>
          <a:p>
            <a:pPr marL="285750" lvl="1" indent="-285750">
              <a:spcBef>
                <a:spcPts val="220"/>
              </a:spcBef>
              <a:buClr>
                <a:schemeClr val="dk1"/>
              </a:buClr>
              <a:buSzPts val="1300"/>
              <a:buFont typeface="Arial" panose="020B0604020202020204" pitchFamily="34" charset="0"/>
              <a:buChar char="•"/>
            </a:pPr>
            <a:r>
              <a:rPr lang="en-US" sz="1200" dirty="0" err="1">
                <a:solidFill>
                  <a:schemeClr val="dk1"/>
                </a:solidFill>
                <a:latin typeface="Titillium Web"/>
                <a:sym typeface="Calibri"/>
              </a:rPr>
              <a:t>PCard</a:t>
            </a:r>
            <a:r>
              <a:rPr lang="en-US" sz="1200" dirty="0">
                <a:solidFill>
                  <a:schemeClr val="dk1"/>
                </a:solidFill>
                <a:latin typeface="Titillium Web"/>
                <a:sym typeface="Calibri"/>
              </a:rPr>
              <a:t> is the only Payment Method. Starting Jan 1, 2022, no Amazon or Amazon Business purchases will be reimbursable through T&amp;E</a:t>
            </a:r>
          </a:p>
          <a:p>
            <a:pPr marL="285750" lvl="1" indent="-285750">
              <a:spcBef>
                <a:spcPts val="220"/>
              </a:spcBef>
              <a:buClr>
                <a:schemeClr val="dk1"/>
              </a:buClr>
              <a:buSzPts val="1300"/>
              <a:buFont typeface="Arial" panose="020B0604020202020204" pitchFamily="34" charset="0"/>
              <a:buChar char="•"/>
            </a:pPr>
            <a:endParaRPr lang="en-US" sz="800" dirty="0">
              <a:solidFill>
                <a:schemeClr val="dk1"/>
              </a:solidFill>
              <a:latin typeface="Titillium Web"/>
              <a:sym typeface="Calibri"/>
            </a:endParaRPr>
          </a:p>
          <a:p>
            <a:pPr marL="285750" lvl="1"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Lookout for Restricted and Blocked Items </a:t>
            </a:r>
            <a:endParaRPr sz="1200" dirty="0">
              <a:solidFill>
                <a:schemeClr val="dk1"/>
              </a:solidFill>
              <a:latin typeface="Titillium Web"/>
              <a:sym typeface="Calibri"/>
            </a:endParaRPr>
          </a:p>
        </p:txBody>
      </p:sp>
      <p:pic>
        <p:nvPicPr>
          <p:cNvPr id="2" name="Google Shape;268;g1657ff09b9a_1_41">
            <a:extLst>
              <a:ext uri="{FF2B5EF4-FFF2-40B4-BE49-F238E27FC236}">
                <a16:creationId xmlns:a16="http://schemas.microsoft.com/office/drawing/2014/main" id="{CB87F7BD-5617-33BB-44D4-7B8F308DC3B8}"/>
              </a:ext>
            </a:extLst>
          </p:cNvPr>
          <p:cNvPicPr preferRelativeResize="0"/>
          <p:nvPr/>
        </p:nvPicPr>
        <p:blipFill rotWithShape="1">
          <a:blip r:embed="rId3">
            <a:alphaModFix/>
          </a:blip>
          <a:srcRect t="2311" r="21072" b="12070"/>
          <a:stretch/>
        </p:blipFill>
        <p:spPr>
          <a:xfrm>
            <a:off x="3429679" y="2226696"/>
            <a:ext cx="2274553" cy="1912132"/>
          </a:xfrm>
          <a:prstGeom prst="rect">
            <a:avLst/>
          </a:prstGeom>
          <a:noFill/>
          <a:ln>
            <a:noFill/>
          </a:ln>
          <a:effectLst>
            <a:outerShdw blurRad="50800" dist="38100" dir="2700000" algn="tl" rotWithShape="0">
              <a:prstClr val="black">
                <a:alpha val="40000"/>
              </a:prstClr>
            </a:outerShdw>
          </a:effectLst>
        </p:spPr>
      </p:pic>
      <p:pic>
        <p:nvPicPr>
          <p:cNvPr id="3" name="Google Shape;62;p14">
            <a:extLst>
              <a:ext uri="{FF2B5EF4-FFF2-40B4-BE49-F238E27FC236}">
                <a16:creationId xmlns:a16="http://schemas.microsoft.com/office/drawing/2014/main" id="{9812D940-D066-C64F-AF0C-31215761AE2D}"/>
              </a:ext>
            </a:extLst>
          </p:cNvPr>
          <p:cNvPicPr preferRelativeResize="0"/>
          <p:nvPr/>
        </p:nvPicPr>
        <p:blipFill>
          <a:blip r:embed="rId4">
            <a:alphaModFix/>
          </a:blip>
          <a:srcRect t="8520"/>
          <a:stretch>
            <a:fillRect/>
          </a:stretch>
        </p:blipFill>
        <p:spPr>
          <a:xfrm>
            <a:off x="0" y="4140926"/>
            <a:ext cx="9144000" cy="9987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8"/>
          <p:cNvSpPr/>
          <p:nvPr/>
        </p:nvSpPr>
        <p:spPr>
          <a:xfrm>
            <a:off x="595836" y="275258"/>
            <a:ext cx="4016824" cy="3831659"/>
          </a:xfrm>
          <a:prstGeom prst="flowChartAlternateProcess">
            <a:avLst/>
          </a:prstGeom>
          <a:solidFill>
            <a:srgbClr val="123A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51" name="Google Shape;151;p8"/>
          <p:cNvSpPr txBox="1"/>
          <p:nvPr/>
        </p:nvSpPr>
        <p:spPr>
          <a:xfrm>
            <a:off x="941932" y="234901"/>
            <a:ext cx="3825369" cy="671847"/>
          </a:xfrm>
          <a:prstGeom prst="rect">
            <a:avLst/>
          </a:prstGeom>
          <a:noFill/>
          <a:ln>
            <a:noFill/>
          </a:ln>
        </p:spPr>
        <p:txBody>
          <a:bodyPr spcFirstLastPara="1" wrap="square" lIns="91425" tIns="45700" rIns="91425" bIns="45700" anchor="ctr" anchorCtr="0">
            <a:noAutofit/>
          </a:bodyPr>
          <a:lstStyle/>
          <a:p>
            <a:pPr>
              <a:buClr>
                <a:srgbClr val="FFFFFF"/>
              </a:buClr>
              <a:buSzPts val="2800"/>
            </a:pPr>
            <a:r>
              <a:rPr lang="en-US" sz="1800" b="1" dirty="0">
                <a:solidFill>
                  <a:srgbClr val="FFFFFF"/>
                </a:solidFill>
                <a:latin typeface="+mj-lt"/>
              </a:rPr>
              <a:t>CWRU Consolidated Amazon Business Prime Account Training</a:t>
            </a:r>
            <a:endParaRPr sz="1800" b="1" dirty="0">
              <a:solidFill>
                <a:srgbClr val="FFFFFF"/>
              </a:solidFill>
              <a:latin typeface="+mj-lt"/>
            </a:endParaRPr>
          </a:p>
        </p:txBody>
      </p:sp>
      <p:sp>
        <p:nvSpPr>
          <p:cNvPr id="4" name="Google Shape;149;p8">
            <a:extLst>
              <a:ext uri="{FF2B5EF4-FFF2-40B4-BE49-F238E27FC236}">
                <a16:creationId xmlns:a16="http://schemas.microsoft.com/office/drawing/2014/main" id="{B855F609-13C4-BD43-5A7E-B200E9774A91}"/>
              </a:ext>
            </a:extLst>
          </p:cNvPr>
          <p:cNvSpPr/>
          <p:nvPr/>
        </p:nvSpPr>
        <p:spPr>
          <a:xfrm>
            <a:off x="1581585" y="857124"/>
            <a:ext cx="4321677" cy="404502"/>
          </a:xfrm>
          <a:prstGeom prst="roundRect">
            <a:avLst>
              <a:gd name="adj" fmla="val 16667"/>
            </a:avLst>
          </a:prstGeom>
          <a:solidFill>
            <a:srgbClr val="FFFF00"/>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marL="107950" lvl="1" algn="r">
              <a:buSzPts val="1400"/>
            </a:pPr>
            <a:r>
              <a:rPr lang="en-US" b="1" dirty="0">
                <a:solidFill>
                  <a:srgbClr val="003366"/>
                </a:solidFill>
                <a:latin typeface="+mj-lt"/>
                <a:sym typeface="Calibri"/>
              </a:rPr>
              <a:t>CWRU Amazon Business Prime Program Overview </a:t>
            </a:r>
          </a:p>
        </p:txBody>
      </p:sp>
      <p:sp>
        <p:nvSpPr>
          <p:cNvPr id="10" name="Google Shape;149;p8">
            <a:extLst>
              <a:ext uri="{FF2B5EF4-FFF2-40B4-BE49-F238E27FC236}">
                <a16:creationId xmlns:a16="http://schemas.microsoft.com/office/drawing/2014/main" id="{96061F0F-B38D-2D66-325A-337B0523B3F9}"/>
              </a:ext>
            </a:extLst>
          </p:cNvPr>
          <p:cNvSpPr/>
          <p:nvPr/>
        </p:nvSpPr>
        <p:spPr>
          <a:xfrm>
            <a:off x="1581582" y="13974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Payment Method </a:t>
            </a:r>
          </a:p>
        </p:txBody>
      </p:sp>
      <p:sp>
        <p:nvSpPr>
          <p:cNvPr id="11" name="Google Shape;149;p8">
            <a:extLst>
              <a:ext uri="{FF2B5EF4-FFF2-40B4-BE49-F238E27FC236}">
                <a16:creationId xmlns:a16="http://schemas.microsoft.com/office/drawing/2014/main" id="{F7D7AEBB-ED96-457C-0EDC-ACE6F27E337B}"/>
              </a:ext>
            </a:extLst>
          </p:cNvPr>
          <p:cNvSpPr/>
          <p:nvPr/>
        </p:nvSpPr>
        <p:spPr>
          <a:xfrm>
            <a:off x="1581582" y="194673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Registration </a:t>
            </a:r>
          </a:p>
        </p:txBody>
      </p:sp>
      <p:sp>
        <p:nvSpPr>
          <p:cNvPr id="12" name="Google Shape;149;p8">
            <a:extLst>
              <a:ext uri="{FF2B5EF4-FFF2-40B4-BE49-F238E27FC236}">
                <a16:creationId xmlns:a16="http://schemas.microsoft.com/office/drawing/2014/main" id="{B9CB7A34-B5FA-725A-41F1-A076E51E2564}"/>
              </a:ext>
            </a:extLst>
          </p:cNvPr>
          <p:cNvSpPr/>
          <p:nvPr/>
        </p:nvSpPr>
        <p:spPr>
          <a:xfrm>
            <a:off x="1581581" y="2496627"/>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SSO Sign In</a:t>
            </a:r>
          </a:p>
        </p:txBody>
      </p:sp>
      <p:sp>
        <p:nvSpPr>
          <p:cNvPr id="13" name="Google Shape;149;p8">
            <a:extLst>
              <a:ext uri="{FF2B5EF4-FFF2-40B4-BE49-F238E27FC236}">
                <a16:creationId xmlns:a16="http://schemas.microsoft.com/office/drawing/2014/main" id="{0B150317-AD46-FA52-AA72-89FC39B4ECFF}"/>
              </a:ext>
            </a:extLst>
          </p:cNvPr>
          <p:cNvSpPr/>
          <p:nvPr/>
        </p:nvSpPr>
        <p:spPr>
          <a:xfrm>
            <a:off x="1581581" y="3050708"/>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CWRU’s Business Prime Restricted &amp; Blocked Items </a:t>
            </a:r>
          </a:p>
        </p:txBody>
      </p:sp>
      <p:sp>
        <p:nvSpPr>
          <p:cNvPr id="14" name="Google Shape;149;p8">
            <a:extLst>
              <a:ext uri="{FF2B5EF4-FFF2-40B4-BE49-F238E27FC236}">
                <a16:creationId xmlns:a16="http://schemas.microsoft.com/office/drawing/2014/main" id="{70952215-6EF2-95E3-B7E1-FD1C31878F56}"/>
              </a:ext>
            </a:extLst>
          </p:cNvPr>
          <p:cNvSpPr/>
          <p:nvPr/>
        </p:nvSpPr>
        <p:spPr>
          <a:xfrm>
            <a:off x="1581585" y="3574376"/>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Shopping Best Practices</a:t>
            </a:r>
          </a:p>
        </p:txBody>
      </p:sp>
      <p:pic>
        <p:nvPicPr>
          <p:cNvPr id="2" name="Google Shape;62;p14">
            <a:extLst>
              <a:ext uri="{FF2B5EF4-FFF2-40B4-BE49-F238E27FC236}">
                <a16:creationId xmlns:a16="http://schemas.microsoft.com/office/drawing/2014/main" id="{A139C048-50C4-825D-33C3-AF5F8B0F1EEB}"/>
              </a:ext>
            </a:extLst>
          </p:cNvPr>
          <p:cNvPicPr preferRelativeResize="0"/>
          <p:nvPr/>
        </p:nvPicPr>
        <p:blipFill>
          <a:blip r:embed="rId3">
            <a:alphaModFix/>
          </a:blip>
          <a:srcRect t="5405"/>
          <a:stretch>
            <a:fillRect/>
          </a:stretch>
        </p:blipFill>
        <p:spPr>
          <a:xfrm>
            <a:off x="0" y="4106917"/>
            <a:ext cx="9144000" cy="10328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0" y="342904"/>
            <a:ext cx="9144000" cy="857400"/>
          </a:xfrm>
          <a:prstGeom prst="rect">
            <a:avLst/>
          </a:prstGeom>
          <a:noFill/>
          <a:ln>
            <a:noFill/>
          </a:ln>
        </p:spPr>
        <p:txBody>
          <a:bodyPr spcFirstLastPara="1" wrap="square" lIns="91425" tIns="45700" rIns="91425" bIns="45700" anchor="ctr" anchorCtr="0">
            <a:normAutofit/>
          </a:bodyPr>
          <a:lstStyle/>
          <a:p>
            <a:r>
              <a:rPr lang="en-US" sz="3000" b="1" dirty="0">
                <a:solidFill>
                  <a:schemeClr val="tx1"/>
                </a:solidFill>
                <a:latin typeface="Titllium Web (Heading)"/>
              </a:rPr>
              <a:t>CWRU’s Consolidated Amazon Business Prime Account</a:t>
            </a:r>
            <a:endParaRPr sz="3000" dirty="0">
              <a:solidFill>
                <a:schemeClr val="tx1"/>
              </a:solidFill>
              <a:latin typeface="+mj-lt"/>
            </a:endParaRPr>
          </a:p>
        </p:txBody>
      </p:sp>
      <p:sp>
        <p:nvSpPr>
          <p:cNvPr id="6" name="Google Shape;87;p3">
            <a:extLst>
              <a:ext uri="{FF2B5EF4-FFF2-40B4-BE49-F238E27FC236}">
                <a16:creationId xmlns:a16="http://schemas.microsoft.com/office/drawing/2014/main" id="{E3CF1695-636A-F4BD-0ABE-93B53336DF7B}"/>
              </a:ext>
            </a:extLst>
          </p:cNvPr>
          <p:cNvSpPr txBox="1">
            <a:spLocks/>
          </p:cNvSpPr>
          <p:nvPr/>
        </p:nvSpPr>
        <p:spPr>
          <a:xfrm>
            <a:off x="492459" y="1069373"/>
            <a:ext cx="7696799" cy="32283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032846"/>
              </a:buClr>
              <a:buSzPts val="2000"/>
              <a:buFont typeface="Arial"/>
              <a:buNone/>
              <a:defRPr sz="2000" b="0" i="0" u="none" strike="noStrike" cap="none">
                <a:solidFill>
                  <a:srgbClr val="032846"/>
                </a:solidFill>
                <a:latin typeface="Arial"/>
                <a:ea typeface="Arial"/>
                <a:cs typeface="Arial"/>
                <a:sym typeface="Arial"/>
              </a:defRPr>
            </a:lvl1pPr>
            <a:lvl2pPr marL="914400" marR="0" lvl="1" indent="-342900" algn="l" rtl="0">
              <a:lnSpc>
                <a:spcPct val="100000"/>
              </a:lnSpc>
              <a:spcBef>
                <a:spcPts val="360"/>
              </a:spcBef>
              <a:spcAft>
                <a:spcPts val="0"/>
              </a:spcAft>
              <a:buClr>
                <a:srgbClr val="032846"/>
              </a:buClr>
              <a:buSzPts val="1800"/>
              <a:buFont typeface="Arial"/>
              <a:buChar char="–"/>
              <a:defRPr sz="1800" b="0" i="0" u="none" strike="noStrike" cap="none">
                <a:solidFill>
                  <a:srgbClr val="032846"/>
                </a:solidFill>
                <a:latin typeface="Arial"/>
                <a:ea typeface="Arial"/>
                <a:cs typeface="Arial"/>
                <a:sym typeface="Arial"/>
              </a:defRPr>
            </a:lvl2pPr>
            <a:lvl3pPr marL="1371600" marR="0" lvl="2" indent="-330200" algn="l" rtl="0">
              <a:lnSpc>
                <a:spcPct val="100000"/>
              </a:lnSpc>
              <a:spcBef>
                <a:spcPts val="320"/>
              </a:spcBef>
              <a:spcAft>
                <a:spcPts val="0"/>
              </a:spcAft>
              <a:buClr>
                <a:srgbClr val="032846"/>
              </a:buClr>
              <a:buSzPts val="1600"/>
              <a:buFont typeface="Arial"/>
              <a:buChar char="•"/>
              <a:defRPr sz="1600" b="0" i="0" u="none" strike="noStrike" cap="none">
                <a:solidFill>
                  <a:srgbClr val="032846"/>
                </a:solidFill>
                <a:latin typeface="Arial"/>
                <a:ea typeface="Arial"/>
                <a:cs typeface="Arial"/>
                <a:sym typeface="Arial"/>
              </a:defRPr>
            </a:lvl3pPr>
            <a:lvl4pPr marL="1828800" marR="0" lvl="3" indent="-317500" algn="l" rtl="0">
              <a:lnSpc>
                <a:spcPct val="100000"/>
              </a:lnSpc>
              <a:spcBef>
                <a:spcPts val="280"/>
              </a:spcBef>
              <a:spcAft>
                <a:spcPts val="0"/>
              </a:spcAft>
              <a:buClr>
                <a:srgbClr val="032846"/>
              </a:buClr>
              <a:buSzPts val="1400"/>
              <a:buFont typeface="Arial"/>
              <a:buChar char="–"/>
              <a:defRPr sz="1400" b="0" i="0" u="none" strike="noStrike" cap="none">
                <a:solidFill>
                  <a:srgbClr val="032846"/>
                </a:solidFill>
                <a:latin typeface="Arial"/>
                <a:ea typeface="Arial"/>
                <a:cs typeface="Arial"/>
                <a:sym typeface="Arial"/>
              </a:defRPr>
            </a:lvl4pPr>
            <a:lvl5pPr marL="2286000" marR="0" lvl="4" indent="-304800" algn="l" rtl="0">
              <a:lnSpc>
                <a:spcPct val="100000"/>
              </a:lnSpc>
              <a:spcBef>
                <a:spcPts val="240"/>
              </a:spcBef>
              <a:spcAft>
                <a:spcPts val="0"/>
              </a:spcAft>
              <a:buClr>
                <a:srgbClr val="032846"/>
              </a:buClr>
              <a:buSzPts val="1200"/>
              <a:buFont typeface="Arial"/>
              <a:buChar char="»"/>
              <a:defRPr sz="1200" b="0" i="0" u="none" strike="noStrike" cap="none">
                <a:solidFill>
                  <a:srgbClr val="032846"/>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spcBef>
                <a:spcPts val="220"/>
              </a:spcBef>
              <a:buClr>
                <a:schemeClr val="dk1"/>
              </a:buClr>
              <a:buSzPts val="1300"/>
              <a:buFont typeface="Arial" panose="020B0604020202020204" pitchFamily="34" charset="0"/>
              <a:buChar char="•"/>
            </a:pPr>
            <a:r>
              <a:rPr lang="en-US" sz="1300" dirty="0">
                <a:solidFill>
                  <a:schemeClr val="dk1"/>
                </a:solidFill>
                <a:latin typeface="Titillium Web"/>
                <a:sym typeface="Calibri"/>
              </a:rPr>
              <a:t>Amazon Business Prime </a:t>
            </a:r>
            <a:r>
              <a:rPr lang="en-US" sz="1300" b="1" u="sng" dirty="0">
                <a:solidFill>
                  <a:schemeClr val="dk1"/>
                </a:solidFill>
                <a:latin typeface="Titillium Web"/>
                <a:sym typeface="Calibri"/>
              </a:rPr>
              <a:t>is not </a:t>
            </a:r>
            <a:r>
              <a:rPr lang="en-US" sz="1300" dirty="0">
                <a:solidFill>
                  <a:schemeClr val="dk1"/>
                </a:solidFill>
                <a:latin typeface="Titillium Web"/>
                <a:sym typeface="Calibri"/>
              </a:rPr>
              <a:t>a preferred vendor for CWRU and should be a vendor of last resort after consulting preferred vendors and vendors in </a:t>
            </a:r>
            <a:r>
              <a:rPr lang="en-US" sz="1300" dirty="0" err="1">
                <a:solidFill>
                  <a:schemeClr val="dk1"/>
                </a:solidFill>
                <a:latin typeface="Titillium Web"/>
                <a:sym typeface="Calibri"/>
              </a:rPr>
              <a:t>SmartCART</a:t>
            </a:r>
            <a:r>
              <a:rPr lang="en-US" sz="1300" dirty="0">
                <a:solidFill>
                  <a:schemeClr val="dk1"/>
                </a:solidFill>
                <a:latin typeface="Titillium Web"/>
                <a:sym typeface="Calibri"/>
              </a:rPr>
              <a:t>. </a:t>
            </a:r>
            <a:endParaRPr lang="en-US" sz="1300" dirty="0">
              <a:solidFill>
                <a:schemeClr val="dk1"/>
              </a:solidFill>
              <a:latin typeface="Titillium Web"/>
            </a:endParaRPr>
          </a:p>
          <a:p>
            <a:pPr marL="285750" indent="-285750">
              <a:spcBef>
                <a:spcPts val="220"/>
              </a:spcBef>
              <a:buClr>
                <a:schemeClr val="dk1"/>
              </a:buClr>
              <a:buSzPts val="1300"/>
              <a:buFont typeface="Arial" panose="020B0604020202020204" pitchFamily="34" charset="0"/>
              <a:buChar char="•"/>
            </a:pPr>
            <a:r>
              <a:rPr lang="en-US" sz="1300" dirty="0">
                <a:solidFill>
                  <a:schemeClr val="dk1"/>
                </a:solidFill>
                <a:latin typeface="Titillium Web"/>
                <a:sym typeface="Calibri"/>
              </a:rPr>
              <a:t>Case Western Reserve University’s Amazon Business Prime Account offers many business-specific benefits:</a:t>
            </a:r>
          </a:p>
          <a:p>
            <a:pPr lvl="1" indent="-298450">
              <a:spcBef>
                <a:spcPts val="220"/>
              </a:spcBef>
              <a:buClr>
                <a:schemeClr val="dk1"/>
              </a:buClr>
              <a:buSzPts val="1100"/>
            </a:pPr>
            <a:r>
              <a:rPr lang="en-US" sz="1300" dirty="0">
                <a:solidFill>
                  <a:schemeClr val="dk1"/>
                </a:solidFill>
                <a:latin typeface="Titillium Web"/>
                <a:sym typeface="Calibri"/>
              </a:rPr>
              <a:t>Free Shipping </a:t>
            </a:r>
          </a:p>
          <a:p>
            <a:pPr lvl="1" indent="-298450">
              <a:spcBef>
                <a:spcPts val="220"/>
              </a:spcBef>
              <a:buClr>
                <a:schemeClr val="dk1"/>
              </a:buClr>
              <a:buSzPts val="1100"/>
            </a:pPr>
            <a:r>
              <a:rPr lang="en-US" sz="1300" dirty="0">
                <a:solidFill>
                  <a:schemeClr val="dk1"/>
                </a:solidFill>
                <a:latin typeface="Titillium Web"/>
                <a:sym typeface="Calibri"/>
              </a:rPr>
              <a:t>Tax-exempt purchasing (</a:t>
            </a:r>
            <a:r>
              <a:rPr lang="en-US" sz="1300" b="1" dirty="0">
                <a:solidFill>
                  <a:schemeClr val="dk1"/>
                </a:solidFill>
                <a:latin typeface="Titillium Web"/>
                <a:sym typeface="Calibri"/>
              </a:rPr>
              <a:t>NOTE</a:t>
            </a:r>
            <a:r>
              <a:rPr lang="en-US" sz="1300" dirty="0">
                <a:solidFill>
                  <a:schemeClr val="dk1"/>
                </a:solidFill>
                <a:latin typeface="Titillium Web"/>
                <a:sym typeface="Calibri"/>
              </a:rPr>
              <a:t>: not all marketplace sellers honor tax-exempt purchasing.  Choose a different item if the marketplace sellers does not accept our tax-exempt certificate)</a:t>
            </a:r>
          </a:p>
          <a:p>
            <a:pPr lvl="1" indent="-298450">
              <a:spcBef>
                <a:spcPts val="220"/>
              </a:spcBef>
              <a:buClr>
                <a:schemeClr val="dk1"/>
              </a:buClr>
              <a:buSzPts val="1100"/>
            </a:pPr>
            <a:r>
              <a:rPr lang="en-US" sz="1300" dirty="0">
                <a:solidFill>
                  <a:schemeClr val="dk1"/>
                </a:solidFill>
                <a:latin typeface="Titillium Web"/>
                <a:sym typeface="Calibri"/>
              </a:rPr>
              <a:t>Business-specific and bulk pricing </a:t>
            </a:r>
          </a:p>
          <a:p>
            <a:pPr lvl="1" indent="-298450">
              <a:spcBef>
                <a:spcPts val="220"/>
              </a:spcBef>
              <a:buClr>
                <a:schemeClr val="dk1"/>
              </a:buClr>
              <a:buSzPts val="1100"/>
            </a:pPr>
            <a:r>
              <a:rPr lang="en-US" sz="1300" dirty="0">
                <a:solidFill>
                  <a:schemeClr val="dk1"/>
                </a:solidFill>
                <a:latin typeface="Titillium Web"/>
                <a:sym typeface="Calibri"/>
              </a:rPr>
              <a:t>Access to millions of additional products, available to only Business Customer </a:t>
            </a:r>
          </a:p>
          <a:p>
            <a:pPr lvl="1" indent="-298450">
              <a:spcBef>
                <a:spcPts val="220"/>
              </a:spcBef>
              <a:buClr>
                <a:schemeClr val="dk1"/>
              </a:buClr>
              <a:buSzPts val="1100"/>
            </a:pPr>
            <a:r>
              <a:rPr lang="en-US" sz="1300" dirty="0">
                <a:solidFill>
                  <a:schemeClr val="dk1"/>
                </a:solidFill>
                <a:latin typeface="Titillium Web"/>
                <a:sym typeface="Calibri"/>
              </a:rPr>
              <a:t>Free Amazon Business Prime Membership  - </a:t>
            </a:r>
            <a:r>
              <a:rPr lang="en-US" sz="1300" dirty="0">
                <a:solidFill>
                  <a:schemeClr val="tx1"/>
                </a:solidFill>
                <a:latin typeface="+mn-lt"/>
                <a:sym typeface="Calibri"/>
              </a:rPr>
              <a:t>If your department previously purchased a Prime Membership, it will be proactively refunded when you transfer the account to our CWRU Consolidate Amazon Business Prime Account</a:t>
            </a:r>
          </a:p>
          <a:p>
            <a:pPr lvl="1" indent="-298450">
              <a:spcBef>
                <a:spcPts val="220"/>
              </a:spcBef>
              <a:buClr>
                <a:schemeClr val="dk1"/>
              </a:buClr>
              <a:buSzPts val="1100"/>
            </a:pPr>
            <a:r>
              <a:rPr lang="en-US" sz="1300" dirty="0">
                <a:solidFill>
                  <a:schemeClr val="dk1"/>
                </a:solidFill>
                <a:latin typeface="Titillium Web"/>
                <a:sym typeface="Calibri"/>
              </a:rPr>
              <a:t>CWRU SSO login </a:t>
            </a:r>
          </a:p>
          <a:p>
            <a:pPr marL="0" indent="0" algn="ctr">
              <a:lnSpc>
                <a:spcPct val="80000"/>
              </a:lnSpc>
              <a:spcBef>
                <a:spcPts val="500"/>
              </a:spcBef>
              <a:buSzPts val="1800"/>
            </a:pPr>
            <a:endParaRPr lang="en-US" sz="1200" b="1" dirty="0">
              <a:latin typeface="Titllium Web (Heading)"/>
              <a:ea typeface="Calibri"/>
              <a:cs typeface="Calibri"/>
              <a:sym typeface="Calibri"/>
            </a:endParaRPr>
          </a:p>
        </p:txBody>
      </p:sp>
      <p:pic>
        <p:nvPicPr>
          <p:cNvPr id="2" name="Google Shape;62;p14">
            <a:extLst>
              <a:ext uri="{FF2B5EF4-FFF2-40B4-BE49-F238E27FC236}">
                <a16:creationId xmlns:a16="http://schemas.microsoft.com/office/drawing/2014/main" id="{E438F581-26E8-A1F1-9640-DBCCAC2F254E}"/>
              </a:ext>
            </a:extLst>
          </p:cNvPr>
          <p:cNvPicPr preferRelativeResize="0"/>
          <p:nvPr/>
        </p:nvPicPr>
        <p:blipFill>
          <a:blip r:embed="rId3">
            <a:alphaModFix/>
          </a:blip>
          <a:stretch>
            <a:fillRect/>
          </a:stretch>
        </p:blipFill>
        <p:spPr>
          <a:xfrm>
            <a:off x="0" y="4047903"/>
            <a:ext cx="9144000" cy="1091821"/>
          </a:xfrm>
          <a:prstGeom prst="rect">
            <a:avLst/>
          </a:prstGeom>
          <a:noFill/>
          <a:ln>
            <a:noFill/>
          </a:ln>
        </p:spPr>
      </p:pic>
    </p:spTree>
    <p:extLst>
      <p:ext uri="{BB962C8B-B14F-4D97-AF65-F5344CB8AC3E}">
        <p14:creationId xmlns:p14="http://schemas.microsoft.com/office/powerpoint/2010/main" val="264397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80CA05F2-E800-37C9-BCA8-0FF3FF8F9EAF}"/>
            </a:ext>
          </a:extLst>
        </p:cNvPr>
        <p:cNvGrpSpPr/>
        <p:nvPr/>
      </p:nvGrpSpPr>
      <p:grpSpPr>
        <a:xfrm>
          <a:off x="0" y="0"/>
          <a:ext cx="0" cy="0"/>
          <a:chOff x="0" y="0"/>
          <a:chExt cx="0" cy="0"/>
        </a:xfrm>
      </p:grpSpPr>
      <p:sp>
        <p:nvSpPr>
          <p:cNvPr id="144" name="Google Shape;144;p8">
            <a:extLst>
              <a:ext uri="{FF2B5EF4-FFF2-40B4-BE49-F238E27FC236}">
                <a16:creationId xmlns:a16="http://schemas.microsoft.com/office/drawing/2014/main" id="{79249D22-DFDF-8318-5CD6-710EA6D789CF}"/>
              </a:ext>
            </a:extLst>
          </p:cNvPr>
          <p:cNvSpPr/>
          <p:nvPr/>
        </p:nvSpPr>
        <p:spPr>
          <a:xfrm>
            <a:off x="595836" y="275258"/>
            <a:ext cx="4016824" cy="3831659"/>
          </a:xfrm>
          <a:prstGeom prst="flowChartAlternateProcess">
            <a:avLst/>
          </a:prstGeom>
          <a:solidFill>
            <a:srgbClr val="123A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51" name="Google Shape;151;p8">
            <a:extLst>
              <a:ext uri="{FF2B5EF4-FFF2-40B4-BE49-F238E27FC236}">
                <a16:creationId xmlns:a16="http://schemas.microsoft.com/office/drawing/2014/main" id="{180826C2-920E-94A9-B120-B4E51F4E22A8}"/>
              </a:ext>
            </a:extLst>
          </p:cNvPr>
          <p:cNvSpPr txBox="1"/>
          <p:nvPr/>
        </p:nvSpPr>
        <p:spPr>
          <a:xfrm>
            <a:off x="941932" y="234901"/>
            <a:ext cx="3825369" cy="671847"/>
          </a:xfrm>
          <a:prstGeom prst="rect">
            <a:avLst/>
          </a:prstGeom>
          <a:noFill/>
          <a:ln>
            <a:noFill/>
          </a:ln>
        </p:spPr>
        <p:txBody>
          <a:bodyPr spcFirstLastPara="1" wrap="square" lIns="91425" tIns="45700" rIns="91425" bIns="45700" anchor="ctr" anchorCtr="0">
            <a:noAutofit/>
          </a:bodyPr>
          <a:lstStyle/>
          <a:p>
            <a:pPr>
              <a:buClr>
                <a:srgbClr val="FFFFFF"/>
              </a:buClr>
              <a:buSzPts val="2800"/>
            </a:pPr>
            <a:r>
              <a:rPr lang="en-US" sz="1800" b="1" dirty="0">
                <a:solidFill>
                  <a:srgbClr val="FFFFFF"/>
                </a:solidFill>
                <a:latin typeface="+mj-lt"/>
              </a:rPr>
              <a:t>CWRU Consolidated Amazon Business Prime Account Training</a:t>
            </a:r>
            <a:endParaRPr sz="1800" b="1" dirty="0">
              <a:solidFill>
                <a:srgbClr val="FFFFFF"/>
              </a:solidFill>
              <a:latin typeface="+mj-lt"/>
            </a:endParaRPr>
          </a:p>
        </p:txBody>
      </p:sp>
      <p:sp>
        <p:nvSpPr>
          <p:cNvPr id="4" name="Google Shape;149;p8">
            <a:extLst>
              <a:ext uri="{FF2B5EF4-FFF2-40B4-BE49-F238E27FC236}">
                <a16:creationId xmlns:a16="http://schemas.microsoft.com/office/drawing/2014/main" id="{D4A28D6B-F860-27C5-77C2-8DC33FE9AD1D}"/>
              </a:ext>
            </a:extLst>
          </p:cNvPr>
          <p:cNvSpPr/>
          <p:nvPr/>
        </p:nvSpPr>
        <p:spPr>
          <a:xfrm>
            <a:off x="1581585" y="8571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marL="107950" lvl="1" algn="r">
              <a:buSzPts val="1400"/>
            </a:pPr>
            <a:r>
              <a:rPr lang="en-US" b="1" dirty="0">
                <a:solidFill>
                  <a:srgbClr val="003366"/>
                </a:solidFill>
                <a:latin typeface="+mj-lt"/>
                <a:sym typeface="Calibri"/>
              </a:rPr>
              <a:t>CWRU Amazon Business Prime Program Overview </a:t>
            </a:r>
          </a:p>
        </p:txBody>
      </p:sp>
      <p:sp>
        <p:nvSpPr>
          <p:cNvPr id="10" name="Google Shape;149;p8">
            <a:extLst>
              <a:ext uri="{FF2B5EF4-FFF2-40B4-BE49-F238E27FC236}">
                <a16:creationId xmlns:a16="http://schemas.microsoft.com/office/drawing/2014/main" id="{C7E2329F-6866-DF21-E484-73BBD0389F51}"/>
              </a:ext>
            </a:extLst>
          </p:cNvPr>
          <p:cNvSpPr/>
          <p:nvPr/>
        </p:nvSpPr>
        <p:spPr>
          <a:xfrm>
            <a:off x="1581582" y="1397424"/>
            <a:ext cx="4321677" cy="404502"/>
          </a:xfrm>
          <a:prstGeom prst="roundRect">
            <a:avLst>
              <a:gd name="adj" fmla="val 16667"/>
            </a:avLst>
          </a:prstGeom>
          <a:solidFill>
            <a:srgbClr val="FFFF00"/>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Payment Method </a:t>
            </a:r>
          </a:p>
        </p:txBody>
      </p:sp>
      <p:sp>
        <p:nvSpPr>
          <p:cNvPr id="11" name="Google Shape;149;p8">
            <a:extLst>
              <a:ext uri="{FF2B5EF4-FFF2-40B4-BE49-F238E27FC236}">
                <a16:creationId xmlns:a16="http://schemas.microsoft.com/office/drawing/2014/main" id="{5E56DF00-18D6-B940-FA76-E11FA6899C15}"/>
              </a:ext>
            </a:extLst>
          </p:cNvPr>
          <p:cNvSpPr/>
          <p:nvPr/>
        </p:nvSpPr>
        <p:spPr>
          <a:xfrm>
            <a:off x="1581582" y="194673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Registration </a:t>
            </a:r>
          </a:p>
        </p:txBody>
      </p:sp>
      <p:sp>
        <p:nvSpPr>
          <p:cNvPr id="12" name="Google Shape;149;p8">
            <a:extLst>
              <a:ext uri="{FF2B5EF4-FFF2-40B4-BE49-F238E27FC236}">
                <a16:creationId xmlns:a16="http://schemas.microsoft.com/office/drawing/2014/main" id="{A536D08A-DE7A-779C-7FFF-A658F0195638}"/>
              </a:ext>
            </a:extLst>
          </p:cNvPr>
          <p:cNvSpPr/>
          <p:nvPr/>
        </p:nvSpPr>
        <p:spPr>
          <a:xfrm>
            <a:off x="1581581" y="2496627"/>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SSO Sign In</a:t>
            </a:r>
          </a:p>
        </p:txBody>
      </p:sp>
      <p:sp>
        <p:nvSpPr>
          <p:cNvPr id="13" name="Google Shape;149;p8">
            <a:extLst>
              <a:ext uri="{FF2B5EF4-FFF2-40B4-BE49-F238E27FC236}">
                <a16:creationId xmlns:a16="http://schemas.microsoft.com/office/drawing/2014/main" id="{091F4491-E2F7-0A55-1739-6BCCE1293118}"/>
              </a:ext>
            </a:extLst>
          </p:cNvPr>
          <p:cNvSpPr/>
          <p:nvPr/>
        </p:nvSpPr>
        <p:spPr>
          <a:xfrm>
            <a:off x="1581581" y="3050708"/>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CWRU’s Business Prime Restricted &amp; Blocked Items </a:t>
            </a:r>
          </a:p>
        </p:txBody>
      </p:sp>
      <p:sp>
        <p:nvSpPr>
          <p:cNvPr id="14" name="Google Shape;149;p8">
            <a:extLst>
              <a:ext uri="{FF2B5EF4-FFF2-40B4-BE49-F238E27FC236}">
                <a16:creationId xmlns:a16="http://schemas.microsoft.com/office/drawing/2014/main" id="{5D7EBB74-7C69-D4DF-603B-9906619E326C}"/>
              </a:ext>
            </a:extLst>
          </p:cNvPr>
          <p:cNvSpPr/>
          <p:nvPr/>
        </p:nvSpPr>
        <p:spPr>
          <a:xfrm>
            <a:off x="1581585" y="3574376"/>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Shopping Best Practices</a:t>
            </a:r>
          </a:p>
        </p:txBody>
      </p:sp>
      <p:pic>
        <p:nvPicPr>
          <p:cNvPr id="2" name="Google Shape;62;p14">
            <a:extLst>
              <a:ext uri="{FF2B5EF4-FFF2-40B4-BE49-F238E27FC236}">
                <a16:creationId xmlns:a16="http://schemas.microsoft.com/office/drawing/2014/main" id="{96EB1FD3-012F-D313-BED5-AAA8BBF886D6}"/>
              </a:ext>
            </a:extLst>
          </p:cNvPr>
          <p:cNvPicPr preferRelativeResize="0"/>
          <p:nvPr/>
        </p:nvPicPr>
        <p:blipFill>
          <a:blip r:embed="rId3">
            <a:alphaModFix/>
          </a:blip>
          <a:srcRect t="5405"/>
          <a:stretch>
            <a:fillRect/>
          </a:stretch>
        </p:blipFill>
        <p:spPr>
          <a:xfrm>
            <a:off x="0" y="4106917"/>
            <a:ext cx="9144000" cy="1032807"/>
          </a:xfrm>
          <a:prstGeom prst="rect">
            <a:avLst/>
          </a:prstGeom>
          <a:noFill/>
          <a:ln>
            <a:noFill/>
          </a:ln>
        </p:spPr>
      </p:pic>
    </p:spTree>
    <p:extLst>
      <p:ext uri="{BB962C8B-B14F-4D97-AF65-F5344CB8AC3E}">
        <p14:creationId xmlns:p14="http://schemas.microsoft.com/office/powerpoint/2010/main" val="364602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657ff09b9a_1_2"/>
          <p:cNvSpPr txBox="1">
            <a:spLocks noGrp="1"/>
          </p:cNvSpPr>
          <p:nvPr>
            <p:ph type="title"/>
          </p:nvPr>
        </p:nvSpPr>
        <p:spPr>
          <a:xfrm>
            <a:off x="0" y="411493"/>
            <a:ext cx="8804906" cy="768600"/>
          </a:xfrm>
          <a:prstGeom prst="rect">
            <a:avLst/>
          </a:prstGeom>
          <a:noFill/>
          <a:ln>
            <a:noFill/>
          </a:ln>
        </p:spPr>
        <p:txBody>
          <a:bodyPr spcFirstLastPara="1" wrap="square" lIns="68569" tIns="34275" rIns="68569" bIns="34275" anchor="ctr" anchorCtr="0">
            <a:normAutofit/>
          </a:bodyPr>
          <a:lstStyle/>
          <a:p>
            <a:r>
              <a:rPr lang="en-US" sz="3000" dirty="0">
                <a:solidFill>
                  <a:schemeClr val="tx1"/>
                </a:solidFill>
                <a:latin typeface="Titllium Web (Heading)"/>
              </a:rPr>
              <a:t>Amazon Business Prime Payment Method </a:t>
            </a:r>
            <a:endParaRPr sz="3000" dirty="0">
              <a:solidFill>
                <a:schemeClr val="tx1"/>
              </a:solidFill>
              <a:latin typeface="Titllium Web (Heading)"/>
            </a:endParaRPr>
          </a:p>
        </p:txBody>
      </p:sp>
      <p:sp>
        <p:nvSpPr>
          <p:cNvPr id="101" name="Google Shape;101;g1657ff09b9a_1_2"/>
          <p:cNvSpPr txBox="1">
            <a:spLocks noGrp="1"/>
          </p:cNvSpPr>
          <p:nvPr>
            <p:ph type="body" idx="1"/>
          </p:nvPr>
        </p:nvSpPr>
        <p:spPr>
          <a:xfrm>
            <a:off x="477371" y="1049542"/>
            <a:ext cx="8216153" cy="2172375"/>
          </a:xfrm>
          <a:prstGeom prst="rect">
            <a:avLst/>
          </a:prstGeom>
          <a:noFill/>
          <a:ln>
            <a:noFill/>
          </a:ln>
        </p:spPr>
        <p:txBody>
          <a:bodyPr spcFirstLastPara="1" wrap="square" lIns="68569" tIns="34275" rIns="68569" bIns="34275" anchor="t" anchorCtr="0">
            <a:noAutofit/>
          </a:bodyPr>
          <a:lstStyle/>
          <a:p>
            <a:pPr marL="285750"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Payment Method</a:t>
            </a:r>
            <a:endParaRPr sz="1200" dirty="0">
              <a:solidFill>
                <a:schemeClr val="dk1"/>
              </a:solidFill>
              <a:latin typeface="Titillium Web"/>
              <a:sym typeface="Calibri"/>
            </a:endParaRPr>
          </a:p>
          <a:p>
            <a:pPr lvl="1" indent="-298450">
              <a:spcBef>
                <a:spcPts val="220"/>
              </a:spcBef>
              <a:buClr>
                <a:schemeClr val="dk1"/>
              </a:buClr>
              <a:buSzPts val="1100"/>
            </a:pPr>
            <a:r>
              <a:rPr lang="en-US" sz="1200" dirty="0" err="1">
                <a:solidFill>
                  <a:schemeClr val="dk1"/>
                </a:solidFill>
                <a:latin typeface="Titillium Web"/>
                <a:sym typeface="Calibri"/>
              </a:rPr>
              <a:t>PCard</a:t>
            </a:r>
            <a:r>
              <a:rPr lang="en-US" sz="1200" dirty="0">
                <a:solidFill>
                  <a:schemeClr val="dk1"/>
                </a:solidFill>
                <a:latin typeface="Titillium Web"/>
                <a:sym typeface="Calibri"/>
              </a:rPr>
              <a:t> Only (limited exceptions may apply. Contact us for questions)</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Effective November 1, 2022 - </a:t>
            </a:r>
            <a:r>
              <a:rPr lang="en-US" sz="1200" dirty="0" err="1">
                <a:solidFill>
                  <a:schemeClr val="dk1"/>
                </a:solidFill>
                <a:latin typeface="Titillium Web"/>
                <a:sym typeface="Calibri"/>
              </a:rPr>
              <a:t>PCard</a:t>
            </a:r>
            <a:r>
              <a:rPr lang="en-US" sz="1200" dirty="0">
                <a:solidFill>
                  <a:schemeClr val="dk1"/>
                </a:solidFill>
                <a:latin typeface="Titillium Web"/>
                <a:sym typeface="Calibri"/>
              </a:rPr>
              <a:t> transactions made outside of consolidated Amazon Business Prime are against the revised </a:t>
            </a:r>
            <a:r>
              <a:rPr lang="en-US" sz="1200" dirty="0" err="1">
                <a:solidFill>
                  <a:schemeClr val="dk1"/>
                </a:solidFill>
                <a:latin typeface="Titillium Web"/>
                <a:sym typeface="Calibri"/>
              </a:rPr>
              <a:t>PCard</a:t>
            </a:r>
            <a:r>
              <a:rPr lang="en-US" sz="1200" dirty="0">
                <a:solidFill>
                  <a:schemeClr val="dk1"/>
                </a:solidFill>
                <a:latin typeface="Titillium Web"/>
                <a:sym typeface="Calibri"/>
              </a:rPr>
              <a:t> policy and are grounds for </a:t>
            </a:r>
            <a:r>
              <a:rPr lang="en-US" sz="1200" dirty="0" err="1">
                <a:solidFill>
                  <a:schemeClr val="dk1"/>
                </a:solidFill>
                <a:latin typeface="Titillium Web"/>
                <a:sym typeface="Calibri"/>
              </a:rPr>
              <a:t>PCard</a:t>
            </a:r>
            <a:r>
              <a:rPr lang="en-US" sz="1200" dirty="0">
                <a:solidFill>
                  <a:schemeClr val="dk1"/>
                </a:solidFill>
                <a:latin typeface="Titillium Web"/>
                <a:sym typeface="Calibri"/>
              </a:rPr>
              <a:t> suspension. </a:t>
            </a:r>
            <a:r>
              <a:rPr lang="en-US" sz="1200" dirty="0">
                <a:solidFill>
                  <a:srgbClr val="00B0F0"/>
                </a:solidFill>
                <a:latin typeface="Titillium Web"/>
                <a:sym typeface="Calibri"/>
                <a:hlinkClick r:id="rId3">
                  <a:extLst>
                    <a:ext uri="{A12FA001-AC4F-418D-AE19-62706E023703}">
                      <ahyp:hlinkClr xmlns:ahyp="http://schemas.microsoft.com/office/drawing/2018/hyperlinkcolor" val="tx"/>
                    </a:ext>
                  </a:extLst>
                </a:hlinkClick>
              </a:rPr>
              <a:t>https://case.edu/compliance/university-policies</a:t>
            </a:r>
            <a:r>
              <a:rPr lang="en-US" sz="1200" dirty="0">
                <a:solidFill>
                  <a:srgbClr val="00B0F0"/>
                </a:solidFill>
                <a:latin typeface="Titillium Web"/>
                <a:sym typeface="Calibri"/>
              </a:rPr>
              <a:t> </a:t>
            </a:r>
            <a:endParaRPr sz="1200" dirty="0">
              <a:solidFill>
                <a:srgbClr val="00B0F0"/>
              </a:solidFill>
              <a:latin typeface="Titillium Web"/>
              <a:sym typeface="Calibri"/>
            </a:endParaRPr>
          </a:p>
          <a:p>
            <a:pPr marL="685800" indent="0">
              <a:lnSpc>
                <a:spcPct val="90000"/>
              </a:lnSpc>
              <a:spcBef>
                <a:spcPts val="0"/>
              </a:spcBef>
              <a:buSzPts val="1800"/>
            </a:pPr>
            <a:endParaRPr sz="1500" dirty="0">
              <a:latin typeface="Titllium Web (Heading)"/>
              <a:ea typeface="Calibri"/>
              <a:cs typeface="Calibri"/>
              <a:sym typeface="Calibri"/>
            </a:endParaRPr>
          </a:p>
          <a:p>
            <a:pPr marL="857250" lvl="2" indent="0">
              <a:lnSpc>
                <a:spcPct val="90000"/>
              </a:lnSpc>
              <a:spcBef>
                <a:spcPts val="375"/>
              </a:spcBef>
              <a:buClr>
                <a:schemeClr val="dk1"/>
              </a:buClr>
              <a:buSzPts val="3600"/>
              <a:buNone/>
            </a:pPr>
            <a:endParaRPr sz="1500" dirty="0">
              <a:latin typeface="Titllium Web (Heading)"/>
              <a:ea typeface="Calibri"/>
              <a:cs typeface="Calibri"/>
              <a:sym typeface="Calibri"/>
            </a:endParaRPr>
          </a:p>
          <a:p>
            <a:pPr marL="607499" lvl="2" indent="0">
              <a:lnSpc>
                <a:spcPct val="90000"/>
              </a:lnSpc>
              <a:spcBef>
                <a:spcPts val="375"/>
              </a:spcBef>
              <a:spcAft>
                <a:spcPts val="1200"/>
              </a:spcAft>
              <a:buClr>
                <a:schemeClr val="dk1"/>
              </a:buClr>
              <a:buSzPts val="3600"/>
              <a:buNone/>
            </a:pPr>
            <a:endParaRPr sz="1500" dirty="0">
              <a:latin typeface="Titllium Web (Heading)"/>
              <a:ea typeface="Calibri"/>
              <a:cs typeface="Calibri"/>
              <a:sym typeface="Calibri"/>
            </a:endParaRPr>
          </a:p>
        </p:txBody>
      </p:sp>
      <p:sp>
        <p:nvSpPr>
          <p:cNvPr id="102" name="Google Shape;102;g1657ff09b9a_1_2"/>
          <p:cNvSpPr txBox="1"/>
          <p:nvPr/>
        </p:nvSpPr>
        <p:spPr>
          <a:xfrm>
            <a:off x="477371" y="3746834"/>
            <a:ext cx="8216153" cy="438551"/>
          </a:xfrm>
          <a:prstGeom prst="rect">
            <a:avLst/>
          </a:prstGeom>
          <a:noFill/>
          <a:ln>
            <a:noFill/>
          </a:ln>
        </p:spPr>
        <p:txBody>
          <a:bodyPr spcFirstLastPara="1" wrap="square" lIns="68569" tIns="34275" rIns="68569" bIns="34275" anchor="t" anchorCtr="0">
            <a:spAutoFit/>
          </a:bodyPr>
          <a:lstStyle/>
          <a:p>
            <a:pPr>
              <a:buSzPts val="1900"/>
            </a:pPr>
            <a:r>
              <a:rPr lang="en-US" sz="1200" b="1" dirty="0">
                <a:solidFill>
                  <a:schemeClr val="dk1"/>
                </a:solidFill>
                <a:latin typeface="Titllium Web (Heading)"/>
                <a:ea typeface="Calibri"/>
                <a:cs typeface="Calibri"/>
                <a:sym typeface="Calibri"/>
              </a:rPr>
              <a:t>Please contact </a:t>
            </a:r>
            <a:r>
              <a:rPr lang="en-US" sz="1200" b="1" u="sng" dirty="0">
                <a:solidFill>
                  <a:srgbClr val="00B0F0"/>
                </a:solidFill>
                <a:latin typeface="Titllium Web (Heading)"/>
                <a:ea typeface="Calibri"/>
                <a:cs typeface="Calibri"/>
                <a:sym typeface="Calibri"/>
                <a:hlinkClick r:id="rId4">
                  <a:extLst>
                    <a:ext uri="{A12FA001-AC4F-418D-AE19-62706E023703}">
                      <ahyp:hlinkClr xmlns:ahyp="http://schemas.microsoft.com/office/drawing/2018/hyperlinkcolor" val="tx"/>
                    </a:ext>
                  </a:extLst>
                </a:hlinkClick>
              </a:rPr>
              <a:t>pcard@case.edu</a:t>
            </a:r>
            <a:r>
              <a:rPr lang="en-US" sz="1200" b="1" dirty="0">
                <a:solidFill>
                  <a:srgbClr val="00B0F0"/>
                </a:solidFill>
                <a:latin typeface="Titllium Web (Heading)"/>
                <a:ea typeface="Calibri"/>
                <a:cs typeface="Calibri"/>
                <a:sym typeface="Calibri"/>
              </a:rPr>
              <a:t> </a:t>
            </a:r>
            <a:r>
              <a:rPr lang="en-US" sz="1200" b="1" dirty="0">
                <a:solidFill>
                  <a:schemeClr val="dk1"/>
                </a:solidFill>
                <a:latin typeface="Titllium Web (Heading)"/>
                <a:ea typeface="Calibri"/>
                <a:cs typeface="Calibri"/>
                <a:sym typeface="Calibri"/>
              </a:rPr>
              <a:t>or visit </a:t>
            </a:r>
            <a:r>
              <a:rPr lang="en-US" sz="1200" b="1" u="sng" dirty="0">
                <a:solidFill>
                  <a:srgbClr val="00B0F0"/>
                </a:solidFill>
                <a:latin typeface="Titllium Web (Heading)"/>
                <a:ea typeface="Calibri"/>
                <a:cs typeface="Calibri"/>
                <a:sym typeface="Calibri"/>
                <a:hlinkClick r:id="rId5">
                  <a:extLst>
                    <a:ext uri="{A12FA001-AC4F-418D-AE19-62706E023703}">
                      <ahyp:hlinkClr xmlns:ahyp="http://schemas.microsoft.com/office/drawing/2018/hyperlinkcolor" val="tx"/>
                    </a:ext>
                  </a:extLst>
                </a:hlinkClick>
              </a:rPr>
              <a:t>https://case.edu/procurement/purchasing/procurement-card-suite</a:t>
            </a:r>
            <a:r>
              <a:rPr lang="en-US" sz="1200" b="1" u="sng" dirty="0">
                <a:solidFill>
                  <a:srgbClr val="00B0F0"/>
                </a:solidFill>
                <a:latin typeface="Titllium Web (Heading)"/>
                <a:ea typeface="Calibri"/>
                <a:cs typeface="Calibri"/>
                <a:sym typeface="Calibri"/>
              </a:rPr>
              <a:t> </a:t>
            </a:r>
            <a:r>
              <a:rPr lang="en-US" sz="1200" b="1" dirty="0">
                <a:solidFill>
                  <a:schemeClr val="tx1"/>
                </a:solidFill>
                <a:latin typeface="Titllium Web (Heading)"/>
                <a:ea typeface="Calibri"/>
                <a:cs typeface="Calibri"/>
                <a:sym typeface="Calibri"/>
              </a:rPr>
              <a:t>for additional information pertaining to the </a:t>
            </a:r>
            <a:r>
              <a:rPr lang="en-US" sz="1200" b="1" dirty="0" err="1">
                <a:solidFill>
                  <a:schemeClr val="tx1"/>
                </a:solidFill>
                <a:latin typeface="Titllium Web (Heading)"/>
                <a:ea typeface="Calibri"/>
                <a:cs typeface="Calibri"/>
                <a:sym typeface="Calibri"/>
              </a:rPr>
              <a:t>PCard</a:t>
            </a:r>
            <a:endParaRPr sz="1200" b="1" dirty="0">
              <a:solidFill>
                <a:srgbClr val="00B0F0"/>
              </a:solidFill>
              <a:latin typeface="Titllium Web (Heading)"/>
              <a:ea typeface="Calibri"/>
              <a:cs typeface="Calibri"/>
              <a:sym typeface="Calibri"/>
            </a:endParaRPr>
          </a:p>
        </p:txBody>
      </p:sp>
      <p:pic>
        <p:nvPicPr>
          <p:cNvPr id="3" name="Picture 2">
            <a:extLst>
              <a:ext uri="{FF2B5EF4-FFF2-40B4-BE49-F238E27FC236}">
                <a16:creationId xmlns:a16="http://schemas.microsoft.com/office/drawing/2014/main" id="{D6F2F20E-1EE3-3F52-A1D7-291CA5698B0E}"/>
              </a:ext>
            </a:extLst>
          </p:cNvPr>
          <p:cNvPicPr>
            <a:picLocks noChangeAspect="1"/>
          </p:cNvPicPr>
          <p:nvPr/>
        </p:nvPicPr>
        <p:blipFill>
          <a:blip r:embed="rId6"/>
          <a:stretch>
            <a:fillRect/>
          </a:stretch>
        </p:blipFill>
        <p:spPr>
          <a:xfrm>
            <a:off x="2097297" y="2215402"/>
            <a:ext cx="4610312" cy="1468810"/>
          </a:xfrm>
          <a:prstGeom prst="rect">
            <a:avLst/>
          </a:prstGeom>
          <a:effectLst>
            <a:outerShdw blurRad="50800" dist="38100" dir="2700000" algn="tl" rotWithShape="0">
              <a:prstClr val="black">
                <a:alpha val="40000"/>
              </a:prstClr>
            </a:outerShdw>
          </a:effectLst>
        </p:spPr>
      </p:pic>
      <p:pic>
        <p:nvPicPr>
          <p:cNvPr id="2" name="Google Shape;62;p14">
            <a:extLst>
              <a:ext uri="{FF2B5EF4-FFF2-40B4-BE49-F238E27FC236}">
                <a16:creationId xmlns:a16="http://schemas.microsoft.com/office/drawing/2014/main" id="{1A304BF6-043E-C060-69F3-AD161951EA9C}"/>
              </a:ext>
            </a:extLst>
          </p:cNvPr>
          <p:cNvPicPr preferRelativeResize="0"/>
          <p:nvPr/>
        </p:nvPicPr>
        <p:blipFill>
          <a:blip r:embed="rId7">
            <a:alphaModFix/>
          </a:blip>
          <a:srcRect t="8174"/>
          <a:stretch>
            <a:fillRect/>
          </a:stretch>
        </p:blipFill>
        <p:spPr>
          <a:xfrm>
            <a:off x="0" y="4140926"/>
            <a:ext cx="9144000" cy="1002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159B2AAC-92D2-B1D9-1041-7A91AF4E87CF}"/>
            </a:ext>
          </a:extLst>
        </p:cNvPr>
        <p:cNvGrpSpPr/>
        <p:nvPr/>
      </p:nvGrpSpPr>
      <p:grpSpPr>
        <a:xfrm>
          <a:off x="0" y="0"/>
          <a:ext cx="0" cy="0"/>
          <a:chOff x="0" y="0"/>
          <a:chExt cx="0" cy="0"/>
        </a:xfrm>
      </p:grpSpPr>
      <p:sp>
        <p:nvSpPr>
          <p:cNvPr id="144" name="Google Shape;144;p8">
            <a:extLst>
              <a:ext uri="{FF2B5EF4-FFF2-40B4-BE49-F238E27FC236}">
                <a16:creationId xmlns:a16="http://schemas.microsoft.com/office/drawing/2014/main" id="{A9C0B446-42DD-2DBC-D61E-51C1D7CED6D4}"/>
              </a:ext>
            </a:extLst>
          </p:cNvPr>
          <p:cNvSpPr/>
          <p:nvPr/>
        </p:nvSpPr>
        <p:spPr>
          <a:xfrm>
            <a:off x="595836" y="275258"/>
            <a:ext cx="4016824" cy="3831659"/>
          </a:xfrm>
          <a:prstGeom prst="flowChartAlternateProcess">
            <a:avLst/>
          </a:prstGeom>
          <a:solidFill>
            <a:srgbClr val="123A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51" name="Google Shape;151;p8">
            <a:extLst>
              <a:ext uri="{FF2B5EF4-FFF2-40B4-BE49-F238E27FC236}">
                <a16:creationId xmlns:a16="http://schemas.microsoft.com/office/drawing/2014/main" id="{AFB80142-DACA-4B29-625A-CB08235D4283}"/>
              </a:ext>
            </a:extLst>
          </p:cNvPr>
          <p:cNvSpPr txBox="1"/>
          <p:nvPr/>
        </p:nvSpPr>
        <p:spPr>
          <a:xfrm>
            <a:off x="941932" y="234901"/>
            <a:ext cx="3825369" cy="671847"/>
          </a:xfrm>
          <a:prstGeom prst="rect">
            <a:avLst/>
          </a:prstGeom>
          <a:noFill/>
          <a:ln>
            <a:noFill/>
          </a:ln>
        </p:spPr>
        <p:txBody>
          <a:bodyPr spcFirstLastPara="1" wrap="square" lIns="91425" tIns="45700" rIns="91425" bIns="45700" anchor="ctr" anchorCtr="0">
            <a:noAutofit/>
          </a:bodyPr>
          <a:lstStyle/>
          <a:p>
            <a:pPr>
              <a:buClr>
                <a:srgbClr val="FFFFFF"/>
              </a:buClr>
              <a:buSzPts val="2800"/>
            </a:pPr>
            <a:r>
              <a:rPr lang="en-US" sz="1800" b="1" dirty="0">
                <a:solidFill>
                  <a:srgbClr val="FFFFFF"/>
                </a:solidFill>
                <a:latin typeface="+mj-lt"/>
              </a:rPr>
              <a:t>CWRU Consolidated Amazon Business Prime Account Training</a:t>
            </a:r>
            <a:endParaRPr sz="1800" b="1" dirty="0">
              <a:solidFill>
                <a:srgbClr val="FFFFFF"/>
              </a:solidFill>
              <a:latin typeface="+mj-lt"/>
            </a:endParaRPr>
          </a:p>
        </p:txBody>
      </p:sp>
      <p:sp>
        <p:nvSpPr>
          <p:cNvPr id="4" name="Google Shape;149;p8">
            <a:extLst>
              <a:ext uri="{FF2B5EF4-FFF2-40B4-BE49-F238E27FC236}">
                <a16:creationId xmlns:a16="http://schemas.microsoft.com/office/drawing/2014/main" id="{0C22DD68-EFE2-9353-9A67-91CE293E01D4}"/>
              </a:ext>
            </a:extLst>
          </p:cNvPr>
          <p:cNvSpPr/>
          <p:nvPr/>
        </p:nvSpPr>
        <p:spPr>
          <a:xfrm>
            <a:off x="1581585" y="8571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marL="107950" lvl="1" algn="r">
              <a:buSzPts val="1400"/>
            </a:pPr>
            <a:r>
              <a:rPr lang="en-US" b="1" dirty="0">
                <a:solidFill>
                  <a:srgbClr val="003366"/>
                </a:solidFill>
                <a:latin typeface="+mj-lt"/>
                <a:sym typeface="Calibri"/>
              </a:rPr>
              <a:t>CWRU Amazon Business Prime Program Overview </a:t>
            </a:r>
          </a:p>
        </p:txBody>
      </p:sp>
      <p:sp>
        <p:nvSpPr>
          <p:cNvPr id="10" name="Google Shape;149;p8">
            <a:extLst>
              <a:ext uri="{FF2B5EF4-FFF2-40B4-BE49-F238E27FC236}">
                <a16:creationId xmlns:a16="http://schemas.microsoft.com/office/drawing/2014/main" id="{09E4B855-46D3-08F4-991C-59E700766452}"/>
              </a:ext>
            </a:extLst>
          </p:cNvPr>
          <p:cNvSpPr/>
          <p:nvPr/>
        </p:nvSpPr>
        <p:spPr>
          <a:xfrm>
            <a:off x="1581582" y="1397424"/>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Payment Method </a:t>
            </a:r>
          </a:p>
        </p:txBody>
      </p:sp>
      <p:sp>
        <p:nvSpPr>
          <p:cNvPr id="11" name="Google Shape;149;p8">
            <a:extLst>
              <a:ext uri="{FF2B5EF4-FFF2-40B4-BE49-F238E27FC236}">
                <a16:creationId xmlns:a16="http://schemas.microsoft.com/office/drawing/2014/main" id="{C41E341C-FBCD-1847-74E6-08493797AB36}"/>
              </a:ext>
            </a:extLst>
          </p:cNvPr>
          <p:cNvSpPr/>
          <p:nvPr/>
        </p:nvSpPr>
        <p:spPr>
          <a:xfrm>
            <a:off x="1581582" y="1946734"/>
            <a:ext cx="4321677" cy="404502"/>
          </a:xfrm>
          <a:prstGeom prst="roundRect">
            <a:avLst>
              <a:gd name="adj" fmla="val 16667"/>
            </a:avLst>
          </a:prstGeom>
          <a:solidFill>
            <a:srgbClr val="FFFF00"/>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Registration </a:t>
            </a:r>
          </a:p>
        </p:txBody>
      </p:sp>
      <p:sp>
        <p:nvSpPr>
          <p:cNvPr id="12" name="Google Shape;149;p8">
            <a:extLst>
              <a:ext uri="{FF2B5EF4-FFF2-40B4-BE49-F238E27FC236}">
                <a16:creationId xmlns:a16="http://schemas.microsoft.com/office/drawing/2014/main" id="{EAC4AA21-871D-5212-EF55-241A90FAEDD1}"/>
              </a:ext>
            </a:extLst>
          </p:cNvPr>
          <p:cNvSpPr/>
          <p:nvPr/>
        </p:nvSpPr>
        <p:spPr>
          <a:xfrm>
            <a:off x="1581581" y="2496627"/>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Prime SSO Sign In</a:t>
            </a:r>
          </a:p>
        </p:txBody>
      </p:sp>
      <p:sp>
        <p:nvSpPr>
          <p:cNvPr id="13" name="Google Shape;149;p8">
            <a:extLst>
              <a:ext uri="{FF2B5EF4-FFF2-40B4-BE49-F238E27FC236}">
                <a16:creationId xmlns:a16="http://schemas.microsoft.com/office/drawing/2014/main" id="{270FF075-081F-B624-60A3-0B0048AFC512}"/>
              </a:ext>
            </a:extLst>
          </p:cNvPr>
          <p:cNvSpPr/>
          <p:nvPr/>
        </p:nvSpPr>
        <p:spPr>
          <a:xfrm>
            <a:off x="1581581" y="3050708"/>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CWRU’s Business Prime Restricted &amp; Blocked Items </a:t>
            </a:r>
          </a:p>
        </p:txBody>
      </p:sp>
      <p:sp>
        <p:nvSpPr>
          <p:cNvPr id="14" name="Google Shape;149;p8">
            <a:extLst>
              <a:ext uri="{FF2B5EF4-FFF2-40B4-BE49-F238E27FC236}">
                <a16:creationId xmlns:a16="http://schemas.microsoft.com/office/drawing/2014/main" id="{845F6CC5-5FC7-DD6E-505A-15F2442AE91A}"/>
              </a:ext>
            </a:extLst>
          </p:cNvPr>
          <p:cNvSpPr/>
          <p:nvPr/>
        </p:nvSpPr>
        <p:spPr>
          <a:xfrm>
            <a:off x="1581585" y="3574376"/>
            <a:ext cx="4321677" cy="404502"/>
          </a:xfrm>
          <a:prstGeom prst="roundRect">
            <a:avLst>
              <a:gd name="adj" fmla="val 16667"/>
            </a:avLst>
          </a:prstGeom>
          <a:solidFill>
            <a:schemeClr val="bg1"/>
          </a:solidFill>
          <a:ln w="254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lvl="1" algn="r">
              <a:buSzPts val="1400"/>
            </a:pPr>
            <a:r>
              <a:rPr lang="en-US" b="1" dirty="0">
                <a:solidFill>
                  <a:srgbClr val="003366"/>
                </a:solidFill>
                <a:latin typeface="+mj-lt"/>
                <a:sym typeface="Calibri"/>
              </a:rPr>
              <a:t>Amazon Business Shopping Best Practices</a:t>
            </a:r>
          </a:p>
        </p:txBody>
      </p:sp>
      <p:pic>
        <p:nvPicPr>
          <p:cNvPr id="2" name="Google Shape;62;p14">
            <a:extLst>
              <a:ext uri="{FF2B5EF4-FFF2-40B4-BE49-F238E27FC236}">
                <a16:creationId xmlns:a16="http://schemas.microsoft.com/office/drawing/2014/main" id="{B9E13EF5-D2B7-BB38-D4D7-0FF8B253C147}"/>
              </a:ext>
            </a:extLst>
          </p:cNvPr>
          <p:cNvPicPr preferRelativeResize="0"/>
          <p:nvPr/>
        </p:nvPicPr>
        <p:blipFill>
          <a:blip r:embed="rId3">
            <a:alphaModFix/>
          </a:blip>
          <a:srcRect t="5405"/>
          <a:stretch>
            <a:fillRect/>
          </a:stretch>
        </p:blipFill>
        <p:spPr>
          <a:xfrm>
            <a:off x="0" y="4106917"/>
            <a:ext cx="9144000" cy="1032807"/>
          </a:xfrm>
          <a:prstGeom prst="rect">
            <a:avLst/>
          </a:prstGeom>
          <a:noFill/>
          <a:ln>
            <a:noFill/>
          </a:ln>
        </p:spPr>
      </p:pic>
    </p:spTree>
    <p:extLst>
      <p:ext uri="{BB962C8B-B14F-4D97-AF65-F5344CB8AC3E}">
        <p14:creationId xmlns:p14="http://schemas.microsoft.com/office/powerpoint/2010/main" val="197401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57e0749823_0_74"/>
          <p:cNvSpPr txBox="1">
            <a:spLocks noGrp="1"/>
          </p:cNvSpPr>
          <p:nvPr>
            <p:ph type="title"/>
          </p:nvPr>
        </p:nvSpPr>
        <p:spPr>
          <a:xfrm>
            <a:off x="0" y="278142"/>
            <a:ext cx="9144000" cy="720225"/>
          </a:xfrm>
          <a:prstGeom prst="rect">
            <a:avLst/>
          </a:prstGeom>
          <a:noFill/>
          <a:ln>
            <a:noFill/>
          </a:ln>
        </p:spPr>
        <p:txBody>
          <a:bodyPr spcFirstLastPara="1" wrap="square" lIns="68569" tIns="34275" rIns="68569" bIns="34275" anchor="ctr" anchorCtr="0">
            <a:noAutofit/>
          </a:bodyPr>
          <a:lstStyle/>
          <a:p>
            <a:r>
              <a:rPr lang="en-US" sz="3000" dirty="0">
                <a:solidFill>
                  <a:schemeClr val="tx1"/>
                </a:solidFill>
                <a:latin typeface="Titllium Web (Heading)"/>
              </a:rPr>
              <a:t>CWRU’s Consolidated Amazon Business Prime Account Registration</a:t>
            </a:r>
            <a:endParaRPr sz="3000" dirty="0">
              <a:solidFill>
                <a:schemeClr val="tx1"/>
              </a:solidFill>
              <a:latin typeface="Titllium Web (Heading)"/>
            </a:endParaRPr>
          </a:p>
        </p:txBody>
      </p:sp>
      <p:sp>
        <p:nvSpPr>
          <p:cNvPr id="116" name="Google Shape;116;g157e0749823_0_74"/>
          <p:cNvSpPr txBox="1">
            <a:spLocks noGrp="1"/>
          </p:cNvSpPr>
          <p:nvPr>
            <p:ph type="body" idx="1"/>
          </p:nvPr>
        </p:nvSpPr>
        <p:spPr>
          <a:xfrm>
            <a:off x="441763" y="1047286"/>
            <a:ext cx="3852383" cy="3407231"/>
          </a:xfrm>
          <a:prstGeom prst="rect">
            <a:avLst/>
          </a:prstGeom>
          <a:noFill/>
          <a:ln>
            <a:noFill/>
          </a:ln>
        </p:spPr>
        <p:txBody>
          <a:bodyPr spcFirstLastPara="1" wrap="square" lIns="68569" tIns="34275" rIns="68569" bIns="34275" anchor="t" anchorCtr="0">
            <a:noAutofit/>
          </a:bodyPr>
          <a:lstStyle/>
          <a:p>
            <a:pPr marL="285750"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Account Invitation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You will receive an email invitation on “DATE” to your CWRU email.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Click on the “Join Amazon Business” link in the email to ensure you have access to your Amazon Business Account </a:t>
            </a:r>
            <a:endParaRPr sz="1200" dirty="0">
              <a:solidFill>
                <a:schemeClr val="dk1"/>
              </a:solidFill>
              <a:latin typeface="Titillium Web"/>
              <a:sym typeface="Calibri"/>
            </a:endParaRPr>
          </a:p>
          <a:p>
            <a:pPr lvl="1" indent="-298450">
              <a:spcBef>
                <a:spcPts val="220"/>
              </a:spcBef>
              <a:buClr>
                <a:schemeClr val="dk1"/>
              </a:buClr>
              <a:buSzPts val="1100"/>
            </a:pPr>
            <a:r>
              <a:rPr lang="en-US" sz="1200" dirty="0">
                <a:solidFill>
                  <a:schemeClr val="dk1"/>
                </a:solidFill>
                <a:latin typeface="Titillium Web"/>
                <a:sym typeface="Calibri"/>
              </a:rPr>
              <a:t>If you don’t take action within 90 days, your invitation will expire</a:t>
            </a:r>
            <a:endParaRPr sz="1200" dirty="0">
              <a:solidFill>
                <a:schemeClr val="dk1"/>
              </a:solidFill>
              <a:latin typeface="Titillium Web"/>
              <a:sym typeface="Calibri"/>
            </a:endParaRPr>
          </a:p>
        </p:txBody>
      </p:sp>
      <p:pic>
        <p:nvPicPr>
          <p:cNvPr id="117" name="Google Shape;117;g157e0749823_0_74"/>
          <p:cNvPicPr preferRelativeResize="0"/>
          <p:nvPr/>
        </p:nvPicPr>
        <p:blipFill rotWithShape="1">
          <a:blip r:embed="rId3">
            <a:alphaModFix/>
          </a:blip>
          <a:srcRect/>
          <a:stretch/>
        </p:blipFill>
        <p:spPr>
          <a:xfrm>
            <a:off x="4699548" y="1120027"/>
            <a:ext cx="3942177" cy="2903446"/>
          </a:xfrm>
          <a:prstGeom prst="rect">
            <a:avLst/>
          </a:prstGeom>
          <a:noFill/>
          <a:ln>
            <a:noFill/>
          </a:ln>
          <a:effectLst>
            <a:outerShdw blurRad="50800" dist="38100" dir="2700000" algn="tl" rotWithShape="0">
              <a:prstClr val="black">
                <a:alpha val="40000"/>
              </a:prstClr>
            </a:outerShdw>
          </a:effectLst>
        </p:spPr>
      </p:pic>
      <p:pic>
        <p:nvPicPr>
          <p:cNvPr id="2" name="Google Shape;62;p14">
            <a:extLst>
              <a:ext uri="{FF2B5EF4-FFF2-40B4-BE49-F238E27FC236}">
                <a16:creationId xmlns:a16="http://schemas.microsoft.com/office/drawing/2014/main" id="{68EABFDB-63C3-41D3-3E55-8C35F412B392}"/>
              </a:ext>
            </a:extLst>
          </p:cNvPr>
          <p:cNvPicPr preferRelativeResize="0"/>
          <p:nvPr/>
        </p:nvPicPr>
        <p:blipFill>
          <a:blip r:embed="rId4">
            <a:alphaModFix/>
          </a:blip>
          <a:stretch>
            <a:fillRect/>
          </a:stretch>
        </p:blipFill>
        <p:spPr>
          <a:xfrm>
            <a:off x="0" y="4047903"/>
            <a:ext cx="9144000" cy="10918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57e0749823_0_6"/>
          <p:cNvSpPr txBox="1">
            <a:spLocks noGrp="1"/>
          </p:cNvSpPr>
          <p:nvPr>
            <p:ph type="title"/>
          </p:nvPr>
        </p:nvSpPr>
        <p:spPr>
          <a:xfrm>
            <a:off x="-53788" y="466722"/>
            <a:ext cx="9144000" cy="699525"/>
          </a:xfrm>
          <a:prstGeom prst="rect">
            <a:avLst/>
          </a:prstGeom>
          <a:noFill/>
          <a:ln>
            <a:noFill/>
          </a:ln>
        </p:spPr>
        <p:txBody>
          <a:bodyPr spcFirstLastPara="1" wrap="square" lIns="68569" tIns="34275" rIns="68569" bIns="34275" anchor="ctr" anchorCtr="0">
            <a:normAutofit/>
          </a:bodyPr>
          <a:lstStyle/>
          <a:p>
            <a:r>
              <a:rPr lang="en-US" sz="3000" dirty="0">
                <a:solidFill>
                  <a:schemeClr val="tx1"/>
                </a:solidFill>
                <a:latin typeface="Titllium Web (Heading)"/>
              </a:rPr>
              <a:t>Amazon Business Registration</a:t>
            </a:r>
            <a:endParaRPr sz="3000" dirty="0">
              <a:solidFill>
                <a:schemeClr val="tx1"/>
              </a:solidFill>
              <a:latin typeface="Titllium Web (Heading)"/>
            </a:endParaRPr>
          </a:p>
        </p:txBody>
      </p:sp>
      <p:sp>
        <p:nvSpPr>
          <p:cNvPr id="123" name="Google Shape;123;g157e0749823_0_6"/>
          <p:cNvSpPr txBox="1">
            <a:spLocks noGrp="1"/>
          </p:cNvSpPr>
          <p:nvPr>
            <p:ph type="body" idx="1"/>
          </p:nvPr>
        </p:nvSpPr>
        <p:spPr>
          <a:xfrm>
            <a:off x="470078" y="1089035"/>
            <a:ext cx="8250338" cy="642150"/>
          </a:xfrm>
          <a:prstGeom prst="rect">
            <a:avLst/>
          </a:prstGeom>
          <a:noFill/>
          <a:ln>
            <a:noFill/>
          </a:ln>
        </p:spPr>
        <p:txBody>
          <a:bodyPr spcFirstLastPara="1" wrap="square" lIns="68569" tIns="34275" rIns="68569" bIns="34275" anchor="t" anchorCtr="0">
            <a:noAutofit/>
          </a:bodyPr>
          <a:lstStyle/>
          <a:p>
            <a:pPr marL="285750"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Depending on how you have used your CWRU email on Amazon in the past, you will be prompted through a corresponding registration flow. </a:t>
            </a:r>
          </a:p>
          <a:p>
            <a:pPr marL="285750" indent="-285750">
              <a:spcBef>
                <a:spcPts val="220"/>
              </a:spcBef>
              <a:buClr>
                <a:schemeClr val="dk1"/>
              </a:buClr>
              <a:buSzPts val="1300"/>
              <a:buFont typeface="Arial" panose="020B0604020202020204" pitchFamily="34" charset="0"/>
              <a:buChar char="•"/>
            </a:pPr>
            <a:r>
              <a:rPr lang="en-US" sz="1200" dirty="0">
                <a:solidFill>
                  <a:schemeClr val="dk1"/>
                </a:solidFill>
                <a:latin typeface="Titillium Web"/>
                <a:sym typeface="Calibri"/>
              </a:rPr>
              <a:t>It goes against university policy to use your CWRU email for personal purchases</a:t>
            </a:r>
            <a:endParaRPr sz="1200" dirty="0">
              <a:solidFill>
                <a:schemeClr val="dk1"/>
              </a:solidFill>
              <a:latin typeface="Titillium Web"/>
              <a:sym typeface="Calibri"/>
            </a:endParaRPr>
          </a:p>
        </p:txBody>
      </p:sp>
      <p:graphicFrame>
        <p:nvGraphicFramePr>
          <p:cNvPr id="124" name="Google Shape;124;g157e0749823_0_6"/>
          <p:cNvGraphicFramePr/>
          <p:nvPr>
            <p:extLst>
              <p:ext uri="{D42A27DB-BD31-4B8C-83A1-F6EECF244321}">
                <p14:modId xmlns:p14="http://schemas.microsoft.com/office/powerpoint/2010/main" val="3542235858"/>
              </p:ext>
            </p:extLst>
          </p:nvPr>
        </p:nvGraphicFramePr>
        <p:xfrm>
          <a:off x="446832" y="2296124"/>
          <a:ext cx="8250338" cy="1691574"/>
        </p:xfrm>
        <a:graphic>
          <a:graphicData uri="http://schemas.openxmlformats.org/drawingml/2006/table">
            <a:tbl>
              <a:tblPr>
                <a:noFill/>
              </a:tblPr>
              <a:tblGrid>
                <a:gridCol w="1688715">
                  <a:extLst>
                    <a:ext uri="{9D8B030D-6E8A-4147-A177-3AD203B41FA5}">
                      <a16:colId xmlns:a16="http://schemas.microsoft.com/office/drawing/2014/main" val="20000"/>
                    </a:ext>
                  </a:extLst>
                </a:gridCol>
                <a:gridCol w="6561623">
                  <a:extLst>
                    <a:ext uri="{9D8B030D-6E8A-4147-A177-3AD203B41FA5}">
                      <a16:colId xmlns:a16="http://schemas.microsoft.com/office/drawing/2014/main" val="20001"/>
                    </a:ext>
                  </a:extLst>
                </a:gridCol>
              </a:tblGrid>
              <a:tr h="0">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dirty="0">
                          <a:latin typeface="+mn-lt"/>
                          <a:ea typeface="Calibri"/>
                          <a:cs typeface="Calibri"/>
                          <a:sym typeface="Calibri"/>
                        </a:rPr>
                        <a:t>New User</a:t>
                      </a:r>
                      <a:endParaRPr sz="1200" u="none" strike="noStrike" cap="none" dirty="0">
                        <a:latin typeface="+mn-lt"/>
                        <a:ea typeface="Calibri"/>
                        <a:cs typeface="Calibri"/>
                        <a:sym typeface="Calibri"/>
                      </a:endParaRPr>
                    </a:p>
                  </a:txBody>
                  <a:tcPr marL="68569" marR="68569" marT="68569" marB="68569">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dirty="0">
                          <a:latin typeface="+mn-lt"/>
                          <a:ea typeface="Calibri"/>
                          <a:cs typeface="Calibri"/>
                          <a:sym typeface="Calibri"/>
                        </a:rPr>
                        <a:t>Has never used an </a:t>
                      </a:r>
                      <a:r>
                        <a:rPr lang="en-US" sz="1200" b="1" u="none" strike="noStrike" cap="none" dirty="0">
                          <a:latin typeface="+mn-lt"/>
                          <a:ea typeface="Calibri"/>
                          <a:cs typeface="Calibri"/>
                          <a:sym typeface="Calibri"/>
                        </a:rPr>
                        <a:t>@CWRU.edu</a:t>
                      </a:r>
                      <a:r>
                        <a:rPr lang="en-US" sz="1200" u="none" strike="noStrike" cap="none" dirty="0">
                          <a:latin typeface="+mn-lt"/>
                          <a:ea typeface="Calibri"/>
                          <a:cs typeface="Calibri"/>
                          <a:sym typeface="Calibri"/>
                        </a:rPr>
                        <a:t> email domain on any Amazon account</a:t>
                      </a:r>
                      <a:endParaRPr sz="1200" u="none" strike="noStrike" cap="none" dirty="0">
                        <a:latin typeface="+mn-lt"/>
                        <a:ea typeface="Calibri"/>
                        <a:cs typeface="Calibri"/>
                        <a:sym typeface="Calibri"/>
                      </a:endParaRPr>
                    </a:p>
                  </a:txBody>
                  <a:tcPr marL="68569" marR="68569" marT="68569" marB="68569">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80980">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dirty="0">
                          <a:latin typeface="+mn-lt"/>
                          <a:ea typeface="Calibri"/>
                          <a:cs typeface="Calibri"/>
                          <a:sym typeface="Calibri"/>
                        </a:rPr>
                        <a:t>Existing Amazon account used for </a:t>
                      </a:r>
                      <a:r>
                        <a:rPr lang="en-US" sz="1200" i="1" u="none" strike="noStrike" cap="none" dirty="0">
                          <a:latin typeface="+mn-lt"/>
                          <a:ea typeface="Calibri"/>
                          <a:cs typeface="Calibri"/>
                          <a:sym typeface="Calibri"/>
                        </a:rPr>
                        <a:t>Business Purchases</a:t>
                      </a:r>
                      <a:r>
                        <a:rPr lang="en-US" sz="1200" b="1" u="none" strike="noStrike" cap="none" dirty="0">
                          <a:latin typeface="+mn-lt"/>
                          <a:ea typeface="Calibri"/>
                          <a:cs typeface="Calibri"/>
                          <a:sym typeface="Calibri"/>
                        </a:rPr>
                        <a:t> </a:t>
                      </a:r>
                      <a:endParaRPr sz="1200" b="1" u="none" strike="noStrike" cap="none" dirty="0">
                        <a:latin typeface="+mn-lt"/>
                        <a:ea typeface="Calibri"/>
                        <a:cs typeface="Calibri"/>
                        <a:sym typeface="Calibri"/>
                      </a:endParaRPr>
                    </a:p>
                  </a:txBody>
                  <a:tcPr marL="68569" marR="68569" marT="68569" marB="68569">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dirty="0">
                          <a:latin typeface="+mn-lt"/>
                          <a:ea typeface="Calibri"/>
                          <a:cs typeface="Calibri"/>
                          <a:sym typeface="Calibri"/>
                        </a:rPr>
                        <a:t>Amazon User has </a:t>
                      </a:r>
                      <a:r>
                        <a:rPr lang="en-US" sz="1200" b="1" u="none" strike="noStrike" cap="none" dirty="0">
                          <a:solidFill>
                            <a:schemeClr val="dk1"/>
                          </a:solidFill>
                          <a:latin typeface="+mn-lt"/>
                          <a:ea typeface="Calibri"/>
                          <a:cs typeface="Calibri"/>
                          <a:sym typeface="Calibri"/>
                        </a:rPr>
                        <a:t>@CWRU.edu</a:t>
                      </a:r>
                      <a:r>
                        <a:rPr lang="en-US" sz="1200" u="none" strike="noStrike" cap="none" dirty="0">
                          <a:latin typeface="+mn-lt"/>
                          <a:ea typeface="Calibri"/>
                          <a:cs typeface="Calibri"/>
                          <a:sym typeface="Calibri"/>
                        </a:rPr>
                        <a:t> email linked to Amazon. Since you have only made business purchases in the past, your order history and account information should be converted / migrated to the centralized Business Account</a:t>
                      </a:r>
                      <a:endParaRPr sz="1200" u="none" strike="noStrike" cap="none" dirty="0">
                        <a:latin typeface="+mn-lt"/>
                        <a:ea typeface="Calibri"/>
                        <a:cs typeface="Calibri"/>
                        <a:sym typeface="Calibri"/>
                      </a:endParaRPr>
                    </a:p>
                  </a:txBody>
                  <a:tcPr marL="68569" marR="68569" marT="68569" marB="68569">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80980">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dirty="0">
                          <a:latin typeface="+mn-lt"/>
                          <a:ea typeface="Calibri"/>
                          <a:cs typeface="Calibri"/>
                          <a:sym typeface="Calibri"/>
                        </a:rPr>
                        <a:t>Existing Amazon account used for </a:t>
                      </a:r>
                      <a:r>
                        <a:rPr lang="en-US" sz="1200" i="1" u="none" strike="noStrike" cap="none" dirty="0">
                          <a:latin typeface="+mn-lt"/>
                          <a:ea typeface="Calibri"/>
                          <a:cs typeface="Calibri"/>
                          <a:sym typeface="Calibri"/>
                        </a:rPr>
                        <a:t>Personal Purchases</a:t>
                      </a:r>
                      <a:endParaRPr sz="1200" i="1" u="none" strike="noStrike" cap="none" dirty="0">
                        <a:latin typeface="+mn-lt"/>
                        <a:ea typeface="Calibri"/>
                        <a:cs typeface="Calibri"/>
                        <a:sym typeface="Calibri"/>
                      </a:endParaRPr>
                    </a:p>
                  </a:txBody>
                  <a:tcPr marL="68569" marR="68569" marT="68569" marB="68569">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dirty="0">
                          <a:latin typeface="+mn-lt"/>
                          <a:ea typeface="Calibri"/>
                          <a:cs typeface="Calibri"/>
                          <a:sym typeface="Calibri"/>
                        </a:rPr>
                        <a:t>Amazon User has </a:t>
                      </a:r>
                      <a:r>
                        <a:rPr lang="en-US" sz="1200" b="1" u="none" strike="noStrike" cap="none" dirty="0">
                          <a:solidFill>
                            <a:schemeClr val="dk1"/>
                          </a:solidFill>
                          <a:latin typeface="+mn-lt"/>
                          <a:ea typeface="Calibri"/>
                          <a:cs typeface="Calibri"/>
                          <a:sym typeface="Calibri"/>
                        </a:rPr>
                        <a:t>@CWRU.edu</a:t>
                      </a:r>
                      <a:r>
                        <a:rPr lang="en-US" sz="1200" u="none" strike="noStrike" cap="none" dirty="0">
                          <a:latin typeface="+mn-lt"/>
                          <a:ea typeface="Calibri"/>
                          <a:cs typeface="Calibri"/>
                          <a:sym typeface="Calibri"/>
                        </a:rPr>
                        <a:t> email linked to Amazon. Since you have made personal purchases, you would like to transfer all previous order history and account information to a personal email, and start a clear profile in the new centralized Business Account</a:t>
                      </a:r>
                      <a:endParaRPr sz="1200" u="none" strike="noStrike" cap="none" dirty="0">
                        <a:latin typeface="+mn-lt"/>
                        <a:ea typeface="Calibri"/>
                        <a:cs typeface="Calibri"/>
                        <a:sym typeface="Calibri"/>
                      </a:endParaRPr>
                    </a:p>
                  </a:txBody>
                  <a:tcPr marL="68569" marR="68569" marT="68569" marB="68569">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25" name="Google Shape;125;g157e0749823_0_6"/>
          <p:cNvGraphicFramePr/>
          <p:nvPr>
            <p:extLst>
              <p:ext uri="{D42A27DB-BD31-4B8C-83A1-F6EECF244321}">
                <p14:modId xmlns:p14="http://schemas.microsoft.com/office/powerpoint/2010/main" val="1129275596"/>
              </p:ext>
            </p:extLst>
          </p:nvPr>
        </p:nvGraphicFramePr>
        <p:xfrm>
          <a:off x="446830" y="1976106"/>
          <a:ext cx="8250338" cy="320018"/>
        </p:xfrm>
        <a:graphic>
          <a:graphicData uri="http://schemas.openxmlformats.org/drawingml/2006/table">
            <a:tbl>
              <a:tblPr>
                <a:noFill/>
              </a:tblPr>
              <a:tblGrid>
                <a:gridCol w="1688715">
                  <a:extLst>
                    <a:ext uri="{9D8B030D-6E8A-4147-A177-3AD203B41FA5}">
                      <a16:colId xmlns:a16="http://schemas.microsoft.com/office/drawing/2014/main" val="20000"/>
                    </a:ext>
                  </a:extLst>
                </a:gridCol>
                <a:gridCol w="6561623">
                  <a:extLst>
                    <a:ext uri="{9D8B030D-6E8A-4147-A177-3AD203B41FA5}">
                      <a16:colId xmlns:a16="http://schemas.microsoft.com/office/drawing/2014/main" val="20001"/>
                    </a:ext>
                  </a:extLst>
                </a:gridCol>
              </a:tblGrid>
              <a:tr h="0">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latin typeface="+mn-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Scenario</a:t>
                      </a:r>
                      <a:r>
                        <a:rPr lang="en-US" sz="1200" b="1" u="none" strike="noStrike" cap="none" dirty="0">
                          <a:latin typeface="+mn-lt"/>
                        </a:rPr>
                        <a:t> Type</a:t>
                      </a:r>
                      <a:endParaRPr sz="1200" b="1" u="none" strike="noStrike" cap="none" dirty="0">
                        <a:latin typeface="+mn-lt"/>
                      </a:endParaRPr>
                    </a:p>
                  </a:txBody>
                  <a:tcPr marL="68569" marR="68569" marT="68569" marB="68569">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latin typeface="+mn-lt"/>
                        </a:rPr>
                        <a:t>Objective </a:t>
                      </a:r>
                      <a:endParaRPr sz="1200" b="1" u="none" strike="noStrike" cap="none" dirty="0">
                        <a:latin typeface="+mn-lt"/>
                      </a:endParaRPr>
                    </a:p>
                  </a:txBody>
                  <a:tcPr marL="68569" marR="68569" marT="68569" marB="68569">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 name="Google Shape;62;p14">
            <a:extLst>
              <a:ext uri="{FF2B5EF4-FFF2-40B4-BE49-F238E27FC236}">
                <a16:creationId xmlns:a16="http://schemas.microsoft.com/office/drawing/2014/main" id="{EF1BB1B9-011A-D409-D918-E1E7A7AD9FDB}"/>
              </a:ext>
            </a:extLst>
          </p:cNvPr>
          <p:cNvPicPr preferRelativeResize="0"/>
          <p:nvPr/>
        </p:nvPicPr>
        <p:blipFill>
          <a:blip r:embed="rId3">
            <a:alphaModFix/>
          </a:blip>
          <a:stretch>
            <a:fillRect/>
          </a:stretch>
        </p:blipFill>
        <p:spPr>
          <a:xfrm>
            <a:off x="0" y="4047903"/>
            <a:ext cx="9144000" cy="1091821"/>
          </a:xfrm>
          <a:prstGeom prst="rect">
            <a:avLst/>
          </a:prstGeom>
          <a:noFill/>
          <a:ln>
            <a:noFill/>
          </a:ln>
        </p:spPr>
      </p:pic>
    </p:spTree>
  </p:cSld>
  <p:clrMapOvr>
    <a:masterClrMapping/>
  </p:clrMapOvr>
</p:sld>
</file>

<file path=ppt/theme/theme1.xml><?xml version="1.0" encoding="utf-8"?>
<a:theme xmlns:a="http://schemas.openxmlformats.org/drawingml/2006/main" name="CWRU_Caps_Template">
  <a:themeElements>
    <a:clrScheme name="Custom 2">
      <a:dk1>
        <a:srgbClr val="000000"/>
      </a:dk1>
      <a:lt1>
        <a:srgbClr val="FFFFFF"/>
      </a:lt1>
      <a:dk2>
        <a:srgbClr val="000000"/>
      </a:dk2>
      <a:lt2>
        <a:srgbClr val="F8F8F8"/>
      </a:lt2>
      <a:accent1>
        <a:srgbClr val="000000"/>
      </a:accent1>
      <a:accent2>
        <a:srgbClr val="000000"/>
      </a:accent2>
      <a:accent3>
        <a:srgbClr val="000000"/>
      </a:accent3>
      <a:accent4>
        <a:srgbClr val="000000"/>
      </a:accent4>
      <a:accent5>
        <a:srgbClr val="000000"/>
      </a:accent5>
      <a:accent6>
        <a:srgbClr val="000000"/>
      </a:accent6>
      <a:hlink>
        <a:srgbClr val="00B0F0"/>
      </a:hlink>
      <a:folHlink>
        <a:srgbClr val="00B0F0"/>
      </a:folHlink>
    </a:clrScheme>
    <a:fontScheme name="CWRU">
      <a:majorFont>
        <a:latin typeface="Titillium Web"/>
        <a:ea typeface=""/>
        <a:cs typeface=""/>
      </a:majorFont>
      <a:minorFont>
        <a:latin typeface="Titillium We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10545</TotalTime>
  <Words>1873</Words>
  <Application>Microsoft Office PowerPoint</Application>
  <PresentationFormat>On-screen Show (16:9)</PresentationFormat>
  <Paragraphs>186</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Titllium Web (Heading)</vt:lpstr>
      <vt:lpstr>Calibri</vt:lpstr>
      <vt:lpstr>Arial</vt:lpstr>
      <vt:lpstr>Titillium Web</vt:lpstr>
      <vt:lpstr>Open Sans</vt:lpstr>
      <vt:lpstr>CWRU_Caps_Template</vt:lpstr>
      <vt:lpstr> CWRU Consolidated Amazon Business Prime Account Training </vt:lpstr>
      <vt:lpstr>PowerPoint Presentation</vt:lpstr>
      <vt:lpstr>PowerPoint Presentation</vt:lpstr>
      <vt:lpstr>CWRU’s Consolidated Amazon Business Prime Account</vt:lpstr>
      <vt:lpstr>PowerPoint Presentation</vt:lpstr>
      <vt:lpstr>Amazon Business Prime Payment Method </vt:lpstr>
      <vt:lpstr>PowerPoint Presentation</vt:lpstr>
      <vt:lpstr>CWRU’s Consolidated Amazon Business Prime Account Registration</vt:lpstr>
      <vt:lpstr>Amazon Business Registration</vt:lpstr>
      <vt:lpstr>CWRU’s Consolidated Amazon Business Prime Account Registration</vt:lpstr>
      <vt:lpstr>CWRU’s Consolidated Amazon Business Prime Account Registration</vt:lpstr>
      <vt:lpstr>CWRU’s Consolidated Amazon Business Prime Account Registration</vt:lpstr>
      <vt:lpstr>CWRU’s Consolidated Amazon Business Prime Account Registration</vt:lpstr>
      <vt:lpstr>PowerPoint Presentation</vt:lpstr>
      <vt:lpstr>Amazon Business Prime SSO Sign in </vt:lpstr>
      <vt:lpstr>Amazon Business Prime SSO Sign In</vt:lpstr>
      <vt:lpstr>Amazon Business Prime SSO Sign In</vt:lpstr>
      <vt:lpstr>Amazon Business Prime SSO Sign In</vt:lpstr>
      <vt:lpstr>PowerPoint Presentation</vt:lpstr>
      <vt:lpstr>CWRU’s Restricted Items &amp; Blocked Items</vt:lpstr>
      <vt:lpstr>CWRU’s Restricted Items &amp; Blocked Items</vt:lpstr>
      <vt:lpstr>CWRU’s Restricted Items &amp; Blocked Items</vt:lpstr>
      <vt:lpstr>Order Approvals</vt:lpstr>
      <vt:lpstr>Additional Information </vt:lpstr>
      <vt:lpstr>PowerPoint Presentation</vt:lpstr>
      <vt:lpstr>Amazon Business Shopping Best Practices</vt:lpstr>
      <vt:lpstr>Amazon Business Shopping Best Practices #1 Buy From a Reputable Seller</vt:lpstr>
      <vt:lpstr>Amazon Business Shopping Best Practices Additional Tips</vt:lpstr>
      <vt:lpstr>3 Things to Remember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CWRU Procurement Card Training</dc:title>
  <dc:creator>Jah-Rule Davis</dc:creator>
  <cp:lastModifiedBy>Nicole Karn</cp:lastModifiedBy>
  <cp:revision>91</cp:revision>
  <dcterms:modified xsi:type="dcterms:W3CDTF">2025-09-11T13:50:57Z</dcterms:modified>
</cp:coreProperties>
</file>