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341" r:id="rId4"/>
    <p:sldId id="260" r:id="rId5"/>
    <p:sldId id="261" r:id="rId6"/>
    <p:sldId id="262" r:id="rId7"/>
    <p:sldId id="336" r:id="rId8"/>
    <p:sldId id="342" r:id="rId9"/>
    <p:sldId id="267" r:id="rId10"/>
    <p:sldId id="343" r:id="rId11"/>
    <p:sldId id="268" r:id="rId12"/>
    <p:sldId id="269" r:id="rId13"/>
    <p:sldId id="270" r:id="rId14"/>
    <p:sldId id="271" r:id="rId15"/>
    <p:sldId id="272" r:id="rId16"/>
    <p:sldId id="344" r:id="rId17"/>
    <p:sldId id="321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319" r:id="rId26"/>
    <p:sldId id="325" r:id="rId27"/>
    <p:sldId id="335" r:id="rId28"/>
    <p:sldId id="292" r:id="rId29"/>
  </p:sldIdLst>
  <p:sldSz cx="9144000" cy="5143500" type="screen16x9"/>
  <p:notesSz cx="7099300" cy="9385300"/>
  <p:embeddedFontLst>
    <p:embeddedFont>
      <p:font typeface="Titillium Web" panose="000005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4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jTAZbXHTIQ2Zv8oXt0d2SunFnlr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DEF381-059A-584B-CBCB-FF140F1BCD34}" name="Jah-Rule Davis" initials="JRD" userId="S::jad332@case.edu::1aec77bb-dcc6-41d0-b329-1099b0cd7f9c" providerId="AD"/>
  <p188:author id="{ABE5BCE2-0336-BE97-876E-7408C4AD7AF6}" name="Christine Johnson" initials="CJ" userId="S::cxj333@case.edu::e18d8689-1838-47c3-b494-396fd7cdd9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 autoAdjust="0"/>
  </p:normalViewPr>
  <p:slideViewPr>
    <p:cSldViewPr snapToGrid="0">
      <p:cViewPr varScale="1">
        <p:scale>
          <a:sx n="138" d="100"/>
          <a:sy n="138" d="100"/>
        </p:scale>
        <p:origin x="1038" y="120"/>
      </p:cViewPr>
      <p:guideLst>
        <p:guide orient="horz" pos="1594"/>
        <p:guide pos="2868"/>
      </p:guideLst>
    </p:cSldViewPr>
  </p:slideViewPr>
  <p:outlineViewPr>
    <p:cViewPr>
      <p:scale>
        <a:sx n="33" d="100"/>
        <a:sy n="33" d="100"/>
      </p:scale>
      <p:origin x="0" y="-304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77" Type="http://schemas.microsoft.com/office/2018/10/relationships/authors" Target="authors.xml"/><Relationship Id="rId8" Type="http://schemas.openxmlformats.org/officeDocument/2006/relationships/slide" Target="slides/slide7.xml"/><Relationship Id="rId72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Tx/>
              <a:buNone/>
            </a:pPr>
            <a:endParaRPr lang="en-US" sz="1600" dirty="0"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82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p10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Monthly Credit limit (Indent more)</a:t>
            </a:r>
            <a:endParaRPr dirty="0"/>
          </a:p>
        </p:txBody>
      </p:sp>
      <p:sp>
        <p:nvSpPr>
          <p:cNvPr id="191" name="Google Shape;191;p14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053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223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1" name="Google Shape;201;p15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6" name="Google Shape;216;p17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5" name="Google Shape;245;p2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678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621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621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34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7" name="Google Shape;357;p34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99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5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9e20886ef_0_5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300" cy="4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1f9e20886e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9e20886ef_0_5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300" cy="4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1f9e20886e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43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680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46"/>
          <p:cNvCxnSpPr/>
          <p:nvPr/>
        </p:nvCxnSpPr>
        <p:spPr>
          <a:xfrm rot="10800000" flipH="1">
            <a:off x="685800" y="2571750"/>
            <a:ext cx="7772400" cy="10579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8" name="Google Shape;18;p46"/>
          <p:cNvSpPr txBox="1">
            <a:spLocks noGrp="1"/>
          </p:cNvSpPr>
          <p:nvPr>
            <p:ph type="body" idx="1"/>
          </p:nvPr>
        </p:nvSpPr>
        <p:spPr>
          <a:xfrm>
            <a:off x="1221317" y="2776000"/>
            <a:ext cx="67013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23A5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672" y="353228"/>
            <a:ext cx="775970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8"/>
          <p:cNvSpPr txBox="1">
            <a:spLocks noGrp="1"/>
          </p:cNvSpPr>
          <p:nvPr>
            <p:ph type="ctrTitle"/>
          </p:nvPr>
        </p:nvSpPr>
        <p:spPr>
          <a:xfrm>
            <a:off x="762801" y="1597820"/>
            <a:ext cx="4598469" cy="9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ubTitle" idx="1"/>
          </p:nvPr>
        </p:nvSpPr>
        <p:spPr>
          <a:xfrm>
            <a:off x="4726004" y="3017520"/>
            <a:ext cx="3219651" cy="82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92576"/>
            <a:ext cx="9144000" cy="65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 sz="2000">
                <a:solidFill>
                  <a:srgbClr val="03284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 sz="1800">
                <a:solidFill>
                  <a:srgbClr val="032846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Char char="•"/>
              <a:defRPr sz="1600">
                <a:solidFill>
                  <a:srgbClr val="032846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Char char="–"/>
              <a:defRPr sz="1400">
                <a:solidFill>
                  <a:srgbClr val="03284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Char char="»"/>
              <a:defRPr sz="1200">
                <a:solidFill>
                  <a:srgbClr val="032846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49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 sz="2000">
                <a:solidFill>
                  <a:srgbClr val="03284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 sz="1800">
                <a:solidFill>
                  <a:srgbClr val="032846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Char char="•"/>
              <a:defRPr sz="1600">
                <a:solidFill>
                  <a:srgbClr val="032846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Char char="–"/>
              <a:defRPr sz="1400">
                <a:solidFill>
                  <a:srgbClr val="03284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Char char="»"/>
              <a:defRPr sz="1200">
                <a:solidFill>
                  <a:srgbClr val="032846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" name="Google Shape;36;p50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careteam-pds@case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compliance/university-polici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card@case.edu" TargetMode="External"/><Relationship Id="rId5" Type="http://schemas.openxmlformats.org/officeDocument/2006/relationships/hyperlink" Target="mailto:customercareteam-pds@case.edu" TargetMode="External"/><Relationship Id="rId4" Type="http://schemas.openxmlformats.org/officeDocument/2006/relationships/hyperlink" Target="https://case.edu/library/research/special-collections-archives/university-archives/about-records/policy-retention-university-record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card@case.ed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travel/travel-resources/travel-polic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procurement/purchasing/procurement-card-suite/p-card-resourc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card@cas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000"/>
              <a:buFont typeface="Arial"/>
              <a:buNone/>
            </a:pPr>
            <a:r>
              <a:rPr lang="en-US" sz="3000" dirty="0">
                <a:latin typeface="+mj-lt"/>
              </a:rPr>
              <a:t>CWRU </a:t>
            </a:r>
            <a:r>
              <a:rPr lang="en-US" sz="3000" dirty="0" err="1">
                <a:latin typeface="+mj-lt"/>
              </a:rPr>
              <a:t>PCard</a:t>
            </a:r>
            <a:r>
              <a:rPr lang="en-US" sz="3000" dirty="0">
                <a:latin typeface="+mj-lt"/>
              </a:rPr>
              <a:t> Training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EE7B4-9456-4C3F-4C8A-7A173C0C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3121"/>
            <a:ext cx="9144000" cy="9739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88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509" y="2731559"/>
            <a:ext cx="5838281" cy="15843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438150" y="411454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Using the </a:t>
            </a:r>
            <a:r>
              <a:rPr lang="en-US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dirty="0">
                <a:solidFill>
                  <a:schemeClr val="dk1"/>
                </a:solidFill>
                <a:latin typeface="+mj-lt"/>
              </a:rPr>
              <a:t>: How to Pay Matrix</a:t>
            </a:r>
            <a:endParaRPr dirty="0">
              <a:latin typeface="+mj-lt"/>
            </a:endParaRPr>
          </a:p>
        </p:txBody>
      </p:sp>
      <p:sp>
        <p:nvSpPr>
          <p:cNvPr id="165" name="Google Shape;165;p10"/>
          <p:cNvSpPr txBox="1">
            <a:spLocks noGrp="1"/>
          </p:cNvSpPr>
          <p:nvPr>
            <p:ph type="body" idx="1"/>
          </p:nvPr>
        </p:nvSpPr>
        <p:spPr>
          <a:xfrm>
            <a:off x="342900" y="1146151"/>
            <a:ext cx="7651500" cy="139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How to Pay Matrix is meant to be an example guideline for the most popular categories and is not an all-inclusive list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Any purchases requiring a contract or signature of any kind must be made on a requisition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Please refrain from downloading this matrix because of constant adjustments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You can see the full Matrix on 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https://case.edu/procurement/purchasing/procurement-card-suite/p-card-resources </a:t>
            </a:r>
            <a:endParaRPr sz="1300" u="sng" dirty="0">
              <a:solidFill>
                <a:srgbClr val="00B0F0"/>
              </a:solidFill>
              <a:latin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457200" y="3243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Using the </a:t>
            </a:r>
            <a:r>
              <a:rPr lang="en-US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dirty="0">
                <a:solidFill>
                  <a:schemeClr val="dk1"/>
                </a:solidFill>
                <a:latin typeface="+mj-lt"/>
              </a:rPr>
              <a:t>: Prohibited Charges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457200" y="1096846"/>
            <a:ext cx="779929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Examples of non-allowable purchases with a PCard</a:t>
            </a:r>
            <a:endParaRPr sz="1000" b="1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Personal items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Food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Animals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Radioactive material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Gas cylinders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Software &amp; Electronics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Promotional items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Subscriptions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Auto-renewal charges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Prescription drugs, medications, and supplements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Travel or lodging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Shipping services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SmartCART purchases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Exceptions may be available per situation, express an exception request to the Procurement department </a:t>
            </a:r>
            <a:r>
              <a:rPr lang="en-US" sz="1000" b="1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000" b="1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before purchasing </a:t>
            </a:r>
          </a:p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This list is not all-inclusive, see </a:t>
            </a:r>
            <a:r>
              <a:rPr lang="en-US" sz="1000" b="1" u="sng" dirty="0">
                <a:solidFill>
                  <a:srgbClr val="00B0F0"/>
                </a:solidFill>
                <a:latin typeface="Titillium Web"/>
              </a:rPr>
              <a:t>https://case.edu/procurement/purchasing/procurement-card-suite/p-card-resources </a:t>
            </a: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and email </a:t>
            </a:r>
            <a:r>
              <a:rPr lang="en-US" sz="1000" b="1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 with any questions or concerns</a:t>
            </a:r>
            <a:endParaRPr sz="1000" b="1" dirty="0">
              <a:solidFill>
                <a:schemeClr val="dk1"/>
              </a:solidFill>
              <a:latin typeface="Titillium Web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8071" y="1265781"/>
            <a:ext cx="2092666" cy="20817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457200" y="31842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Using the PCard: Prohibited Use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only person entitled to use a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is the person whose name appears on the card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Do not lend your card to another person for any reason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Lending the card violates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Policy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Protect your account number carefully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account number can be used just like the card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Do not post it at your desk, write it in your day planner, save it to an account, or give the card account number to a vendor for use on a standing or blanket basis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342900" lvl="0" indent="-2603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29274-6B78-F559-07B0-2BDCAA328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19" y="2798428"/>
            <a:ext cx="2864961" cy="1696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457200" y="3717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Using the </a:t>
            </a:r>
            <a:r>
              <a:rPr lang="en-US" sz="3200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sz="3200" dirty="0">
                <a:solidFill>
                  <a:schemeClr val="dk1"/>
                </a:solidFill>
                <a:latin typeface="+mj-lt"/>
              </a:rPr>
              <a:t>: Purchases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86" name="Google Shape;186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560742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It is ESSENTIAL that you</a:t>
            </a:r>
            <a:endParaRPr sz="1300" b="1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Obtain an itemized receipt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Partial receipts are not adequate, the receipt must display all costs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Summary receipts of total purchases, quotes, and estimates are not acceptable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Notify the vendor that the purchase is exempt from sales tax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university is tax exempt in the state of Ohio and for federal taxation purposes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CWRU’s tax exempt number is noted on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If you need a tax-exempt certificate for a vendor, please email the Procurement Customer Care Team at 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C</a:t>
            </a:r>
            <a:r>
              <a:rPr lang="en-US" sz="1300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ustomercareteam-pds@case.edu</a:t>
            </a:r>
            <a:endParaRPr sz="1300" dirty="0">
              <a:solidFill>
                <a:srgbClr val="00B0F0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If you are charged tax, it is </a:t>
            </a:r>
            <a:r>
              <a:rPr lang="en-US" sz="1300" b="1" u="sng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your responsibility</a:t>
            </a:r>
            <a:r>
              <a:rPr lang="en-US" sz="1300" b="1" u="sng" dirty="0">
                <a:solidFill>
                  <a:schemeClr val="dk1"/>
                </a:solidFill>
                <a:latin typeface="Titillium Web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to work with vendors to ensure that the tax amount is credited back to the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342900" lvl="0" indent="-2603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32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Font typeface="Noto Sans Symbols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7489" y="1758203"/>
            <a:ext cx="1889312" cy="16270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457200" y="28292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Using the </a:t>
            </a:r>
            <a:r>
              <a:rPr lang="en-US" sz="3200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sz="3200" dirty="0">
                <a:solidFill>
                  <a:schemeClr val="dk1"/>
                </a:solidFill>
                <a:latin typeface="+mj-lt"/>
              </a:rPr>
              <a:t>: Limits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1"/>
          </p:nvPr>
        </p:nvSpPr>
        <p:spPr>
          <a:xfrm>
            <a:off x="457200" y="1077724"/>
            <a:ext cx="8229600" cy="352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During the </a:t>
            </a: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 application process, the Cardholder will be assigned a monthly credit limit and a single transaction limit, both of which are authorized by the Finance Director in the school of area and the Procurement Department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Your department’s financial manager or Budget Director may email </a:t>
            </a:r>
            <a:r>
              <a:rPr lang="en-US" sz="1200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200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to request a limit change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These limit changes may be either temporary or permanent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Cardholders MAY NOT submit a request for limit increases to their own </a:t>
            </a: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PCard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Requesting a limit higher than the tiers allowed requires an email from your dean, chairperson or vice-president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 limit increase must be pre-approved by the Vice President of Campus Services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There are three monthly transaction tiers and three single transaction tiers</a:t>
            </a: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Monthly Credit Limits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$5,000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$10,000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$20,000</a:t>
            </a: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Single Transaction Limits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$1,500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$3,000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$4,999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1394C-22BE-90CB-24A6-94F12C431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283" y="2838309"/>
            <a:ext cx="1727948" cy="16386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03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+mj-lt"/>
              </a:rPr>
              <a:t>Responsibility Matrix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There are 4 major roles associated with PCard responsibilities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For additional information pertaining to responsibilities, please see the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Policy document at </a:t>
            </a:r>
            <a:r>
              <a:rPr lang="en-US" sz="1100" u="sng" dirty="0">
                <a:solidFill>
                  <a:srgbClr val="00B0F0"/>
                </a:solidFill>
                <a:latin typeface="+mn-lt"/>
              </a:rPr>
              <a:t>https://case.edu/procurement/purchasing/procurement-card-suite/p-card-resources</a:t>
            </a:r>
            <a:r>
              <a:rPr lang="en-US" sz="11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or email </a:t>
            </a:r>
            <a:r>
              <a:rPr lang="en-US" sz="11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endParaRPr sz="11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8D947-6F97-F5F0-EAB0-D3765FEA8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43" y="1946350"/>
            <a:ext cx="5430008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7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492725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04" name="Google Shape;204;p15"/>
          <p:cNvSpPr txBox="1">
            <a:spLocks noGrp="1"/>
          </p:cNvSpPr>
          <p:nvPr>
            <p:ph type="body" idx="1"/>
          </p:nvPr>
        </p:nvSpPr>
        <p:spPr>
          <a:xfrm>
            <a:off x="457200" y="1099298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A PCard Cardholder’s responsibilities include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Paying vendors at the time of the transaction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Regularly reviewing and allocating transactions to the correct accounting codes on the </a:t>
            </a:r>
            <a:r>
              <a:rPr lang="en-US" sz="1100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system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Providing a business purpose for all transactions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Reporting and attempting to resolve discrepancies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Returns and exchanges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Retaining documentation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Uploading receipts for review and audit purposes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Reconcile and sign off on monthly statements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Even if you have an assigned Reconciler, you must ensure that all your transactions must be reconciled and distributed at the end of every billing cycle appropriately</a:t>
            </a: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Best practice is to reconcile transactions within 7 days of purchase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Know and comply with all CWRU policies found at </a:t>
            </a:r>
            <a:r>
              <a:rPr lang="en-US" sz="1100" dirty="0">
                <a:solidFill>
                  <a:schemeClr val="dk1"/>
                </a:solidFill>
                <a:latin typeface="+mn-lt"/>
                <a:hlinkClick r:id="rId3"/>
              </a:rPr>
              <a:t>https://case.edu/compliance/university-policies</a:t>
            </a:r>
            <a:endParaRPr lang="en-US" sz="11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Keep your card information secure and do not share it with other employees or allow vendors to store on file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If the card is lost, stolen, or used by a person other than the authorized Cardholder, such action must immediately be reported to the issuing bank, which at this time is Bank of America 1-888-449-2273. After reporting to the issuing bank, notify the Program Administrator at </a:t>
            </a:r>
            <a:r>
              <a:rPr lang="en-US" sz="1100" u="sng" dirty="0">
                <a:solidFill>
                  <a:srgbClr val="00B0F0"/>
                </a:solidFill>
                <a:latin typeface="+mn-lt"/>
              </a:rPr>
              <a:t>Pcard@case.edu</a:t>
            </a:r>
            <a:endParaRPr sz="1100" u="sng" dirty="0">
              <a:solidFill>
                <a:srgbClr val="00B0F0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/>
              <a:buChar char="•"/>
            </a:pPr>
            <a:endParaRPr sz="1100" b="1" dirty="0">
              <a:solidFill>
                <a:schemeClr val="dk1"/>
              </a:solidFill>
              <a:latin typeface="+mn-lt"/>
            </a:endParaRPr>
          </a:p>
          <a:p>
            <a:pPr marL="342900" lvl="0" indent="-2603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100" dirty="0">
              <a:latin typeface="+mn-lt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2080" y="1147217"/>
            <a:ext cx="1151441" cy="16493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457200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Responsibilities: Reconciling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Reconciling is the process of making sure receipts for PCard purchases match transactions on the monthly statement</a:t>
            </a:r>
            <a:endParaRPr sz="1300" b="1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Make sure transactions are charged to appropriate speed type accounts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For example: Reassigning charges from your department speed type to a grant speed type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It is </a:t>
            </a:r>
            <a:r>
              <a:rPr lang="en-US" sz="1300" b="1" u="sng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your responsibility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to identify erroneous, incorrect, or missing charges and act immediately to resolve the problem</a:t>
            </a: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Not properly reconciling your transactions by the monthly close could result in suspension or termination of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endParaRPr lang="en-US" sz="1300" dirty="0">
              <a:solidFill>
                <a:schemeClr val="dk1"/>
              </a:solidFill>
              <a:latin typeface="Titillium Web"/>
            </a:endParaRPr>
          </a:p>
          <a:p>
            <a:pPr marL="457200" lvl="1" indent="0">
              <a:spcBef>
                <a:spcPts val="220"/>
              </a:spcBef>
              <a:buClr>
                <a:schemeClr val="dk1"/>
              </a:buClr>
              <a:buSzPts val="1100"/>
              <a:buNone/>
            </a:pPr>
            <a:endParaRPr lang="en-US" sz="1300" dirty="0">
              <a:solidFill>
                <a:schemeClr val="dk1"/>
              </a:solidFill>
              <a:latin typeface="Titillium Web"/>
            </a:endParaRPr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6605" y="2869889"/>
            <a:ext cx="2090790" cy="15782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B4D796-A77C-37FF-DB2C-D4CE58CDA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2447"/>
            <a:ext cx="9144000" cy="973930"/>
          </a:xfrm>
          <a:prstGeom prst="rect">
            <a:avLst/>
          </a:prstGeom>
        </p:spPr>
      </p:pic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7" descr="http://www.pmcleadership.com/images/disagre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2107" y="1683302"/>
            <a:ext cx="2644694" cy="17768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457200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Responsibilities: Resolving Issues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583602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It is </a:t>
            </a:r>
            <a:r>
              <a:rPr lang="en-US" sz="1200" b="1" u="sng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your responsibility 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to identify problems and take action with the supplier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Erroneous charges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Duplicate charges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Unauthorized charges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Unidentifiable charges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Missing debits/credits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Vendors that charge tax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You have up to 60 days to file a dispute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Failure to take action may result in termination of Cardholder privileges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Contact the vendor directly and attempt to resolve the issue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If an agreement cannot be reached, contact Bank of America Customer Service at 1-888-449-2273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Dispute the claim in the </a:t>
            </a:r>
            <a:r>
              <a:rPr lang="en-US" sz="1200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system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i="1" dirty="0">
                <a:solidFill>
                  <a:srgbClr val="152A40"/>
                </a:solidFill>
                <a:latin typeface="+mn-lt"/>
              </a:rPr>
              <a:t>Works</a:t>
            </a:r>
            <a:r>
              <a:rPr lang="en-US" sz="1200" dirty="0">
                <a:solidFill>
                  <a:srgbClr val="152A40"/>
                </a:solidFill>
                <a:latin typeface="+mn-lt"/>
              </a:rPr>
              <a:t> is an online system provided by the Bank of America for </a:t>
            </a:r>
            <a:r>
              <a:rPr lang="en-US" sz="1200" dirty="0" err="1">
                <a:solidFill>
                  <a:srgbClr val="152A40"/>
                </a:solidFill>
                <a:latin typeface="+mn-lt"/>
              </a:rPr>
              <a:t>PCard</a:t>
            </a:r>
            <a:r>
              <a:rPr lang="en-US" sz="1200" dirty="0">
                <a:solidFill>
                  <a:srgbClr val="152A40"/>
                </a:solidFill>
                <a:latin typeface="+mn-lt"/>
              </a:rPr>
              <a:t> management and will be talked about more in the next chapter</a:t>
            </a:r>
          </a:p>
          <a:p>
            <a:pPr marL="457200" lvl="0" indent="-3873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32846"/>
              </a:buClr>
              <a:buSzPts val="1100"/>
              <a:buFont typeface="Arial"/>
              <a:buNone/>
            </a:pPr>
            <a:endParaRPr sz="1200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457200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Responsibilities: Returns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493507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When requesting a return for a purchase, merchants will most likely cooperate with you for exchanges, replacements, or a credit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Contact the supplier to arrange for a return/exchange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For shipping assistance with returns, contact the mail room at 216-368-2565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If a resolution cannot be reached, contact 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Program Administrator for assistance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Phone: 216-368-2560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Email: </a:t>
            </a:r>
            <a:r>
              <a:rPr lang="en-US" sz="13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endParaRPr sz="13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27" name="Google Shape;22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2135" y="1499881"/>
            <a:ext cx="3074665" cy="21437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/>
          <p:nvPr/>
        </p:nvSpPr>
        <p:spPr>
          <a:xfrm>
            <a:off x="457200" y="1095934"/>
            <a:ext cx="8229600" cy="341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328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4588" y="1919568"/>
            <a:ext cx="2232212" cy="1304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4" name="Google Shape;234;p19"/>
          <p:cNvSpPr txBox="1">
            <a:spLocks noGrp="1"/>
          </p:cNvSpPr>
          <p:nvPr>
            <p:ph type="title"/>
          </p:nvPr>
        </p:nvSpPr>
        <p:spPr>
          <a:xfrm>
            <a:off x="-19049" y="432186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+mj-lt"/>
              </a:rPr>
              <a:t>Cardholder </a:t>
            </a:r>
            <a:r>
              <a:rPr lang="en-US" sz="2500" dirty="0">
                <a:solidFill>
                  <a:schemeClr val="dk1"/>
                </a:solidFill>
                <a:latin typeface="+mj-lt"/>
              </a:rPr>
              <a:t>Responsibilities: Documentation &amp; Lost/Stolen Cards</a:t>
            </a:r>
            <a:endParaRPr dirty="0">
              <a:latin typeface="+mj-lt"/>
            </a:endParaRPr>
          </a:p>
        </p:txBody>
      </p:sp>
      <p:sp>
        <p:nvSpPr>
          <p:cNvPr id="235" name="Google Shape;235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997388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Document Retention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According to university policy, you must retain documentation for at least 5 years</a:t>
            </a: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Detailed, itemized receipts</a:t>
            </a:r>
          </a:p>
          <a:p>
            <a:pPr marL="1371600" lvl="2" indent="-2794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Ensure that itemized receipts show the individual items and cost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Order confirmations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Statements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Supporting documentation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For additional information pertaining to the CWRU document retention policy, please go to </a:t>
            </a:r>
            <a:r>
              <a:rPr lang="en-US" sz="1100" dirty="0">
                <a:solidFill>
                  <a:srgbClr val="00B0F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https://case.edu/library/research/special-collections-archives/university-archives/about-records/policy-retention-university-records</a:t>
            </a:r>
            <a:r>
              <a:rPr lang="en-US" sz="11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or email the Procurement Customer Care Team at </a:t>
            </a:r>
            <a:r>
              <a:rPr lang="en-US" sz="1100" dirty="0">
                <a:solidFill>
                  <a:srgbClr val="00B0F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Customercareteam-pds@case.edu</a:t>
            </a:r>
            <a:endParaRPr lang="en-US" sz="1100" dirty="0">
              <a:solidFill>
                <a:srgbClr val="00B0F0"/>
              </a:solidFill>
              <a:latin typeface="+mn-lt"/>
            </a:endParaRPr>
          </a:p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Lost/Stolen Card 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Immediately notify the Bank of America customer service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Staffed 24 hours a day, 7 days a week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Call 1-888-715-1000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After notifying the Bank of America, notify your supervisor and the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Administrator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Call 216-368-2560 or Email </a:t>
            </a:r>
            <a:r>
              <a:rPr lang="en-US" sz="1100" dirty="0">
                <a:solidFill>
                  <a:srgbClr val="00B0F0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100" dirty="0">
                <a:solidFill>
                  <a:srgbClr val="00B0F0"/>
                </a:solidFill>
                <a:latin typeface="+mn-lt"/>
              </a:rPr>
              <a:t> </a:t>
            </a:r>
            <a:endParaRPr sz="11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1" descr="C:\Users\kxz19.ADS\AppData\Local\Microsoft\Windows\Temporary Internet Files\Content.IE5\K38E3NWN\MC90010470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8548" y="1734671"/>
            <a:ext cx="1896232" cy="16035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457200" y="3894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Responsibilities: Cancellation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652682" cy="267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Your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may be cancelled when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You no longer use it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Leaving the university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Moving to another department</a:t>
            </a: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Failing multiple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audits</a:t>
            </a: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Improperly completing monthly billing cycle responsibilities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If terminating or leaving the university</a:t>
            </a: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Email 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Program Administrator </a:t>
            </a:r>
            <a:r>
              <a:rPr lang="en-US" sz="1300" dirty="0">
                <a:solidFill>
                  <a:srgbClr val="00B0F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3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no later than 24 hours prior to termination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Non-compliance will cause you to become personally responsible for transactions that originate after the termination date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</a:pPr>
            <a:endParaRPr sz="13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/>
            <a:r>
              <a:rPr lang="en-US" sz="3200" dirty="0">
                <a:solidFill>
                  <a:schemeClr val="dk1"/>
                </a:solidFill>
                <a:latin typeface="+mj-lt"/>
              </a:rPr>
              <a:t>Reconciler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829683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Reconcilers are the people to whom the Cardholder has delegated all the functions associated with post-purchase processing in the </a:t>
            </a:r>
            <a:r>
              <a:rPr lang="en-US" sz="1300" b="1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300" b="1" dirty="0">
                <a:solidFill>
                  <a:schemeClr val="dk1"/>
                </a:solidFill>
                <a:latin typeface="+mn-lt"/>
              </a:rPr>
              <a:t> system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 Reconciler cannot make purchases using the card they are assigned to reconcile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 Cardholder is responsible for all actions taken by the Reconciler on the Cardholder’s behalf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0E498-A45A-6933-953C-890F2DD4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53" y="2339788"/>
            <a:ext cx="5363294" cy="20937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/>
            <a:r>
              <a:rPr lang="en-US" sz="3200" dirty="0">
                <a:solidFill>
                  <a:schemeClr val="dk1"/>
                </a:solidFill>
                <a:latin typeface="+mj-lt"/>
              </a:rPr>
              <a:t>Approver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200" y="1063229"/>
            <a:ext cx="505609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An Approver is the person who approves purchases that have been made by the Cardholder(s) to which they are assigned</a:t>
            </a:r>
          </a:p>
          <a:p>
            <a:pPr marL="285750" lvl="1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Must complete CAPS training on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policies and procedures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The Approver must have sufficient knowledge and understanding of the Cardholder’s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activity to competently perform the approval process </a:t>
            </a:r>
          </a:p>
          <a:p>
            <a:pPr marL="285750" lvl="1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Will also be held accountable for their Cardholders’ transactions and daily activity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Are required to verify that their Cardholders’ transactions are completed accurately and on time</a:t>
            </a: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Allocation total must match transaction total</a:t>
            </a: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Receipts and other backup documentation must be uploaded into the </a:t>
            </a:r>
            <a:r>
              <a:rPr lang="en-US" sz="1100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system to ensure compliance with CWRU policies</a:t>
            </a: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Transaction comments must be documented</a:t>
            </a: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Transactions must not be charged sales tax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E993F-31E3-379D-5426-5D9F625FD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438" y="1784839"/>
            <a:ext cx="3044362" cy="19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0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/>
            <a:r>
              <a:rPr lang="en-US" sz="3200" dirty="0">
                <a:solidFill>
                  <a:schemeClr val="dk1"/>
                </a:solidFill>
                <a:latin typeface="+mj-lt"/>
              </a:rPr>
              <a:t>Approver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199" y="1063229"/>
            <a:ext cx="5150225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By approving each transaction, the Approver exercises critical control by ensuring authorized and appropriate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use and correct allocation of expenses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The Approver signs the statement of the Cardholder, monthly, verifying the reconciliation process has taken place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If the Approver identifies activity not in compliance with CWRU policies or business purposes, they must notify the Program Administrator at </a:t>
            </a:r>
            <a:r>
              <a:rPr lang="en-US" sz="1100" u="sng" dirty="0">
                <a:solidFill>
                  <a:srgbClr val="00B0F0"/>
                </a:solidFill>
                <a:latin typeface="+mn-lt"/>
              </a:rPr>
              <a:t>Pcard@case.edu 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for support and review/investigation if necessary</a:t>
            </a:r>
          </a:p>
          <a:p>
            <a:pPr marL="285750" lvl="1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An Approver should not report to the Cardholder whose transactions they are reviewing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No Cardholder may approve their own purchases/transactions, nor may they direct someone else to approve transactions in a manner that would violate policy, i.e., without reviewing the transactions in detail,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6C8BE-A86F-27C0-824D-3AB386584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425" y="1680872"/>
            <a:ext cx="3079376" cy="1781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281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+mj-lt"/>
              </a:rPr>
              <a:t>Procurement Department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202" y="1200151"/>
            <a:ext cx="447787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The university has contracted with Bank of America for a variety of purchasing-related cards, all designed to streamline business operations and accounting practices for those who do business on behalf of the university.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The Procurement &amp; Distribution Services Department administers this suite of purchasing tools, which includes the following responsibilities for the PCard and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DCard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programs: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Verifying Canvas training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Processing card applications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Performing daily oversight of program and weekly review of card activity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Auditing card activity and submitting results and recommendations to stakeholders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Reviewing and notifying the responsible departments or personnel of any non- compliance, policy violations,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0F621-4B93-A144-6B0C-D9C22AD2D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50" y="1760339"/>
            <a:ext cx="3115348" cy="1622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13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"/>
          <p:cNvSpPr txBox="1"/>
          <p:nvPr/>
        </p:nvSpPr>
        <p:spPr>
          <a:xfrm>
            <a:off x="457200" y="107226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32846"/>
              </a:buClr>
              <a:buSzPts val="3600"/>
            </a:pPr>
            <a:r>
              <a:rPr lang="en-US" sz="3000" b="1" dirty="0">
                <a:solidFill>
                  <a:schemeClr val="dk1"/>
                </a:solidFill>
                <a:latin typeface="+mj-lt"/>
              </a:rPr>
              <a:t>Monthly Billing Cycle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60" name="Google Shape;360;p34"/>
          <p:cNvSpPr txBox="1"/>
          <p:nvPr/>
        </p:nvSpPr>
        <p:spPr>
          <a:xfrm>
            <a:off x="457210" y="1090396"/>
            <a:ext cx="8229590" cy="3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monthly billing cycle</a:t>
            </a: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Runs from the 26th of the previous month to the 25th of the current month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billing cycle ends early if the 25th falls on a Saturday, Sunday, or a public holiday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All transactions must be signed off (Approved) after allocated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In order to encourage prompt reconciliation, a Cardholder’s available credit is restored to the full monthly credit limit at the beginning of each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billing cycle only when all transactions from the previous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billing cycle have been allocated and signed off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300" dirty="0">
                <a:solidFill>
                  <a:srgbClr val="152A40"/>
                </a:solidFill>
                <a:latin typeface="+mn-lt"/>
              </a:rPr>
              <a:t>Reconcile receipts with the monthly statement</a:t>
            </a:r>
            <a:endParaRPr sz="1300" dirty="0">
              <a:solidFill>
                <a:srgbClr val="152A40"/>
              </a:solidFill>
              <a:latin typeface="+mn-lt"/>
            </a:endParaRP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300" dirty="0">
                <a:solidFill>
                  <a:srgbClr val="152A40"/>
                </a:solidFill>
                <a:latin typeface="+mn-lt"/>
              </a:rPr>
              <a:t>Review the </a:t>
            </a:r>
            <a:r>
              <a:rPr lang="en-US" sz="1300" i="1" dirty="0">
                <a:solidFill>
                  <a:srgbClr val="152A40"/>
                </a:solidFill>
                <a:latin typeface="+mn-lt"/>
              </a:rPr>
              <a:t>Works</a:t>
            </a:r>
            <a:r>
              <a:rPr lang="en-US" sz="1300" dirty="0">
                <a:solidFill>
                  <a:srgbClr val="152A40"/>
                </a:solidFill>
                <a:latin typeface="+mn-lt"/>
              </a:rPr>
              <a:t> system for redistributed charges </a:t>
            </a:r>
            <a:endParaRPr sz="1300" dirty="0">
              <a:solidFill>
                <a:srgbClr val="152A40"/>
              </a:solidFill>
              <a:latin typeface="+mn-lt"/>
            </a:endParaRP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300" dirty="0">
                <a:solidFill>
                  <a:srgbClr val="152A40"/>
                </a:solidFill>
                <a:latin typeface="+mn-lt"/>
              </a:rPr>
              <a:t>Reconcile by 9:00 pm the day before the last business day of the month</a:t>
            </a:r>
            <a:endParaRPr sz="1300" dirty="0">
              <a:solidFill>
                <a:srgbClr val="152A40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Please see 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https://case.edu/procurement/purchasing/procurement-card-suite/p-card-resources</a:t>
            </a:r>
            <a:r>
              <a:rPr lang="en-US" sz="1300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or email </a:t>
            </a:r>
            <a:r>
              <a:rPr lang="en-US" sz="1300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300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for additional information pertaining to billing cycle deadlines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457200" marR="0" lvl="0" indent="-40354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rgbClr val="152A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54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AE1AF3-7548-87B3-E0DD-E1D65D6B4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0742"/>
            <a:ext cx="9144000" cy="973930"/>
          </a:xfrm>
          <a:prstGeom prst="rect">
            <a:avLst/>
          </a:prstGeom>
        </p:spPr>
      </p:pic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19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457200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>
                <a:solidFill>
                  <a:schemeClr val="dk1"/>
                </a:solidFill>
                <a:latin typeface="+mj-lt"/>
              </a:rPr>
              <a:t>Procurement Cards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7200" y="1079128"/>
            <a:ext cx="580912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There are three different Procurement cards offered at CWRU.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Procurement Card (</a:t>
            </a:r>
            <a:r>
              <a:rPr lang="en-US" sz="1100" dirty="0" err="1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) - Used for small-dollar goods and services issued to an individual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Departmental Card (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DCard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)  - Used for food and beverage needs (under $500) in service of a department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Travel and Expense Card (T&amp;E) – Available at no fee and can be used for approved business travel as long as the individual remains on the CWRU payroll</a:t>
            </a:r>
            <a:endParaRPr lang="en-US" sz="11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  <a:sym typeface="Titillium Web"/>
              </a:rPr>
              <a:t>Every payment method at CWRU has its own purchasing guidelines and restrictions</a:t>
            </a:r>
            <a:endParaRPr lang="en-US" sz="11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Cardholders must be CWRU employees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Temporary employees will not be issued cards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Cards issued to employees of CWRU affiliate institutions will remain active until either termination of employment or reassignment of duties in relation to CWRU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New cards will not be issued to any non-CWRU employee</a:t>
            </a:r>
          </a:p>
          <a:p>
            <a:pPr marL="615950" lvl="1" indent="0">
              <a:spcBef>
                <a:spcPts val="220"/>
              </a:spcBef>
              <a:buClr>
                <a:schemeClr val="dk1"/>
              </a:buClr>
              <a:buSzPts val="1100"/>
              <a:buNone/>
            </a:pPr>
            <a:endParaRPr lang="en-US" sz="11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0629" y="1862932"/>
            <a:ext cx="2306171" cy="14176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Procurement Card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5062818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Referred to as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 Visa charge card that is maintained by Bank of America, issued to the university, and assigned to an individual as needed </a:t>
            </a: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university is liable for the payment of monthly transactions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The card is administered by Procurement and Distribution Services</a:t>
            </a:r>
            <a:endParaRPr lang="en-US"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For </a:t>
            </a:r>
            <a:r>
              <a:rPr lang="en-US" sz="1300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business related small-dollar goods and services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needed by individuals or their department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For example: Professional memberships, conference registration fees (not including lodging), teaching materials, books, periodicals, and supplies 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Accepted universally 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At supplier’s location (with PIN)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Over the phone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Via secure websites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32846"/>
              </a:buClr>
              <a:buSzPts val="1100"/>
              <a:buNone/>
            </a:pPr>
            <a:endParaRPr sz="1300" dirty="0"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C8F1F-E165-2A14-168E-0CD9D7445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94" y="1620371"/>
            <a:ext cx="2453257" cy="2153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9e20886ef_0_51"/>
          <p:cNvSpPr txBox="1">
            <a:spLocks noGrp="1"/>
          </p:cNvSpPr>
          <p:nvPr>
            <p:ph type="title"/>
          </p:nvPr>
        </p:nvSpPr>
        <p:spPr>
          <a:xfrm>
            <a:off x="457200" y="355350"/>
            <a:ext cx="82296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Departmental Card</a:t>
            </a:r>
          </a:p>
        </p:txBody>
      </p:sp>
      <p:sp>
        <p:nvSpPr>
          <p:cNvPr id="106" name="Google Shape;106;g1f9e20886ef_0_51"/>
          <p:cNvSpPr txBox="1">
            <a:spLocks noGrp="1"/>
          </p:cNvSpPr>
          <p:nvPr>
            <p:ph type="body" idx="1"/>
          </p:nvPr>
        </p:nvSpPr>
        <p:spPr>
          <a:xfrm>
            <a:off x="363671" y="1134456"/>
            <a:ext cx="8323129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Referred to as </a:t>
            </a:r>
            <a:r>
              <a:rPr lang="en-US" sz="1300" dirty="0" err="1">
                <a:solidFill>
                  <a:schemeClr val="dk1"/>
                </a:solidFill>
                <a:latin typeface="Titillium Web"/>
                <a:sym typeface="Titillium Web"/>
              </a:rPr>
              <a:t>DCard</a:t>
            </a:r>
            <a:endParaRPr lang="en-US"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Visa charge card issued by Bank of America to CWRU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Designed for use by department employees </a:t>
            </a:r>
            <a:r>
              <a:rPr lang="en-US" sz="1300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  <a:sym typeface="Titillium Web"/>
              </a:rPr>
              <a:t>for low-cost food and food service products </a:t>
            </a: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that support the mission of the department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Assigned to an entire department, not an individual, and managed by a custodian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Users can spend up to $500 per transaction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Departments can spend up to $5000 per month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The card is administered by Procurement and Distribution Services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It is subject to similar Procurement Card (</a:t>
            </a:r>
            <a:r>
              <a:rPr lang="en-US" sz="1300" dirty="0" err="1">
                <a:solidFill>
                  <a:schemeClr val="dk1"/>
                </a:solidFill>
                <a:latin typeface="Titillium Web"/>
                <a:sym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) Policies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Billing process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Cardholder responsibilities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Food and service must be used on campus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Food purchased from the Jolly Scholar can be eaten at the restaurant or in your office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The </a:t>
            </a:r>
            <a:r>
              <a:rPr lang="en-US" sz="1300" dirty="0" err="1">
                <a:solidFill>
                  <a:schemeClr val="dk1"/>
                </a:solidFill>
                <a:latin typeface="Titillium Web"/>
                <a:sym typeface="Titillium Web"/>
              </a:rPr>
              <a:t>DCard</a:t>
            </a: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 cannot be used for dining out at any other restaurant or establishment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223AD-063B-5109-499D-2E16E3A1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47" y="2064395"/>
            <a:ext cx="2252754" cy="1741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9e20886ef_0_57"/>
          <p:cNvSpPr txBox="1">
            <a:spLocks noGrp="1"/>
          </p:cNvSpPr>
          <p:nvPr>
            <p:ph type="title"/>
          </p:nvPr>
        </p:nvSpPr>
        <p:spPr>
          <a:xfrm>
            <a:off x="457200" y="355350"/>
            <a:ext cx="82296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Travel &amp; Expense Card</a:t>
            </a:r>
          </a:p>
        </p:txBody>
      </p:sp>
      <p:sp>
        <p:nvSpPr>
          <p:cNvPr id="120" name="Google Shape;120;g1f9e20886ef_0_57"/>
          <p:cNvSpPr txBox="1">
            <a:spLocks noGrp="1"/>
          </p:cNvSpPr>
          <p:nvPr>
            <p:ph type="body" idx="1"/>
          </p:nvPr>
        </p:nvSpPr>
        <p:spPr>
          <a:xfrm>
            <a:off x="457200" y="1047049"/>
            <a:ext cx="8229599" cy="351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Often Referred to as a T&amp;E Card</a:t>
            </a: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Issued by American Express</a:t>
            </a: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The T&amp;E Card is available at no fee and </a:t>
            </a:r>
            <a:r>
              <a:rPr lang="en-US" sz="1000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can be used for approved business travel as long as the individual remains on the CWRU payroll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The T&amp;E Card can be used with the Peoplesoft Travel and Expense Module to facilitate and expedite direct payment of approved expenses to American Express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 Personal (non-CWRU business) charges are prohibited   </a:t>
            </a: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 Every T&amp;E Cardholder is responsible for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Proper use of the T&amp;E Card according to policy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Reconciling charged expenses in a timely manner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Ensuring timely payment of charges regardless of the status of any outstanding expenses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Remitting payment directly to American Express for any unapproved or non-reimbursable expenses placed on the card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Handling American Express late fees and/or delinquency charges 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000" dirty="0">
                <a:solidFill>
                  <a:srgbClr val="152A40"/>
                </a:solidFill>
                <a:latin typeface="+mn-lt"/>
              </a:rPr>
              <a:t>If there is not timely, correct submission of expense reporting into PeopleSoft. No balances can be carried month-to-month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Misuse of the card may result in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Card suspension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Card revocation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Other actions by the university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You can learn additional information pertaining to the T&amp;E Card at </a:t>
            </a:r>
            <a:r>
              <a:rPr lang="en-US" sz="1000" dirty="0">
                <a:solidFill>
                  <a:schemeClr val="dk1"/>
                </a:solidFill>
                <a:latin typeface="+mn-lt"/>
                <a:hlinkClick r:id="rId3"/>
              </a:rPr>
              <a:t>https://case.edu/travel/travel-resources/travel-policy</a:t>
            </a:r>
            <a:r>
              <a:rPr lang="en-US" sz="1000" dirty="0">
                <a:solidFill>
                  <a:schemeClr val="dk1"/>
                </a:solidFill>
                <a:latin typeface="+mn-lt"/>
              </a:rPr>
              <a:t> or email </a:t>
            </a:r>
            <a:r>
              <a:rPr lang="en-US" sz="1000" u="sng" dirty="0">
                <a:solidFill>
                  <a:srgbClr val="00B0F0"/>
                </a:solidFill>
                <a:latin typeface="+mn-lt"/>
              </a:rPr>
              <a:t>Travel@case.edu</a:t>
            </a:r>
          </a:p>
        </p:txBody>
      </p:sp>
    </p:spTree>
    <p:extLst>
      <p:ext uri="{BB962C8B-B14F-4D97-AF65-F5344CB8AC3E}">
        <p14:creationId xmlns:p14="http://schemas.microsoft.com/office/powerpoint/2010/main" val="383751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78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457200" y="3427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Becoming a </a:t>
            </a:r>
            <a:r>
              <a:rPr lang="en-US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dirty="0">
                <a:solidFill>
                  <a:schemeClr val="dk1"/>
                </a:solidFill>
                <a:latin typeface="+mj-lt"/>
              </a:rPr>
              <a:t> Cardholder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378775" y="1038575"/>
            <a:ext cx="86574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Your personal credit information is not used or affected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You are responsible for complying with the policies and procedures set forth in the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Policy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After the appropriate authority has designated an employee as a Cardholder, all Cardholders must: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Arrange and complete orientation training. Your card application won’t be processed until training is completed with a passing score (above 90%)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Complete a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Application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Forms are located at </a:t>
            </a:r>
            <a:r>
              <a:rPr lang="en-US" sz="12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https://case.edu/procurement/purchasing/procurement-card-suite/p-card-resources</a:t>
            </a:r>
            <a:r>
              <a:rPr lang="en-US" sz="1200" dirty="0">
                <a:solidFill>
                  <a:srgbClr val="00B0F0"/>
                </a:solidFill>
                <a:latin typeface="+mn-lt"/>
              </a:rPr>
              <a:t> </a:t>
            </a:r>
            <a:endParaRPr sz="1200" dirty="0">
              <a:solidFill>
                <a:srgbClr val="00B0F0"/>
              </a:solidFill>
              <a:latin typeface="+mn-lt"/>
            </a:endParaRP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The university requires authenticated signatures (Wet signature or third party authenticated signatures liked DocuSign) when extending their credit line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New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PCards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will be mailed from the bank directly to Procurement and be available for pickup at the Cashier’s Office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The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Administrator will notify the Cardholder when the card is ready for pickup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Cards not picked up and activated from the Cashier’s Office within 30 days are subject to having the card deactivated and the Cardholder having to reapply for a new card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See </a:t>
            </a:r>
            <a:r>
              <a:rPr lang="en-US" sz="12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https://case.edu/procurement/purchasing/procurement-card-suite/p-card-resources</a:t>
            </a:r>
            <a:r>
              <a:rPr lang="en-US" sz="1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and email </a:t>
            </a:r>
            <a:r>
              <a:rPr lang="en-US" sz="1200" dirty="0">
                <a:solidFill>
                  <a:srgbClr val="00B0F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with any questions</a:t>
            </a:r>
            <a:endParaRPr sz="1200" dirty="0">
              <a:solidFill>
                <a:schemeClr val="dk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WRU_Caps_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B0F0"/>
      </a:hlink>
      <a:folHlink>
        <a:srgbClr val="00B0F0"/>
      </a:folHlink>
    </a:clrScheme>
    <a:fontScheme name="CWRU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8849</TotalTime>
  <Words>2695</Words>
  <Application>Microsoft Office PowerPoint</Application>
  <PresentationFormat>On-screen Show (16:9)</PresentationFormat>
  <Paragraphs>275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Arial</vt:lpstr>
      <vt:lpstr>Titillium Web</vt:lpstr>
      <vt:lpstr>Noto Sans Symbols</vt:lpstr>
      <vt:lpstr>CWRU_Caps_Template</vt:lpstr>
      <vt:lpstr>CWRU PCard Training</vt:lpstr>
      <vt:lpstr>PowerPoint Presentation</vt:lpstr>
      <vt:lpstr>PowerPoint Presentation</vt:lpstr>
      <vt:lpstr>Procurement Cards</vt:lpstr>
      <vt:lpstr>Procurement Card</vt:lpstr>
      <vt:lpstr>Departmental Card</vt:lpstr>
      <vt:lpstr>Travel &amp; Expense Card</vt:lpstr>
      <vt:lpstr>PowerPoint Presentation</vt:lpstr>
      <vt:lpstr>Becoming a PCard Cardholder</vt:lpstr>
      <vt:lpstr>PowerPoint Presentation</vt:lpstr>
      <vt:lpstr>Using the PCard: How to Pay Matrix</vt:lpstr>
      <vt:lpstr>Using the PCard: Prohibited Charges</vt:lpstr>
      <vt:lpstr>Using the PCard: Prohibited Use</vt:lpstr>
      <vt:lpstr>Using the PCard: Purchases</vt:lpstr>
      <vt:lpstr>Using the PCard: Limits</vt:lpstr>
      <vt:lpstr>PowerPoint Presentation</vt:lpstr>
      <vt:lpstr>Responsibility Matrix</vt:lpstr>
      <vt:lpstr>Cardholder Responsibilities</vt:lpstr>
      <vt:lpstr>Cardholder Responsibilities: Reconciling</vt:lpstr>
      <vt:lpstr>Cardholder Responsibilities: Resolving Issues</vt:lpstr>
      <vt:lpstr>Cardholder Responsibilities: Returns</vt:lpstr>
      <vt:lpstr>Cardholder Responsibilities: Documentation &amp; Lost/Stolen Cards</vt:lpstr>
      <vt:lpstr>Cardholder Responsibilities: Cancellation</vt:lpstr>
      <vt:lpstr>Reconciler Responsibilities</vt:lpstr>
      <vt:lpstr>Approver Responsibilities</vt:lpstr>
      <vt:lpstr>Approver Responsibilities</vt:lpstr>
      <vt:lpstr>Procurement Department Responsibilities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CWRU Procurement Card Training</dc:title>
  <dc:creator>Jah-Rule Davis</dc:creator>
  <cp:lastModifiedBy>Nicole Karn</cp:lastModifiedBy>
  <cp:revision>87</cp:revision>
  <dcterms:modified xsi:type="dcterms:W3CDTF">2025-09-16T15:28:49Z</dcterms:modified>
</cp:coreProperties>
</file>