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notesSlides/notesSlide14.xml" ContentType="application/vnd.openxmlformats-officedocument.presentationml.notesSlide+xml"/>
  <Override PartName="/ppt/ink/ink2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3.xml" ContentType="application/inkml+xml"/>
  <Override PartName="/ppt/notesSlides/notesSlide21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51" r:id="rId3"/>
    <p:sldId id="350" r:id="rId4"/>
    <p:sldId id="283" r:id="rId5"/>
    <p:sldId id="335" r:id="rId6"/>
    <p:sldId id="337" r:id="rId7"/>
    <p:sldId id="336" r:id="rId8"/>
    <p:sldId id="349" r:id="rId9"/>
    <p:sldId id="284" r:id="rId10"/>
    <p:sldId id="341" r:id="rId11"/>
    <p:sldId id="338" r:id="rId12"/>
    <p:sldId id="339" r:id="rId13"/>
    <p:sldId id="285" r:id="rId14"/>
    <p:sldId id="286" r:id="rId15"/>
    <p:sldId id="287" r:id="rId16"/>
    <p:sldId id="288" r:id="rId17"/>
    <p:sldId id="289" r:id="rId18"/>
    <p:sldId id="343" r:id="rId19"/>
    <p:sldId id="294" r:id="rId20"/>
    <p:sldId id="290" r:id="rId21"/>
    <p:sldId id="291" r:id="rId22"/>
    <p:sldId id="340" r:id="rId23"/>
    <p:sldId id="345" r:id="rId24"/>
    <p:sldId id="344" r:id="rId25"/>
    <p:sldId id="293" r:id="rId26"/>
    <p:sldId id="342" r:id="rId27"/>
  </p:sldIdLst>
  <p:sldSz cx="9144000" cy="5143500" type="screen16x9"/>
  <p:notesSz cx="7099300" cy="9385300"/>
  <p:embeddedFontLst>
    <p:embeddedFont>
      <p:font typeface="Titillium Web" panose="000005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4">
          <p15:clr>
            <a:srgbClr val="A4A3A4"/>
          </p15:clr>
        </p15:guide>
        <p15:guide id="2" pos="28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2" roundtripDataSignature="AMtx7mjTAZbXHTIQ2Zv8oXt0d2SunFnlr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DEF381-059A-584B-CBCB-FF140F1BCD34}" name="Jah-Rule Davis" initials="JRD" userId="S::jad332@case.edu::1aec77bb-dcc6-41d0-b329-1099b0cd7f9c" providerId="AD"/>
  <p188:author id="{ABE5BCE2-0336-BE97-876E-7408C4AD7AF6}" name="Christine Johnson" initials="CJ" userId="S::cxj333@case.edu::e18d8689-1838-47c3-b494-396fd7cdd9e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8" autoAdjust="0"/>
    <p:restoredTop sz="94660" autoAdjust="0"/>
  </p:normalViewPr>
  <p:slideViewPr>
    <p:cSldViewPr snapToGrid="0">
      <p:cViewPr varScale="1">
        <p:scale>
          <a:sx n="138" d="100"/>
          <a:sy n="138" d="100"/>
        </p:scale>
        <p:origin x="1038" y="120"/>
      </p:cViewPr>
      <p:guideLst>
        <p:guide orient="horz" pos="1594"/>
        <p:guide pos="2868"/>
      </p:guideLst>
    </p:cSldViewPr>
  </p:slideViewPr>
  <p:outlineViewPr>
    <p:cViewPr>
      <p:scale>
        <a:sx n="33" d="100"/>
        <a:sy n="33" d="100"/>
      </p:scale>
      <p:origin x="0" y="-304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4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77" Type="http://schemas.microsoft.com/office/2018/10/relationships/authors" Target="authors.xml"/><Relationship Id="rId8" Type="http://schemas.openxmlformats.org/officeDocument/2006/relationships/slide" Target="slides/slide7.xml"/><Relationship Id="rId72" Type="http://customschemas.google.com/relationships/presentationmetadata" Target="metadata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6T14:51:27.0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0,'12'1,"0"1,0 0,0 0,21 9,14 2,-5-4,0-2,1-1,49-1,-57-3,-1 1,0 2,55 14,-55-10,1-2,-1-1,56 2,-40-7,-33 0,1 0,0-1,-1-1,32-6,-36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6T14:50:43.9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60,'1'-1,"-1"0,1 0,0 0,0 0,0 0,0 0,0 0,0 1,0-1,0 0,0 0,0 1,0-1,0 1,1-1,-1 1,0-1,0 1,1 0,1 0,35-9,-31 8,23-4,0 1,49 2,3-2,-18-5,-43 5,0 1,26 0,53 2,109 3,-200 0,1-1,-1 2,0-1,0 1,0 1,0 0,14 8,15 6,22-3,-28-9,-19-2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6T14:49:28.7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3,'120'-2,"126"5,-226 0,0 1,-1 0,30 12,-37-12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6T14:48:47.8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3,'120'-3,"126"6,-155 16,-7-2,-69-15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6T14:53:06.5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13,'1'-1,"-1"0,0 1,1-1,-1 0,1 1,-1-1,1 0,-1 1,1-1,-1 1,1-1,-1 1,1-1,0 1,-1-1,1 1,0-1,0 1,-1 0,1 0,0-1,0 1,-1 0,1 0,0 0,0 0,0 0,-1 0,1 0,0 0,0 0,0 0,0 1,34 2,-32-2,53 11,-40-8,1 0,0-1,28 1,12-5,-23 0,-1 1,0 1,1 2,-1 1,52 14,-28-6,-41-10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4" y="0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1333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Tx/>
              <a:buNone/>
            </a:pPr>
            <a:endParaRPr lang="en-US" sz="1600" dirty="0"/>
          </a:p>
        </p:txBody>
      </p:sp>
      <p:sp>
        <p:nvSpPr>
          <p:cNvPr id="40" name="Google Shape;40;p1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5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2" name="Google Shape;29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2766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6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0979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6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1673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27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" name="Google Shape;308;p27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8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0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1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1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274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7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72" name="Google Shape;37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24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p24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4058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2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3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3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7613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1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86738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1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714703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36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5" name="Google Shape;365;p36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3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6873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24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p24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0246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5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2" name="Google Shape;29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5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2" name="Google Shape;29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649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5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2" name="Google Shape;29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05962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5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2" name="Google Shape;29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15029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24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p24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0901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6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  <a:defRPr sz="3600">
                <a:solidFill>
                  <a:srgbClr val="0328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7" name="Google Shape;17;p46"/>
          <p:cNvCxnSpPr/>
          <p:nvPr/>
        </p:nvCxnSpPr>
        <p:spPr>
          <a:xfrm rot="10800000" flipH="1">
            <a:off x="685800" y="2571750"/>
            <a:ext cx="7772400" cy="10579"/>
          </a:xfrm>
          <a:prstGeom prst="straightConnector1">
            <a:avLst/>
          </a:prstGeom>
          <a:noFill/>
          <a:ln w="25400" cap="flat" cmpd="sng">
            <a:solidFill>
              <a:srgbClr val="03284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  <p:sp>
        <p:nvSpPr>
          <p:cNvPr id="18" name="Google Shape;18;p46"/>
          <p:cNvSpPr txBox="1">
            <a:spLocks noGrp="1"/>
          </p:cNvSpPr>
          <p:nvPr>
            <p:ph type="body" idx="1"/>
          </p:nvPr>
        </p:nvSpPr>
        <p:spPr>
          <a:xfrm>
            <a:off x="1221317" y="2776000"/>
            <a:ext cx="670136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2846"/>
              </a:buClr>
              <a:buSzPts val="20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7"/>
          <p:cNvSpPr txBox="1">
            <a:spLocks noGrp="1"/>
          </p:cNvSpPr>
          <p:nvPr>
            <p:ph type="sldNum" idx="12"/>
          </p:nvPr>
        </p:nvSpPr>
        <p:spPr>
          <a:xfrm>
            <a:off x="7280612" y="4859958"/>
            <a:ext cx="18710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123A59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672" y="353228"/>
            <a:ext cx="7759700" cy="360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8"/>
          <p:cNvSpPr txBox="1">
            <a:spLocks noGrp="1"/>
          </p:cNvSpPr>
          <p:nvPr>
            <p:ph type="ctrTitle"/>
          </p:nvPr>
        </p:nvSpPr>
        <p:spPr>
          <a:xfrm>
            <a:off x="762801" y="1597820"/>
            <a:ext cx="4598469" cy="943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8"/>
          <p:cNvSpPr txBox="1">
            <a:spLocks noGrp="1"/>
          </p:cNvSpPr>
          <p:nvPr>
            <p:ph type="subTitle" idx="1"/>
          </p:nvPr>
        </p:nvSpPr>
        <p:spPr>
          <a:xfrm>
            <a:off x="4726004" y="3017520"/>
            <a:ext cx="3219651" cy="82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5" name="Google Shape;25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92576"/>
            <a:ext cx="9144000" cy="65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  <a:defRPr sz="3600">
                <a:solidFill>
                  <a:srgbClr val="0328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2846"/>
              </a:buClr>
              <a:buSzPts val="2000"/>
              <a:buNone/>
              <a:defRPr sz="2000">
                <a:solidFill>
                  <a:srgbClr val="032846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–"/>
              <a:defRPr sz="1800">
                <a:solidFill>
                  <a:srgbClr val="032846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32846"/>
              </a:buClr>
              <a:buSzPts val="1600"/>
              <a:buChar char="•"/>
              <a:defRPr sz="1600">
                <a:solidFill>
                  <a:srgbClr val="032846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32846"/>
              </a:buClr>
              <a:buSzPts val="1400"/>
              <a:buChar char="–"/>
              <a:defRPr sz="1400">
                <a:solidFill>
                  <a:srgbClr val="032846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32846"/>
              </a:buClr>
              <a:buSzPts val="1200"/>
              <a:buChar char="»"/>
              <a:defRPr sz="1200">
                <a:solidFill>
                  <a:srgbClr val="032846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9" name="Google Shape;29;p49"/>
          <p:cNvSpPr txBox="1">
            <a:spLocks noGrp="1"/>
          </p:cNvSpPr>
          <p:nvPr>
            <p:ph type="dt" idx="10"/>
          </p:nvPr>
        </p:nvSpPr>
        <p:spPr>
          <a:xfrm>
            <a:off x="2073612" y="48599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9"/>
          <p:cNvSpPr txBox="1">
            <a:spLocks noGrp="1"/>
          </p:cNvSpPr>
          <p:nvPr>
            <p:ph type="ftr" idx="11"/>
          </p:nvPr>
        </p:nvSpPr>
        <p:spPr>
          <a:xfrm>
            <a:off x="4266460" y="4859958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9"/>
          <p:cNvSpPr txBox="1">
            <a:spLocks noGrp="1"/>
          </p:cNvSpPr>
          <p:nvPr>
            <p:ph type="sldNum" idx="12"/>
          </p:nvPr>
        </p:nvSpPr>
        <p:spPr>
          <a:xfrm>
            <a:off x="7280612" y="4859958"/>
            <a:ext cx="18710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2" name="Google Shape;32;p49"/>
          <p:cNvCxnSpPr/>
          <p:nvPr/>
        </p:nvCxnSpPr>
        <p:spPr>
          <a:xfrm>
            <a:off x="457200" y="1063229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3284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  <a:defRPr sz="3600">
                <a:solidFill>
                  <a:srgbClr val="0328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2846"/>
              </a:buClr>
              <a:buSzPts val="2000"/>
              <a:buNone/>
              <a:defRPr sz="2000">
                <a:solidFill>
                  <a:srgbClr val="032846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–"/>
              <a:defRPr sz="1800">
                <a:solidFill>
                  <a:srgbClr val="032846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32846"/>
              </a:buClr>
              <a:buSzPts val="1600"/>
              <a:buChar char="•"/>
              <a:defRPr sz="1600">
                <a:solidFill>
                  <a:srgbClr val="032846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32846"/>
              </a:buClr>
              <a:buSzPts val="1400"/>
              <a:buChar char="–"/>
              <a:defRPr sz="1400">
                <a:solidFill>
                  <a:srgbClr val="032846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32846"/>
              </a:buClr>
              <a:buSzPts val="1200"/>
              <a:buChar char="»"/>
              <a:defRPr sz="1200">
                <a:solidFill>
                  <a:srgbClr val="032846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6" name="Google Shape;36;p50"/>
          <p:cNvCxnSpPr/>
          <p:nvPr/>
        </p:nvCxnSpPr>
        <p:spPr>
          <a:xfrm>
            <a:off x="457200" y="1063229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3284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4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284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3284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32846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32846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45"/>
          <p:cNvSpPr txBox="1">
            <a:spLocks noGrp="1"/>
          </p:cNvSpPr>
          <p:nvPr>
            <p:ph type="dt" idx="10"/>
          </p:nvPr>
        </p:nvSpPr>
        <p:spPr>
          <a:xfrm>
            <a:off x="2073612" y="48599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5"/>
          <p:cNvSpPr txBox="1">
            <a:spLocks noGrp="1"/>
          </p:cNvSpPr>
          <p:nvPr>
            <p:ph type="ftr" idx="11"/>
          </p:nvPr>
        </p:nvSpPr>
        <p:spPr>
          <a:xfrm>
            <a:off x="4266460" y="4859958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5"/>
          <p:cNvSpPr txBox="1">
            <a:spLocks noGrp="1"/>
          </p:cNvSpPr>
          <p:nvPr>
            <p:ph type="sldNum" idx="12"/>
          </p:nvPr>
        </p:nvSpPr>
        <p:spPr>
          <a:xfrm>
            <a:off x="7280612" y="4859958"/>
            <a:ext cx="18710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Pcard@case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customXml" Target="../ink/ink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customXml" Target="../ink/ink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customXml" Target="../ink/ink3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customXml" Target="../ink/ink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https://payment2works.com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mailto:Pcard@case.edu" TargetMode="External"/><Relationship Id="rId4" Type="http://schemas.openxmlformats.org/officeDocument/2006/relationships/hyperlink" Target="mailto:casepcard@case.ed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spacardportal.works.com/gar/logi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hyperlink" Target="mailto:pcard@case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000"/>
              <a:buFont typeface="Arial"/>
              <a:buNone/>
            </a:pPr>
            <a:r>
              <a:rPr lang="en-US" sz="3000" dirty="0">
                <a:latin typeface="+mj-lt"/>
              </a:rPr>
              <a:t>CWRU </a:t>
            </a:r>
            <a:r>
              <a:rPr lang="en-US" sz="3000" i="1" dirty="0">
                <a:latin typeface="+mj-lt"/>
              </a:rPr>
              <a:t>Works </a:t>
            </a:r>
            <a:r>
              <a:rPr lang="en-US" sz="3000" dirty="0">
                <a:latin typeface="+mj-lt"/>
              </a:rPr>
              <a:t>System Training For </a:t>
            </a:r>
            <a:r>
              <a:rPr lang="en-US" sz="3000" dirty="0" err="1">
                <a:latin typeface="+mj-lt"/>
              </a:rPr>
              <a:t>PCard</a:t>
            </a:r>
            <a:r>
              <a:rPr lang="en-US" sz="3000" dirty="0">
                <a:latin typeface="+mj-lt"/>
              </a:rPr>
              <a:t> Users</a:t>
            </a:r>
            <a:endParaRPr lang="en-US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72FD47-4F4C-ED75-DCCB-198E511BE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983183"/>
            <a:ext cx="9144001" cy="9924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66552B-829A-4056-0058-A02950525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142511"/>
            <a:ext cx="9144001" cy="992448"/>
          </a:xfrm>
          <a:prstGeom prst="rect">
            <a:avLst/>
          </a:prstGeom>
        </p:spPr>
      </p:pic>
      <p:pic>
        <p:nvPicPr>
          <p:cNvPr id="294" name="Google Shape;294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52488" y="1146363"/>
            <a:ext cx="2828984" cy="15342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5" name="Google Shape;295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83901" y="2825740"/>
            <a:ext cx="2766157" cy="13716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6" name="Google Shape;296;p25"/>
          <p:cNvSpPr txBox="1">
            <a:spLocks noGrp="1"/>
          </p:cNvSpPr>
          <p:nvPr>
            <p:ph type="title"/>
          </p:nvPr>
        </p:nvSpPr>
        <p:spPr>
          <a:xfrm>
            <a:off x="451872" y="406776"/>
            <a:ext cx="8229600" cy="79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000" i="1" dirty="0">
                <a:solidFill>
                  <a:schemeClr val="dk1"/>
                </a:solidFill>
                <a:latin typeface="+mj-lt"/>
              </a:rPr>
              <a:t>Works</a:t>
            </a:r>
            <a:r>
              <a:rPr lang="en-US" sz="3000" dirty="0">
                <a:solidFill>
                  <a:schemeClr val="dk1"/>
                </a:solidFill>
                <a:latin typeface="+mj-lt"/>
              </a:rPr>
              <a:t>: Forgot Your Password</a:t>
            </a:r>
            <a:endParaRPr sz="30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97" name="Google Shape;297;p25"/>
          <p:cNvSpPr txBox="1">
            <a:spLocks noGrp="1"/>
          </p:cNvSpPr>
          <p:nvPr>
            <p:ph type="body" idx="1"/>
          </p:nvPr>
        </p:nvSpPr>
        <p:spPr>
          <a:xfrm>
            <a:off x="399702" y="1200151"/>
            <a:ext cx="54842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If you forget your email address and/or login name for the </a:t>
            </a:r>
            <a:r>
              <a:rPr lang="en-US" sz="1300" i="1" dirty="0">
                <a:solidFill>
                  <a:schemeClr val="dk1"/>
                </a:solidFill>
                <a:latin typeface="Titillium Web"/>
              </a:rPr>
              <a:t>Works 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system, please contact the PCard Administrator at </a:t>
            </a:r>
            <a:r>
              <a:rPr lang="en-US" sz="1300" dirty="0">
                <a:solidFill>
                  <a:srgbClr val="00B0F0"/>
                </a:solidFill>
                <a:latin typeface="Titillium Web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Pcard@case.edu</a:t>
            </a:r>
            <a:r>
              <a:rPr lang="en-US" sz="1300" dirty="0">
                <a:solidFill>
                  <a:srgbClr val="00B0F0"/>
                </a:solidFill>
                <a:latin typeface="Titillium Web"/>
              </a:rPr>
              <a:t> 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Titillium Web"/>
              </a:rPr>
              <a:t>You can reset your password from the </a:t>
            </a:r>
            <a:r>
              <a:rPr lang="en-US" sz="1300" i="1" dirty="0">
                <a:solidFill>
                  <a:schemeClr val="tx1"/>
                </a:solidFill>
                <a:latin typeface="Titillium Web"/>
              </a:rPr>
              <a:t>Works </a:t>
            </a:r>
            <a:r>
              <a:rPr lang="en-US" sz="1300" dirty="0">
                <a:solidFill>
                  <a:schemeClr val="tx1"/>
                </a:solidFill>
                <a:latin typeface="Titillium Web"/>
              </a:rPr>
              <a:t>system login screen too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Click </a:t>
            </a:r>
            <a:r>
              <a:rPr lang="en-US" sz="1300" b="1" dirty="0">
                <a:solidFill>
                  <a:schemeClr val="dk1"/>
                </a:solidFill>
                <a:latin typeface="Titillium Web"/>
              </a:rPr>
              <a:t>Forgot Password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Input your email and login name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Once you have input your email and login name, the </a:t>
            </a:r>
            <a:r>
              <a:rPr lang="en-US" sz="1300" i="1" dirty="0">
                <a:solidFill>
                  <a:schemeClr val="dk1"/>
                </a:solidFill>
                <a:latin typeface="Titillium Web"/>
              </a:rPr>
              <a:t>Works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 system will email you a Two-Factor Verification code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Retrieve that code from your email and input it into the Two-Factor Verification field</a:t>
            </a:r>
            <a:endParaRPr sz="1300" dirty="0"/>
          </a:p>
        </p:txBody>
      </p:sp>
    </p:spTree>
    <p:extLst>
      <p:ext uri="{BB962C8B-B14F-4D97-AF65-F5344CB8AC3E}">
        <p14:creationId xmlns:p14="http://schemas.microsoft.com/office/powerpoint/2010/main" val="3613864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4FDCC1-FA3B-AF1F-7279-6999DE500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35583"/>
            <a:ext cx="9144001" cy="992448"/>
          </a:xfrm>
          <a:prstGeom prst="rect">
            <a:avLst/>
          </a:prstGeom>
        </p:spPr>
      </p:pic>
      <p:sp>
        <p:nvSpPr>
          <p:cNvPr id="302" name="Google Shape;302;p26"/>
          <p:cNvSpPr txBox="1"/>
          <p:nvPr/>
        </p:nvSpPr>
        <p:spPr>
          <a:xfrm>
            <a:off x="457200" y="1102660"/>
            <a:ext cx="5062818" cy="2445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100" b="1" dirty="0">
                <a:solidFill>
                  <a:schemeClr val="dk1"/>
                </a:solidFill>
                <a:latin typeface="+mn-lt"/>
              </a:rPr>
              <a:t>The Accounts Dashboard lists the accounts you are authorized to use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Titillium Web"/>
              </a:rPr>
              <a:t>Summary information for each account </a:t>
            </a:r>
            <a:r>
              <a:rPr lang="en-US" sz="1100" b="0" i="0" u="none" strike="noStrike" baseline="0" dirty="0">
                <a:latin typeface="Connections"/>
              </a:rPr>
              <a:t>includes: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100" dirty="0">
                <a:solidFill>
                  <a:schemeClr val="dk1"/>
                </a:solidFill>
                <a:latin typeface="Titillium Web"/>
              </a:rPr>
              <a:t>Credit limit</a:t>
            </a:r>
          </a:p>
          <a:p>
            <a:pPr marL="1371600"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100" dirty="0">
                <a:solidFill>
                  <a:schemeClr val="tx1"/>
                </a:solidFill>
                <a:latin typeface="+mn-lt"/>
              </a:rPr>
              <a:t>The credit limit is the total spend (or ceiling) allowed on the account during the month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100" dirty="0">
                <a:solidFill>
                  <a:schemeClr val="dk1"/>
                </a:solidFill>
                <a:latin typeface="Titillium Web"/>
              </a:rPr>
              <a:t>Current Balance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100" dirty="0">
                <a:solidFill>
                  <a:schemeClr val="dk1"/>
                </a:solidFill>
                <a:latin typeface="Titillium Web"/>
              </a:rPr>
              <a:t>Available Spend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100" dirty="0">
                <a:solidFill>
                  <a:schemeClr val="dk1"/>
                </a:solidFill>
                <a:latin typeface="Titillium Web"/>
              </a:rPr>
              <a:t>Available Credit</a:t>
            </a:r>
          </a:p>
          <a:p>
            <a:pPr marL="1371600"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100" dirty="0">
                <a:solidFill>
                  <a:schemeClr val="dk1"/>
                </a:solidFill>
                <a:latin typeface="Titillium Web"/>
              </a:rPr>
              <a:t>The available credit is the calculated total of the credit limit minus the amount of money already spent this month</a:t>
            </a:r>
          </a:p>
          <a:p>
            <a:pPr marL="1371600"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100" dirty="0">
                <a:solidFill>
                  <a:schemeClr val="tx1"/>
                </a:solidFill>
                <a:latin typeface="+mn-lt"/>
              </a:rPr>
              <a:t>The Available Credit amount calculates only posted transactions. If you have outstanding authorizations that have not yet posted to </a:t>
            </a:r>
            <a:r>
              <a:rPr lang="en-US" sz="1100" i="1" dirty="0">
                <a:solidFill>
                  <a:schemeClr val="tx1"/>
                </a:solidFill>
                <a:latin typeface="+mn-lt"/>
              </a:rPr>
              <a:t>Works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, those amounts are not included in this total</a:t>
            </a:r>
            <a:endParaRPr lang="en-US" sz="1100" b="0" i="0" u="none" strike="noStrike" baseline="0" dirty="0">
              <a:latin typeface="Connections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100" dirty="0">
                <a:solidFill>
                  <a:schemeClr val="dk1"/>
                </a:solidFill>
                <a:latin typeface="Titillium Web"/>
              </a:rPr>
              <a:t>To view the account address, Merchant Category Code Group (MCCG) descriptions and restrictions, Secondary Accountholder, or other account details, click the Account ID, then select </a:t>
            </a:r>
            <a:r>
              <a:rPr lang="en-US" sz="1100" b="1" dirty="0">
                <a:solidFill>
                  <a:schemeClr val="dk1"/>
                </a:solidFill>
                <a:latin typeface="Titillium Web"/>
              </a:rPr>
              <a:t>View Full Details</a:t>
            </a:r>
            <a:r>
              <a:rPr lang="en-US" sz="1100" dirty="0">
                <a:solidFill>
                  <a:schemeClr val="dk1"/>
                </a:solidFill>
                <a:latin typeface="Titillium Web"/>
              </a:rPr>
              <a:t> from the single-action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endParaRPr sz="1100" dirty="0">
              <a:solidFill>
                <a:schemeClr val="dk1"/>
              </a:solidFill>
              <a:latin typeface="Titillium Web"/>
            </a:endParaRPr>
          </a:p>
          <a:p>
            <a:pPr marL="857250" marR="0" lvl="2" indent="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7F7F7F"/>
              </a:buClr>
              <a:buSzPts val="845"/>
              <a:buFont typeface="Arial"/>
              <a:buNone/>
            </a:pPr>
            <a:endParaRPr sz="1100" b="0" i="0" u="none" strike="noStrike" cap="none" dirty="0">
              <a:solidFill>
                <a:srgbClr val="003366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6"/>
          <p:cNvSpPr txBox="1"/>
          <p:nvPr/>
        </p:nvSpPr>
        <p:spPr>
          <a:xfrm>
            <a:off x="457200" y="398780"/>
            <a:ext cx="8229600" cy="70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buClr>
                <a:srgbClr val="032846"/>
              </a:buClr>
              <a:buSzPts val="3600"/>
              <a:buFont typeface="Arial"/>
              <a:buNone/>
            </a:pPr>
            <a:r>
              <a:rPr lang="en-US" sz="3000" b="1" i="1" dirty="0">
                <a:solidFill>
                  <a:schemeClr val="dk1"/>
                </a:solidFill>
                <a:latin typeface="+mj-lt"/>
              </a:rPr>
              <a:t>Works: </a:t>
            </a:r>
            <a:r>
              <a:rPr lang="en-US" sz="3000" b="1" dirty="0">
                <a:solidFill>
                  <a:schemeClr val="dk1"/>
                </a:solidFill>
                <a:latin typeface="+mj-lt"/>
              </a:rPr>
              <a:t>Accounts</a:t>
            </a:r>
            <a:r>
              <a:rPr lang="en-US" sz="3000" b="1" i="1" dirty="0">
                <a:solidFill>
                  <a:schemeClr val="dk1"/>
                </a:solidFill>
                <a:latin typeface="+mj-lt"/>
              </a:rPr>
              <a:t> </a:t>
            </a:r>
            <a:r>
              <a:rPr lang="en-US" sz="3000" b="1" dirty="0">
                <a:solidFill>
                  <a:schemeClr val="dk1"/>
                </a:solidFill>
                <a:latin typeface="+mj-lt"/>
              </a:rPr>
              <a:t>Dashboard</a:t>
            </a:r>
            <a:endParaRPr sz="3000" b="1" dirty="0">
              <a:solidFill>
                <a:schemeClr val="dk1"/>
              </a:solidFill>
              <a:latin typeface="+mj-lt"/>
            </a:endParaRP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480AE923-9E80-9C3D-83C2-2E9492742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017" y="1806540"/>
            <a:ext cx="3516083" cy="20753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4732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63B339-8E7E-8F51-B69C-857BB37A3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35583"/>
            <a:ext cx="9144001" cy="992448"/>
          </a:xfrm>
          <a:prstGeom prst="rect">
            <a:avLst/>
          </a:prstGeom>
        </p:spPr>
      </p:pic>
      <p:sp>
        <p:nvSpPr>
          <p:cNvPr id="302" name="Google Shape;302;p26"/>
          <p:cNvSpPr txBox="1"/>
          <p:nvPr/>
        </p:nvSpPr>
        <p:spPr>
          <a:xfrm>
            <a:off x="457199" y="1212913"/>
            <a:ext cx="7515141" cy="89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300" b="1" dirty="0">
                <a:solidFill>
                  <a:schemeClr val="dk1"/>
                </a:solidFill>
                <a:latin typeface="+mn-lt"/>
              </a:rPr>
              <a:t>To review transaction information</a:t>
            </a:r>
            <a:endParaRPr sz="1300" b="1" dirty="0">
              <a:solidFill>
                <a:schemeClr val="dk1"/>
              </a:solidFill>
              <a:latin typeface="+mn-lt"/>
            </a:endParaRPr>
          </a:p>
          <a:p>
            <a:pPr marL="285750" lvl="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Hover your mouse over the Expenses tab and click </a:t>
            </a:r>
            <a:r>
              <a:rPr lang="en-US" sz="1300" b="1" dirty="0">
                <a:solidFill>
                  <a:schemeClr val="dk1"/>
                </a:solidFill>
                <a:latin typeface="+mn-lt"/>
              </a:rPr>
              <a:t>Transactions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285750" lvl="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This will open a list of recent transactions 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1200150" marR="0" lvl="2" indent="-289242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7F7F7F"/>
              </a:buClr>
              <a:buSzPts val="845"/>
              <a:buFont typeface="Arial"/>
              <a:buNone/>
            </a:pPr>
            <a:endParaRPr sz="1300" b="0" i="0" u="none" strike="noStrike" cap="none" dirty="0">
              <a:solidFill>
                <a:srgbClr val="003366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857250" marR="0" lvl="2" indent="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7F7F7F"/>
              </a:buClr>
              <a:buSzPts val="845"/>
              <a:buFont typeface="Arial"/>
              <a:buNone/>
            </a:pPr>
            <a:endParaRPr sz="1300" b="0" i="0" u="none" strike="noStrike" cap="none" dirty="0">
              <a:solidFill>
                <a:srgbClr val="003366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6"/>
          <p:cNvSpPr txBox="1"/>
          <p:nvPr/>
        </p:nvSpPr>
        <p:spPr>
          <a:xfrm>
            <a:off x="457200" y="398780"/>
            <a:ext cx="8229600" cy="70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buClr>
                <a:srgbClr val="032846"/>
              </a:buClr>
              <a:buSzPts val="3600"/>
              <a:buFont typeface="Arial"/>
              <a:buNone/>
            </a:pPr>
            <a:r>
              <a:rPr lang="en-US" sz="3000" b="1" i="1" dirty="0">
                <a:solidFill>
                  <a:schemeClr val="dk1"/>
                </a:solidFill>
                <a:latin typeface="+mj-lt"/>
              </a:rPr>
              <a:t>Works</a:t>
            </a:r>
            <a:r>
              <a:rPr lang="en-US" sz="3000" b="1" dirty="0">
                <a:solidFill>
                  <a:schemeClr val="dk1"/>
                </a:solidFill>
                <a:latin typeface="+mj-lt"/>
              </a:rPr>
              <a:t>: Reviewing Transactions</a:t>
            </a:r>
            <a:endParaRPr sz="3000" b="1" dirty="0">
              <a:solidFill>
                <a:schemeClr val="dk1"/>
              </a:solidFill>
              <a:latin typeface="+mj-lt"/>
            </a:endParaRPr>
          </a:p>
        </p:txBody>
      </p:sp>
      <p:pic>
        <p:nvPicPr>
          <p:cNvPr id="304" name="Google Shape;30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199" y="2176757"/>
            <a:ext cx="8229601" cy="16825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2521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248827-097C-160A-2BC6-7115222D0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926" y="1844684"/>
            <a:ext cx="5853545" cy="26645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49CDD7-E668-C4F1-E8A4-43C740A29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135582"/>
            <a:ext cx="9144001" cy="992448"/>
          </a:xfrm>
          <a:prstGeom prst="rect">
            <a:avLst/>
          </a:prstGeom>
        </p:spPr>
      </p:pic>
      <p:sp>
        <p:nvSpPr>
          <p:cNvPr id="310" name="Google Shape;310;p27"/>
          <p:cNvSpPr txBox="1"/>
          <p:nvPr/>
        </p:nvSpPr>
        <p:spPr>
          <a:xfrm>
            <a:off x="457199" y="99635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32846"/>
              </a:buClr>
              <a:buSzPts val="3600"/>
            </a:pPr>
            <a:r>
              <a:rPr lang="en-US" sz="3000" b="1" i="1" dirty="0">
                <a:solidFill>
                  <a:schemeClr val="dk1"/>
                </a:solidFill>
                <a:latin typeface="+mj-lt"/>
              </a:rPr>
              <a:t>Works</a:t>
            </a:r>
            <a:r>
              <a:rPr lang="en-US" sz="3000" b="1" dirty="0">
                <a:solidFill>
                  <a:schemeClr val="dk1"/>
                </a:solidFill>
                <a:latin typeface="+mj-lt"/>
              </a:rPr>
              <a:t>: Transaction Tab</a:t>
            </a:r>
            <a:endParaRPr sz="3000" b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312" name="Google Shape;312;p27"/>
          <p:cNvSpPr txBox="1"/>
          <p:nvPr/>
        </p:nvSpPr>
        <p:spPr>
          <a:xfrm>
            <a:off x="322729" y="1097785"/>
            <a:ext cx="8149800" cy="74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200" b="1" dirty="0">
                <a:solidFill>
                  <a:schemeClr val="dk1"/>
                </a:solidFill>
                <a:latin typeface="+mn-lt"/>
              </a:rPr>
              <a:t>The Transaction tab displays overall information pertaining to the selected transaction</a:t>
            </a:r>
            <a:endParaRPr lang="en-US" sz="1200" dirty="0">
              <a:solidFill>
                <a:schemeClr val="dk1"/>
              </a:solidFill>
              <a:latin typeface="+mn-lt"/>
            </a:endParaRP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Always enter a description for the transaction in the comment section because it can help identify charges</a:t>
            </a:r>
            <a:endParaRPr sz="1200" dirty="0">
              <a:solidFill>
                <a:schemeClr val="tx1"/>
              </a:solidFill>
              <a:latin typeface="+mn-lt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Example: Presentation material for Dr. Bob Smith’s NIH Conference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1085850" marR="0" lvl="1" indent="-235582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7F7F7F"/>
              </a:buClr>
              <a:buSzPts val="845"/>
              <a:buFont typeface="Arial"/>
              <a:buNone/>
            </a:pPr>
            <a:endParaRPr sz="1200" b="0" i="0" u="none" strike="noStrike" cap="none" dirty="0">
              <a:solidFill>
                <a:srgbClr val="152A4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1257300" marR="0" lvl="1" indent="-407032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7F7F7F"/>
              </a:buClr>
              <a:buSzPts val="845"/>
              <a:buFont typeface="Arial"/>
              <a:buNone/>
            </a:pPr>
            <a:endParaRPr sz="1200" b="0" i="0" u="none" strike="noStrike" cap="none" dirty="0">
              <a:solidFill>
                <a:srgbClr val="152A4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1F13E12-A28D-799C-59B2-74B3A5D3A95F}"/>
                  </a:ext>
                </a:extLst>
              </p14:cNvPr>
              <p14:cNvContentPartPr/>
              <p14:nvPr/>
            </p14:nvContentPartPr>
            <p14:xfrm>
              <a:off x="1593022" y="3435895"/>
              <a:ext cx="329400" cy="43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1F13E12-A28D-799C-59B2-74B3A5D3A95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39382" y="3327895"/>
                <a:ext cx="437040" cy="259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6EC447-FEF2-5C8C-DCCA-629617D10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42511"/>
            <a:ext cx="9144001" cy="992448"/>
          </a:xfrm>
          <a:prstGeom prst="rect">
            <a:avLst/>
          </a:prstGeom>
        </p:spPr>
      </p:pic>
      <p:sp>
        <p:nvSpPr>
          <p:cNvPr id="317" name="Google Shape;317;p28"/>
          <p:cNvSpPr txBox="1"/>
          <p:nvPr/>
        </p:nvSpPr>
        <p:spPr>
          <a:xfrm>
            <a:off x="0" y="90263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buClr>
                <a:srgbClr val="032846"/>
              </a:buClr>
              <a:buSzPts val="3600"/>
              <a:buFont typeface="Arial"/>
              <a:buNone/>
            </a:pPr>
            <a:r>
              <a:rPr lang="en-US" sz="3000" b="1" i="1" dirty="0">
                <a:solidFill>
                  <a:schemeClr val="dk1"/>
                </a:solidFill>
                <a:latin typeface="+mj-lt"/>
              </a:rPr>
              <a:t>Works</a:t>
            </a:r>
            <a:r>
              <a:rPr lang="en-US" sz="3000" b="1" dirty="0">
                <a:solidFill>
                  <a:schemeClr val="dk1"/>
                </a:solidFill>
                <a:latin typeface="+mj-lt"/>
              </a:rPr>
              <a:t>: Allocation &amp; Detail Tab</a:t>
            </a:r>
            <a:endParaRPr sz="3000" b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0C13B-9D6F-7D2B-34BF-44B0B6E2E5D1}"/>
              </a:ext>
            </a:extLst>
          </p:cNvPr>
          <p:cNvSpPr txBox="1"/>
          <p:nvPr/>
        </p:nvSpPr>
        <p:spPr>
          <a:xfrm>
            <a:off x="457199" y="1308167"/>
            <a:ext cx="8357347" cy="570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400" b="1" dirty="0">
                <a:solidFill>
                  <a:schemeClr val="dk1"/>
                </a:solidFill>
                <a:latin typeface="Titillium Web"/>
              </a:rPr>
              <a:t>You can locate all allocation information pertaining to your transaction from the Allocation &amp; Detail tab</a:t>
            </a:r>
          </a:p>
          <a:p>
            <a:pPr marL="0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/>
              <a:buNone/>
            </a:pPr>
            <a:endParaRPr lang="en-US" sz="1300" b="1" dirty="0">
              <a:solidFill>
                <a:schemeClr val="dk1"/>
              </a:solidFill>
              <a:latin typeface="Titillium Web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3B7D42-1C52-0737-4CEB-C2453D8E5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377" y="1631985"/>
            <a:ext cx="4977246" cy="279586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3920AC-907D-373F-97FE-CC871CFEF37A}"/>
                  </a:ext>
                </a:extLst>
              </p14:cNvPr>
              <p14:cNvContentPartPr/>
              <p14:nvPr/>
            </p14:nvContentPartPr>
            <p14:xfrm>
              <a:off x="2486902" y="3026215"/>
              <a:ext cx="353880" cy="27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3920AC-907D-373F-97FE-CC871CFEF3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32902" y="2918575"/>
                <a:ext cx="461520" cy="243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415F0E-6E9F-1A52-5883-4C6A5D301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42511"/>
            <a:ext cx="9144001" cy="992448"/>
          </a:xfrm>
          <a:prstGeom prst="rect">
            <a:avLst/>
          </a:prstGeom>
        </p:spPr>
      </p:pic>
      <p:sp>
        <p:nvSpPr>
          <p:cNvPr id="323" name="Google Shape;323;p29"/>
          <p:cNvSpPr txBox="1"/>
          <p:nvPr/>
        </p:nvSpPr>
        <p:spPr>
          <a:xfrm>
            <a:off x="457200" y="1001641"/>
            <a:ext cx="4888006" cy="3469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Allocating transactions allows you to</a:t>
            </a:r>
            <a:endParaRPr sz="1200" dirty="0">
              <a:solidFill>
                <a:schemeClr val="dk1"/>
              </a:solidFill>
              <a:latin typeface="Titillium Web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tx1"/>
                </a:solidFill>
                <a:latin typeface="Titillium Web"/>
              </a:rPr>
              <a:t>Charge your intended speed type</a:t>
            </a:r>
            <a:endParaRPr sz="1200" dirty="0">
              <a:solidFill>
                <a:schemeClr val="tx1"/>
              </a:solidFill>
              <a:latin typeface="Titillium Web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Select the correct account number</a:t>
            </a:r>
            <a:endParaRPr sz="1200" dirty="0">
              <a:solidFill>
                <a:schemeClr val="dk1"/>
              </a:solidFill>
              <a:latin typeface="Titillium Web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Enter a description of the transaction</a:t>
            </a:r>
            <a:endParaRPr sz="1200" dirty="0">
              <a:solidFill>
                <a:schemeClr val="dk1"/>
              </a:solidFill>
              <a:latin typeface="Titillium Web"/>
            </a:endParaRPr>
          </a:p>
          <a:p>
            <a:pPr marL="285750" lvl="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How to allocate a transaction</a:t>
            </a:r>
            <a:endParaRPr sz="1200" dirty="0">
              <a:solidFill>
                <a:schemeClr val="dk1"/>
              </a:solidFill>
              <a:latin typeface="Titillium Web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Once you log into the </a:t>
            </a:r>
            <a:r>
              <a:rPr lang="en-US" sz="1200" i="1" dirty="0">
                <a:solidFill>
                  <a:schemeClr val="dk1"/>
                </a:solidFill>
                <a:latin typeface="Titillium Web"/>
              </a:rPr>
              <a:t>Works s</a:t>
            </a:r>
            <a:r>
              <a:rPr lang="en-US" sz="1200" dirty="0">
                <a:solidFill>
                  <a:schemeClr val="dk1"/>
                </a:solidFill>
                <a:latin typeface="Titillium Web"/>
              </a:rPr>
              <a:t>ystem, you will see your transactions as pending under your Action Items</a:t>
            </a:r>
          </a:p>
          <a:p>
            <a:pPr marL="1371600"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Once again, if you are a manager, you will also see the cardholder(s) you are responsible for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Click </a:t>
            </a:r>
            <a:r>
              <a:rPr lang="en-US" sz="1200" b="1" dirty="0">
                <a:solidFill>
                  <a:schemeClr val="dk1"/>
                </a:solidFill>
                <a:latin typeface="Titillium Web"/>
              </a:rPr>
              <a:t>Pending</a:t>
            </a:r>
            <a:r>
              <a:rPr lang="en-US" sz="1200" dirty="0"/>
              <a:t>		</a:t>
            </a:r>
            <a:endParaRPr lang="en-US" sz="1200" dirty="0">
              <a:solidFill>
                <a:schemeClr val="dk1"/>
              </a:solidFill>
              <a:latin typeface="Titillium Web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Hover your mouse over a transaction number to access the Transaction Menu </a:t>
            </a:r>
            <a:endParaRPr sz="1200" dirty="0">
              <a:solidFill>
                <a:schemeClr val="dk1"/>
              </a:solidFill>
              <a:latin typeface="Titillium Web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Click </a:t>
            </a:r>
            <a:r>
              <a:rPr lang="en-US" sz="1200" b="1" dirty="0">
                <a:solidFill>
                  <a:schemeClr val="dk1"/>
                </a:solidFill>
                <a:latin typeface="Titillium Web"/>
              </a:rPr>
              <a:t>Allocate/Edit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You will see blank boxes in which you can type or select the appropriate account code for your transaction(s)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After you finish allocating, click </a:t>
            </a:r>
            <a:r>
              <a:rPr lang="en-US" sz="1200" b="1" dirty="0">
                <a:solidFill>
                  <a:schemeClr val="dk1"/>
                </a:solidFill>
                <a:latin typeface="Titillium Web"/>
              </a:rPr>
              <a:t>Save and Allocate Next </a:t>
            </a:r>
            <a:endParaRPr lang="en-US" sz="1200" b="1" i="0" u="none" strike="noStrike" cap="none" dirty="0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57250" marR="0" lvl="2" indent="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7F7F7F"/>
              </a:buClr>
              <a:buSzPts val="845"/>
              <a:buFont typeface="Arial"/>
              <a:buNone/>
            </a:pPr>
            <a:endParaRPr lang="en-US" sz="1200" b="0" i="0" u="none" strike="noStrike" cap="none" dirty="0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9"/>
          <p:cNvSpPr txBox="1"/>
          <p:nvPr/>
        </p:nvSpPr>
        <p:spPr>
          <a:xfrm>
            <a:off x="121023" y="451259"/>
            <a:ext cx="8861611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32846"/>
              </a:buClr>
              <a:buSzPts val="3600"/>
            </a:pPr>
            <a:r>
              <a:rPr lang="en-US" sz="3000" b="1" i="1" dirty="0">
                <a:solidFill>
                  <a:schemeClr val="dk1"/>
                </a:solidFill>
                <a:latin typeface="+mj-lt"/>
              </a:rPr>
              <a:t>Works</a:t>
            </a:r>
            <a:r>
              <a:rPr lang="en-US" sz="3000" b="1" dirty="0">
                <a:solidFill>
                  <a:schemeClr val="dk1"/>
                </a:solidFill>
                <a:latin typeface="+mj-lt"/>
              </a:rPr>
              <a:t>: Allocating Transactions</a:t>
            </a:r>
            <a:endParaRPr sz="3000" b="1" dirty="0">
              <a:solidFill>
                <a:schemeClr val="dk1"/>
              </a:solidFill>
              <a:latin typeface="+mj-lt"/>
            </a:endParaRPr>
          </a:p>
        </p:txBody>
      </p:sp>
      <p:pic>
        <p:nvPicPr>
          <p:cNvPr id="325" name="Google Shape;32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8141" y="2299446"/>
            <a:ext cx="3388659" cy="17261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EEA4A3-AF2C-AB11-3458-E1BF5A3F3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8141" y="1368871"/>
            <a:ext cx="3388659" cy="693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EF869C-BC21-99AC-C85E-A0948E6E3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42511"/>
            <a:ext cx="9144001" cy="992448"/>
          </a:xfrm>
          <a:prstGeom prst="rect">
            <a:avLst/>
          </a:prstGeom>
        </p:spPr>
      </p:pic>
      <p:sp>
        <p:nvSpPr>
          <p:cNvPr id="330" name="Google Shape;330;p30"/>
          <p:cNvSpPr txBox="1"/>
          <p:nvPr/>
        </p:nvSpPr>
        <p:spPr>
          <a:xfrm>
            <a:off x="152399" y="134275"/>
            <a:ext cx="890587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</a:pPr>
            <a:r>
              <a:rPr lang="en-US" sz="3000" b="1" i="1" dirty="0">
                <a:solidFill>
                  <a:schemeClr val="dk1"/>
                </a:solidFill>
                <a:latin typeface="+mj-lt"/>
              </a:rPr>
              <a:t>Works</a:t>
            </a:r>
            <a:r>
              <a:rPr lang="en-US" sz="3000" b="1" dirty="0">
                <a:solidFill>
                  <a:schemeClr val="dk1"/>
                </a:solidFill>
                <a:latin typeface="+mj-lt"/>
              </a:rPr>
              <a:t>: Allocating Transactions</a:t>
            </a:r>
            <a:endParaRPr sz="3000" b="1" dirty="0">
              <a:solidFill>
                <a:schemeClr val="dk1"/>
              </a:solidFill>
              <a:latin typeface="+mj-lt"/>
            </a:endParaRPr>
          </a:p>
        </p:txBody>
      </p:sp>
      <p:pic>
        <p:nvPicPr>
          <p:cNvPr id="331" name="Google Shape;33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5754" y="1805266"/>
            <a:ext cx="3691776" cy="17313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32" name="Google Shape;332;p30"/>
          <p:cNvSpPr txBox="1"/>
          <p:nvPr/>
        </p:nvSpPr>
        <p:spPr>
          <a:xfrm>
            <a:off x="436470" y="1115911"/>
            <a:ext cx="4579284" cy="3607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Adding multiple lines to your transaction allows you to split a charge among multiple </a:t>
            </a:r>
            <a:r>
              <a:rPr lang="en-US" sz="1300" b="1" u="sng" dirty="0">
                <a:solidFill>
                  <a:schemeClr val="dk1"/>
                </a:solidFill>
                <a:highlight>
                  <a:srgbClr val="FFFF00"/>
                </a:highlight>
                <a:latin typeface="Titillium Web"/>
              </a:rPr>
              <a:t>speed types and/or accounts</a:t>
            </a:r>
            <a:endParaRPr sz="1300" b="1" u="sng" dirty="0">
              <a:solidFill>
                <a:schemeClr val="dk1"/>
              </a:solidFill>
              <a:highlight>
                <a:srgbClr val="FFFF00"/>
              </a:highlight>
              <a:latin typeface="Titillium Web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Speed type and account can be changed per transaction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The </a:t>
            </a:r>
            <a:r>
              <a:rPr lang="en-US" sz="1300" i="1" dirty="0">
                <a:solidFill>
                  <a:schemeClr val="dk1"/>
                </a:solidFill>
                <a:latin typeface="Titillium Web"/>
              </a:rPr>
              <a:t>Works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 system will divide your transaction evenly among the lines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285750" lvl="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Incorrectly split transactions will result in a variance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Variance is when transaction lines are imbalanced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b="1" u="sng" dirty="0">
                <a:solidFill>
                  <a:schemeClr val="dk1"/>
                </a:solidFill>
                <a:highlight>
                  <a:srgbClr val="FFFF00"/>
                </a:highlight>
                <a:latin typeface="Titillium Web"/>
              </a:rPr>
              <a:t>Always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 sign off on your allocated transactions after they are adjusted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Examples of common allocation mistakes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Entering incorrect or unassigned speed types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Punctuation marks before or after the speed type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Spaces before or after the speed type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dk1"/>
              </a:solidFill>
              <a:latin typeface="Titillium Web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C026B7-0537-0A9B-C65A-BCD9AA9F1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135581"/>
            <a:ext cx="9144001" cy="992448"/>
          </a:xfrm>
          <a:prstGeom prst="rect">
            <a:avLst/>
          </a:prstGeom>
        </p:spPr>
      </p:pic>
      <p:sp>
        <p:nvSpPr>
          <p:cNvPr id="337" name="Google Shape;337;p31"/>
          <p:cNvSpPr txBox="1"/>
          <p:nvPr/>
        </p:nvSpPr>
        <p:spPr>
          <a:xfrm>
            <a:off x="124301" y="84300"/>
            <a:ext cx="889539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buClr>
                <a:srgbClr val="032846"/>
              </a:buClr>
              <a:buSzPts val="3600"/>
              <a:buFont typeface="Arial"/>
              <a:buNone/>
            </a:pPr>
            <a:r>
              <a:rPr lang="en-US" sz="3000" b="1" i="1" dirty="0">
                <a:solidFill>
                  <a:schemeClr val="dk1"/>
                </a:solidFill>
                <a:latin typeface="+mj-lt"/>
              </a:rPr>
              <a:t>Works: </a:t>
            </a:r>
            <a:r>
              <a:rPr lang="en-US" sz="3000" b="1" dirty="0">
                <a:solidFill>
                  <a:schemeClr val="dk1"/>
                </a:solidFill>
                <a:latin typeface="+mj-lt"/>
              </a:rPr>
              <a:t>Splitting Transactions</a:t>
            </a:r>
            <a:endParaRPr sz="3000" b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338" name="Google Shape;338;p31"/>
          <p:cNvSpPr txBox="1"/>
          <p:nvPr/>
        </p:nvSpPr>
        <p:spPr>
          <a:xfrm>
            <a:off x="477370" y="1129994"/>
            <a:ext cx="4840941" cy="324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dirty="0">
                <a:solidFill>
                  <a:schemeClr val="dk1"/>
                </a:solidFill>
                <a:latin typeface="+mn-lt"/>
              </a:rPr>
              <a:t>If a transaction consists of purchases that will be paid for by two or more speed types or accounts, a split must be created</a:t>
            </a:r>
            <a:endParaRPr sz="1300" b="0" i="0" u="none" strike="noStrike" cap="none" dirty="0">
              <a:solidFill>
                <a:srgbClr val="152A4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Correctly split transaction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Distributing the total transaction amount among different speed types or accounts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Allocation total equals the purchase amount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Variance total is 0.00</a:t>
            </a:r>
          </a:p>
          <a:p>
            <a:pPr marL="615950" lvl="1">
              <a:spcBef>
                <a:spcPts val="220"/>
              </a:spcBef>
              <a:buClr>
                <a:schemeClr val="dk1"/>
              </a:buClr>
              <a:buSzPts val="1100"/>
            </a:pPr>
            <a:endParaRPr sz="1300" b="0" i="0" u="none" strike="noStrike" cap="none" dirty="0">
              <a:solidFill>
                <a:srgbClr val="152A4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285750" lvl="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Incorrectly split transaction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Attempting to purchase an item above your transaction limit by splitting the total into two acceptable purchases in your single transaction limit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Allocation total does not equal the purchase amount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Variance total is -63.00</a:t>
            </a:r>
            <a:endParaRPr sz="1300" dirty="0">
              <a:solidFill>
                <a:schemeClr val="dk1"/>
              </a:solidFill>
              <a:latin typeface="+mn-lt"/>
            </a:endParaRPr>
          </a:p>
        </p:txBody>
      </p:sp>
      <p:pic>
        <p:nvPicPr>
          <p:cNvPr id="339" name="Google Shape;339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90565" y="1129994"/>
            <a:ext cx="3476066" cy="15049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40" name="Google Shape;340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90565" y="2697908"/>
            <a:ext cx="3476065" cy="139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28DF35-C295-CBCC-D2D5-8D0AE63D9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142512"/>
            <a:ext cx="9144001" cy="992448"/>
          </a:xfrm>
          <a:prstGeom prst="rect">
            <a:avLst/>
          </a:prstGeom>
        </p:spPr>
      </p:pic>
      <p:sp>
        <p:nvSpPr>
          <p:cNvPr id="337" name="Google Shape;337;p31"/>
          <p:cNvSpPr txBox="1"/>
          <p:nvPr/>
        </p:nvSpPr>
        <p:spPr>
          <a:xfrm>
            <a:off x="124301" y="84300"/>
            <a:ext cx="889539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buClr>
                <a:srgbClr val="032846"/>
              </a:buClr>
              <a:buSzPts val="3600"/>
              <a:buFont typeface="Arial"/>
              <a:buNone/>
            </a:pPr>
            <a:r>
              <a:rPr lang="en-US" sz="3000" b="1" i="1" dirty="0">
                <a:solidFill>
                  <a:schemeClr val="dk1"/>
                </a:solidFill>
                <a:latin typeface="+mj-lt"/>
              </a:rPr>
              <a:t>Works: </a:t>
            </a:r>
            <a:r>
              <a:rPr lang="en-US" sz="3000" b="1" dirty="0">
                <a:solidFill>
                  <a:schemeClr val="dk1"/>
                </a:solidFill>
                <a:latin typeface="+mj-lt"/>
              </a:rPr>
              <a:t>Signing Off</a:t>
            </a:r>
            <a:endParaRPr sz="3000" b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338" name="Google Shape;338;p31"/>
          <p:cNvSpPr txBox="1"/>
          <p:nvPr/>
        </p:nvSpPr>
        <p:spPr>
          <a:xfrm>
            <a:off x="477370" y="1129994"/>
            <a:ext cx="8236324" cy="324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300"/>
            </a:pPr>
            <a:r>
              <a:rPr lang="en-US" sz="1200" b="1" dirty="0">
                <a:solidFill>
                  <a:schemeClr val="dk1"/>
                </a:solidFill>
                <a:latin typeface="+mn-lt"/>
              </a:rPr>
              <a:t>Once all transactions have been allocated, you will see all green check marks on the Transactions Screen. The Cardholder’s assigned Approver must sign-off on all allocated transactions</a:t>
            </a:r>
            <a:endParaRPr lang="en-US" sz="1200" dirty="0"/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Check the boxes to the left of each transaction and then click </a:t>
            </a:r>
            <a:r>
              <a:rPr lang="en-US" sz="1200" b="1" dirty="0">
                <a:solidFill>
                  <a:schemeClr val="dk1"/>
                </a:solidFill>
                <a:latin typeface="+mn-lt"/>
              </a:rPr>
              <a:t>Sign Off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If you need to add any comments, you will be prompted upon sign-off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It is required to click sign off in order to complete your Action Items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Transactions must be signed off for your monthly balance to reset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Example: If your monthly limit is 10K, and you don’t sign off for $6K of transactions, your balance the next month will start at $4K, not $10K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44E3F5-AE08-2B7A-6132-C04DA9434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304" y="2854531"/>
            <a:ext cx="5986502" cy="13716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054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66E6BF-C939-F8CF-2297-11480E185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42510"/>
            <a:ext cx="9144001" cy="992448"/>
          </a:xfrm>
          <a:prstGeom prst="rect">
            <a:avLst/>
          </a:prstGeom>
        </p:spPr>
      </p:pic>
      <p:sp>
        <p:nvSpPr>
          <p:cNvPr id="374" name="Google Shape;374;p37"/>
          <p:cNvSpPr txBox="1"/>
          <p:nvPr/>
        </p:nvSpPr>
        <p:spPr>
          <a:xfrm>
            <a:off x="457200" y="1312400"/>
            <a:ext cx="8229600" cy="16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Bank of America electronically charges the university for the total amount of transactions processed during the billing period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285750" lvl="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The Procurement office uses speed types in the </a:t>
            </a:r>
            <a:r>
              <a:rPr lang="en-US" sz="1300" i="1" dirty="0">
                <a:solidFill>
                  <a:schemeClr val="dk1"/>
                </a:solidFill>
                <a:latin typeface="Titillium Web"/>
              </a:rPr>
              <a:t>Works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 system to create journal entries in the General Ledger, which distributes the charges back to the business units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53657" marR="0" lvl="0" indent="0" algn="l" rtl="0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7F7F7F"/>
              </a:buClr>
              <a:buSzPts val="845"/>
              <a:buFont typeface="Arial"/>
              <a:buNone/>
            </a:pPr>
            <a:endParaRPr sz="1300" b="0" i="0" u="none" strike="noStrike" cap="none" dirty="0">
              <a:solidFill>
                <a:srgbClr val="152A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7"/>
          <p:cNvSpPr txBox="1"/>
          <p:nvPr/>
        </p:nvSpPr>
        <p:spPr>
          <a:xfrm>
            <a:off x="457200" y="92303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32846"/>
              </a:buClr>
              <a:buSzPts val="3600"/>
            </a:pPr>
            <a:r>
              <a:rPr lang="en-US" sz="3000" b="1" dirty="0">
                <a:solidFill>
                  <a:schemeClr val="dk1"/>
                </a:solidFill>
                <a:latin typeface="+mj-lt"/>
              </a:rPr>
              <a:t>Resetting The Monthly Limit</a:t>
            </a:r>
            <a:endParaRPr sz="3000" b="1" dirty="0">
              <a:solidFill>
                <a:schemeClr val="dk1"/>
              </a:solidFill>
              <a:latin typeface="+mj-lt"/>
            </a:endParaRPr>
          </a:p>
        </p:txBody>
      </p:sp>
      <p:pic>
        <p:nvPicPr>
          <p:cNvPr id="376" name="Google Shape;376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3912" y="2333064"/>
            <a:ext cx="2436176" cy="208882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E74ABF-0543-8E17-FE8C-5C966D926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" y="4144125"/>
            <a:ext cx="9144001" cy="992448"/>
          </a:xfrm>
          <a:prstGeom prst="rect">
            <a:avLst/>
          </a:prstGeom>
        </p:spPr>
      </p:pic>
      <p:grpSp>
        <p:nvGrpSpPr>
          <p:cNvPr id="280" name="Google Shape;280;p24"/>
          <p:cNvGrpSpPr/>
          <p:nvPr/>
        </p:nvGrpSpPr>
        <p:grpSpPr>
          <a:xfrm>
            <a:off x="580112" y="275258"/>
            <a:ext cx="6313929" cy="4016700"/>
            <a:chOff x="538122" y="0"/>
            <a:chExt cx="6313929" cy="4016700"/>
          </a:xfrm>
        </p:grpSpPr>
        <p:sp>
          <p:nvSpPr>
            <p:cNvPr id="281" name="Google Shape;281;p24"/>
            <p:cNvSpPr/>
            <p:nvPr/>
          </p:nvSpPr>
          <p:spPr>
            <a:xfrm>
              <a:off x="538122" y="0"/>
              <a:ext cx="4016700" cy="4016700"/>
            </a:xfrm>
            <a:prstGeom prst="flowChartAlternateProcess">
              <a:avLst/>
            </a:prstGeom>
            <a:solidFill>
              <a:srgbClr val="123A59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1395051" y="988950"/>
              <a:ext cx="5415000" cy="5423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4"/>
            <p:cNvSpPr txBox="1"/>
            <p:nvPr/>
          </p:nvSpPr>
          <p:spPr>
            <a:xfrm>
              <a:off x="1433601" y="988950"/>
              <a:ext cx="5379900" cy="513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SzPts val="2400"/>
                <a:buFont typeface="Arial"/>
                <a:buNone/>
              </a:pPr>
              <a:r>
                <a:rPr lang="en-US" sz="2400" dirty="0">
                  <a:solidFill>
                    <a:srgbClr val="003366"/>
                  </a:solidFill>
                  <a:latin typeface="+mj-lt"/>
                </a:rPr>
                <a:t>Introduction To The</a:t>
              </a:r>
              <a:r>
                <a:rPr lang="en-US" sz="2400" b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1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Works</a:t>
              </a:r>
              <a:r>
                <a:rPr lang="en-US" sz="2400" b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 System</a:t>
              </a:r>
              <a:endParaRPr sz="1400" b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1395051" y="1973307"/>
              <a:ext cx="5457000" cy="49873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Navigating The </a:t>
              </a:r>
              <a:r>
                <a:rPr lang="en-US" sz="2400" b="0" i="1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Works </a:t>
              </a:r>
              <a:r>
                <a:rPr lang="en-US" sz="2400" b="0" i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System</a:t>
              </a: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9" name="Google Shape;289;p24"/>
          <p:cNvSpPr txBox="1"/>
          <p:nvPr/>
        </p:nvSpPr>
        <p:spPr>
          <a:xfrm>
            <a:off x="869064" y="260477"/>
            <a:ext cx="356846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The </a:t>
            </a:r>
            <a:r>
              <a:rPr lang="en-US" sz="3000" b="1" i="1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Works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 System</a:t>
            </a:r>
            <a:endParaRPr sz="30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4803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CB779E-9C53-9D3D-F4E4-46DF3F90A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35582"/>
            <a:ext cx="9144001" cy="992448"/>
          </a:xfrm>
          <a:prstGeom prst="rect">
            <a:avLst/>
          </a:prstGeom>
        </p:spPr>
      </p:pic>
      <p:sp>
        <p:nvSpPr>
          <p:cNvPr id="345" name="Google Shape;345;p32"/>
          <p:cNvSpPr txBox="1"/>
          <p:nvPr/>
        </p:nvSpPr>
        <p:spPr>
          <a:xfrm>
            <a:off x="457200" y="14405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32846"/>
              </a:buClr>
              <a:buSzPts val="3600"/>
            </a:pPr>
            <a:r>
              <a:rPr lang="en-US" sz="3000" b="1" i="1" dirty="0">
                <a:solidFill>
                  <a:schemeClr val="dk1"/>
                </a:solidFill>
                <a:latin typeface="+mj-lt"/>
              </a:rPr>
              <a:t>Works</a:t>
            </a:r>
            <a:r>
              <a:rPr lang="en-US" sz="3000" b="1" dirty="0">
                <a:solidFill>
                  <a:schemeClr val="dk1"/>
                </a:solidFill>
                <a:latin typeface="+mj-lt"/>
              </a:rPr>
              <a:t>: Dispute Tab</a:t>
            </a:r>
            <a:endParaRPr sz="3000" b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E6BE8B-5F09-D13B-B4BB-26ADBC8DD50B}"/>
              </a:ext>
            </a:extLst>
          </p:cNvPr>
          <p:cNvSpPr txBox="1"/>
          <p:nvPr/>
        </p:nvSpPr>
        <p:spPr>
          <a:xfrm>
            <a:off x="457199" y="1224801"/>
            <a:ext cx="7927042" cy="290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200" b="1" dirty="0">
                <a:solidFill>
                  <a:schemeClr val="dk1"/>
                </a:solidFill>
                <a:latin typeface="Titillium Web"/>
              </a:rPr>
              <a:t>You can upload, review, and delete dispute information pertaining to your transaction from this Dispute tab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3A1B41-F01F-A453-C423-3328C0E52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672" y="1676400"/>
            <a:ext cx="5853545" cy="266456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152B35C-43BF-A548-E4F4-D98137E17174}"/>
                  </a:ext>
                </a:extLst>
              </p14:cNvPr>
              <p14:cNvContentPartPr/>
              <p14:nvPr/>
            </p14:nvContentPartPr>
            <p14:xfrm>
              <a:off x="2348302" y="3268495"/>
              <a:ext cx="174960" cy="12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152B35C-43BF-A548-E4F4-D98137E171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94302" y="3160855"/>
                <a:ext cx="282600" cy="228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03A557-164C-AB1E-391B-76B8FEA91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42510"/>
            <a:ext cx="9144001" cy="992448"/>
          </a:xfrm>
          <a:prstGeom prst="rect">
            <a:avLst/>
          </a:prstGeom>
        </p:spPr>
      </p:pic>
      <p:sp>
        <p:nvSpPr>
          <p:cNvPr id="351" name="Google Shape;351;p33"/>
          <p:cNvSpPr txBox="1"/>
          <p:nvPr/>
        </p:nvSpPr>
        <p:spPr>
          <a:xfrm>
            <a:off x="457200" y="197838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buClr>
                <a:srgbClr val="032846"/>
              </a:buClr>
              <a:buSzPts val="3600"/>
              <a:buFont typeface="Arial"/>
              <a:buNone/>
            </a:pPr>
            <a:r>
              <a:rPr lang="en-US" sz="3000" b="1" i="1" dirty="0">
                <a:solidFill>
                  <a:schemeClr val="dk1"/>
                </a:solidFill>
                <a:latin typeface="+mj-lt"/>
              </a:rPr>
              <a:t>Works</a:t>
            </a:r>
            <a:r>
              <a:rPr lang="en-US" sz="3000" b="1" dirty="0">
                <a:solidFill>
                  <a:schemeClr val="dk1"/>
                </a:solidFill>
                <a:latin typeface="+mj-lt"/>
              </a:rPr>
              <a:t>: Receipts</a:t>
            </a:r>
            <a:endParaRPr sz="3000" b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353" name="Google Shape;353;p33"/>
          <p:cNvSpPr txBox="1"/>
          <p:nvPr/>
        </p:nvSpPr>
        <p:spPr>
          <a:xfrm>
            <a:off x="457200" y="1229832"/>
            <a:ext cx="8454600" cy="5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200" b="1" dirty="0">
                <a:solidFill>
                  <a:schemeClr val="dk1"/>
                </a:solidFill>
                <a:latin typeface="Titillium Web"/>
              </a:rPr>
              <a:t>You can add, remove, or view receipts pertaining to your transaction from the Receipts tab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Always upload your receipts into the </a:t>
            </a:r>
            <a:r>
              <a:rPr lang="en-US" sz="1200" i="1" dirty="0">
                <a:solidFill>
                  <a:schemeClr val="dk1"/>
                </a:solidFill>
                <a:latin typeface="Titillium Web"/>
              </a:rPr>
              <a:t>Works</a:t>
            </a:r>
            <a:r>
              <a:rPr lang="en-US" sz="1200" dirty="0">
                <a:solidFill>
                  <a:schemeClr val="dk1"/>
                </a:solidFill>
                <a:latin typeface="Titillium Web"/>
              </a:rPr>
              <a:t> system</a:t>
            </a:r>
            <a:endParaRPr sz="1200" dirty="0">
              <a:solidFill>
                <a:schemeClr val="dk1"/>
              </a:solidFill>
              <a:latin typeface="Titillium Web"/>
            </a:endParaRPr>
          </a:p>
          <a:p>
            <a:pPr marL="1085850" indent="-235582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/>
              <a:buNone/>
            </a:pPr>
            <a:endParaRPr sz="1200" b="1" i="1" dirty="0">
              <a:solidFill>
                <a:schemeClr val="dk1"/>
              </a:solidFill>
              <a:latin typeface="Titillium Web"/>
            </a:endParaRPr>
          </a:p>
          <a:p>
            <a:pPr marL="1257300" marR="0" lvl="1" indent="-407032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7F7F7F"/>
              </a:buClr>
              <a:buSzPts val="845"/>
              <a:buFont typeface="Arial"/>
              <a:buNone/>
            </a:pPr>
            <a:endParaRPr sz="1200" b="0" i="0" u="none" strike="noStrike" cap="none" dirty="0">
              <a:solidFill>
                <a:srgbClr val="152A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3C6A280-AE76-E00E-2FB8-20759AC72045}"/>
                  </a:ext>
                </a:extLst>
              </p14:cNvPr>
              <p14:cNvContentPartPr/>
              <p14:nvPr/>
            </p14:nvContentPartPr>
            <p14:xfrm>
              <a:off x="2632342" y="3442015"/>
              <a:ext cx="200160" cy="14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3C6A280-AE76-E00E-2FB8-20759AC720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78342" y="3334015"/>
                <a:ext cx="307800" cy="2304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90C7B0A-F9A3-CC49-9349-B6F9AEE295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4109" y="1835727"/>
            <a:ext cx="5474559" cy="25736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8BC13C7-F17F-4B22-2AEC-C18E58D81BF7}"/>
                  </a:ext>
                </a:extLst>
              </p14:cNvPr>
              <p14:cNvContentPartPr/>
              <p14:nvPr/>
            </p14:nvContentPartPr>
            <p14:xfrm>
              <a:off x="2888662" y="3368935"/>
              <a:ext cx="214200" cy="255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8BC13C7-F17F-4B22-2AEC-C18E58D81B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34662" y="3261295"/>
                <a:ext cx="321840" cy="241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6318A1-49AD-7771-A1D6-5FA91AFF5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42511"/>
            <a:ext cx="9144001" cy="992448"/>
          </a:xfrm>
          <a:prstGeom prst="rect">
            <a:avLst/>
          </a:prstGeom>
        </p:spPr>
      </p:pic>
      <p:sp>
        <p:nvSpPr>
          <p:cNvPr id="351" name="Google Shape;351;p33"/>
          <p:cNvSpPr txBox="1"/>
          <p:nvPr/>
        </p:nvSpPr>
        <p:spPr>
          <a:xfrm>
            <a:off x="457200" y="197838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buClr>
                <a:srgbClr val="032846"/>
              </a:buClr>
              <a:buSzPts val="3600"/>
              <a:buFont typeface="Arial"/>
              <a:buNone/>
            </a:pPr>
            <a:r>
              <a:rPr lang="en-US" sz="3000" b="1" i="1" dirty="0">
                <a:solidFill>
                  <a:schemeClr val="dk1"/>
                </a:solidFill>
                <a:latin typeface="+mj-lt"/>
              </a:rPr>
              <a:t>Works</a:t>
            </a:r>
            <a:r>
              <a:rPr lang="en-US" sz="3000" b="1" dirty="0">
                <a:solidFill>
                  <a:schemeClr val="dk1"/>
                </a:solidFill>
                <a:latin typeface="+mj-lt"/>
              </a:rPr>
              <a:t>: Adding Receipts</a:t>
            </a:r>
            <a:endParaRPr sz="3000" b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353" name="Google Shape;353;p33"/>
          <p:cNvSpPr txBox="1"/>
          <p:nvPr/>
        </p:nvSpPr>
        <p:spPr>
          <a:xfrm>
            <a:off x="457200" y="1229832"/>
            <a:ext cx="8454600" cy="5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Keep your paper </a:t>
            </a:r>
            <a:r>
              <a:rPr lang="en-US" sz="1300" dirty="0">
                <a:solidFill>
                  <a:schemeClr val="dk1"/>
                </a:solidFill>
                <a:latin typeface="+mn-lt"/>
              </a:rPr>
              <a:t>receipts</a:t>
            </a:r>
            <a:r>
              <a:rPr lang="en-US" sz="1200" dirty="0">
                <a:solidFill>
                  <a:schemeClr val="dk1"/>
                </a:solidFill>
                <a:latin typeface="Titillium Web"/>
              </a:rPr>
              <a:t> and store them in a safe place 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Required for audits (must retain for 5 years)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Attach all image of receipt(s) onto your transactions on </a:t>
            </a:r>
            <a:r>
              <a:rPr lang="en-US" sz="1200" i="1" dirty="0">
                <a:solidFill>
                  <a:schemeClr val="dk1"/>
                </a:solidFill>
                <a:latin typeface="Titillium Web"/>
              </a:rPr>
              <a:t>Works</a:t>
            </a:r>
            <a:endParaRPr lang="en-US" sz="1200" dirty="0">
              <a:solidFill>
                <a:schemeClr val="dk1"/>
              </a:solidFill>
              <a:latin typeface="Titillium Web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Once you log into the </a:t>
            </a:r>
            <a:r>
              <a:rPr lang="en-US" sz="1300" i="1" dirty="0">
                <a:solidFill>
                  <a:schemeClr val="dk1"/>
                </a:solidFill>
                <a:latin typeface="Titillium Web"/>
              </a:rPr>
              <a:t>Works 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system, go to the Expenses tab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Click </a:t>
            </a:r>
            <a:r>
              <a:rPr lang="en-US" sz="1300" b="1" dirty="0">
                <a:solidFill>
                  <a:schemeClr val="dk1"/>
                </a:solidFill>
                <a:latin typeface="Titillium Web"/>
              </a:rPr>
              <a:t>transactions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Select the appropriate transaction that you wish to add the receipt to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A box will appear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Click </a:t>
            </a:r>
            <a:r>
              <a:rPr lang="en-US" sz="1200" b="1" dirty="0">
                <a:solidFill>
                  <a:schemeClr val="dk1"/>
                </a:solidFill>
                <a:latin typeface="Titillium Web"/>
              </a:rPr>
              <a:t>Add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Click </a:t>
            </a:r>
            <a:r>
              <a:rPr lang="en-US" sz="1200" b="1" dirty="0">
                <a:solidFill>
                  <a:schemeClr val="dk1"/>
                </a:solidFill>
                <a:latin typeface="Titillium Web"/>
              </a:rPr>
              <a:t>New Receipt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Select </a:t>
            </a:r>
            <a:r>
              <a:rPr lang="en-US" sz="1200" b="1" dirty="0">
                <a:solidFill>
                  <a:schemeClr val="dk1"/>
                </a:solidFill>
                <a:latin typeface="Titillium Web"/>
              </a:rPr>
              <a:t>Browse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Locate image and upload new receipt</a:t>
            </a:r>
          </a:p>
          <a:p>
            <a:pPr marL="914400" lvl="2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Note: Must be a .pdf, .</a:t>
            </a:r>
            <a:r>
              <a:rPr lang="en-US" sz="1200" dirty="0" err="1">
                <a:solidFill>
                  <a:schemeClr val="dk1"/>
                </a:solidFill>
                <a:latin typeface="Titillium Web"/>
              </a:rPr>
              <a:t>png</a:t>
            </a:r>
            <a:r>
              <a:rPr lang="en-US" sz="1200" dirty="0">
                <a:solidFill>
                  <a:schemeClr val="dk1"/>
                </a:solidFill>
                <a:latin typeface="Titillium Web"/>
              </a:rPr>
              <a:t>, .jpg, .gif, or .jpeg image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Select </a:t>
            </a:r>
            <a:r>
              <a:rPr lang="en-US" sz="1200" b="1" dirty="0">
                <a:solidFill>
                  <a:schemeClr val="dk1"/>
                </a:solidFill>
                <a:latin typeface="Titillium Web"/>
              </a:rPr>
              <a:t>OK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Once the receipt is attached, the transaction will update from no to yes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dk1"/>
              </a:solidFill>
              <a:latin typeface="Titillium Web"/>
            </a:endParaRPr>
          </a:p>
          <a:p>
            <a:pPr marL="1257300" marR="0" lvl="1" indent="-407032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7F7F7F"/>
              </a:buClr>
              <a:buSzPts val="845"/>
              <a:buFont typeface="Arial"/>
              <a:buNone/>
            </a:pPr>
            <a:endParaRPr sz="1200" b="0" i="0" u="none" strike="noStrike" cap="none" dirty="0">
              <a:solidFill>
                <a:srgbClr val="152A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A0B59B-14D5-E046-312B-571DC6DF0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045" y="2681288"/>
            <a:ext cx="3859306" cy="13866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3022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18594A-42B5-24F4-B533-4A0952055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142509"/>
            <a:ext cx="9144001" cy="992448"/>
          </a:xfrm>
          <a:prstGeom prst="rect">
            <a:avLst/>
          </a:prstGeom>
        </p:spPr>
      </p:pic>
      <p:sp>
        <p:nvSpPr>
          <p:cNvPr id="337" name="Google Shape;337;p31"/>
          <p:cNvSpPr txBox="1"/>
          <p:nvPr/>
        </p:nvSpPr>
        <p:spPr>
          <a:xfrm>
            <a:off x="124301" y="84300"/>
            <a:ext cx="889539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buClr>
                <a:srgbClr val="032846"/>
              </a:buClr>
              <a:buSzPts val="3600"/>
              <a:buFont typeface="Arial"/>
              <a:buNone/>
            </a:pPr>
            <a:r>
              <a:rPr lang="en-US" sz="3000" b="1" i="1" dirty="0">
                <a:solidFill>
                  <a:schemeClr val="dk1"/>
                </a:solidFill>
                <a:latin typeface="+mj-lt"/>
              </a:rPr>
              <a:t>Works: </a:t>
            </a:r>
            <a:r>
              <a:rPr lang="en-US" sz="3000" b="1" dirty="0">
                <a:solidFill>
                  <a:schemeClr val="dk1"/>
                </a:solidFill>
                <a:latin typeface="+mj-lt"/>
              </a:rPr>
              <a:t> Creating Printable Statements</a:t>
            </a:r>
            <a:endParaRPr sz="3000" b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338" name="Google Shape;338;p31"/>
          <p:cNvSpPr txBox="1"/>
          <p:nvPr/>
        </p:nvSpPr>
        <p:spPr>
          <a:xfrm>
            <a:off x="477369" y="1035864"/>
            <a:ext cx="5022779" cy="324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200" b="1" dirty="0">
                <a:solidFill>
                  <a:schemeClr val="dk1"/>
                </a:solidFill>
                <a:latin typeface="Titillium Web"/>
              </a:rPr>
              <a:t>The Cardholder and assigned manager must both sign the printed monthly statement and upload it back into the </a:t>
            </a:r>
            <a:r>
              <a:rPr lang="en-US" sz="1200" b="1" i="1" dirty="0">
                <a:solidFill>
                  <a:schemeClr val="dk1"/>
                </a:solidFill>
                <a:latin typeface="Titillium Web"/>
              </a:rPr>
              <a:t>Works</a:t>
            </a:r>
            <a:r>
              <a:rPr lang="en-US" sz="1200" b="1" dirty="0">
                <a:solidFill>
                  <a:schemeClr val="dk1"/>
                </a:solidFill>
                <a:latin typeface="Titillium Web"/>
              </a:rPr>
              <a:t> System</a:t>
            </a:r>
            <a:endParaRPr lang="en-US" sz="1200" dirty="0">
              <a:solidFill>
                <a:schemeClr val="dk1"/>
              </a:solidFill>
              <a:latin typeface="+mn-lt"/>
            </a:endParaRP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On the Home Screen, hover over Reports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Click </a:t>
            </a:r>
            <a:r>
              <a:rPr lang="en-US" sz="1200" b="1" dirty="0">
                <a:solidFill>
                  <a:schemeClr val="dk1"/>
                </a:solidFill>
                <a:latin typeface="+mn-lt"/>
              </a:rPr>
              <a:t>Template Library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Scroll down to Shared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Click </a:t>
            </a:r>
            <a:r>
              <a:rPr lang="en-US" sz="1200" b="1" dirty="0">
                <a:solidFill>
                  <a:schemeClr val="dk1"/>
                </a:solidFill>
                <a:latin typeface="+mn-lt"/>
              </a:rPr>
              <a:t>Statement of Account Portrait</a:t>
            </a:r>
          </a:p>
          <a:p>
            <a:pPr marL="285750" lvl="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Click </a:t>
            </a:r>
            <a:r>
              <a:rPr lang="en-US" sz="1200" b="1" dirty="0">
                <a:solidFill>
                  <a:schemeClr val="dk1"/>
                </a:solidFill>
                <a:latin typeface="+mn-lt"/>
              </a:rPr>
              <a:t>Modify/Run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If you are looking for the previous month. Check to see if the date listed is correct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If it is, click </a:t>
            </a:r>
            <a:r>
              <a:rPr lang="en-US" sz="1200" b="1" dirty="0">
                <a:solidFill>
                  <a:schemeClr val="dk1"/>
                </a:solidFill>
                <a:latin typeface="+mn-lt"/>
              </a:rPr>
              <a:t>OK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If you need to change the date range, click the blue calendar icon and this will bring up a calendar with options 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Generally you will want to set your date range for the previous cycle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On the bottom right, click </a:t>
            </a:r>
            <a:r>
              <a:rPr lang="en-US" sz="1200" b="1" dirty="0">
                <a:solidFill>
                  <a:schemeClr val="dk1"/>
                </a:solidFill>
                <a:latin typeface="+mn-lt"/>
              </a:rPr>
              <a:t>Submit Report</a:t>
            </a:r>
            <a:endParaRPr lang="en-US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000" dirty="0">
              <a:solidFill>
                <a:schemeClr val="dk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386287-E6AC-CBCD-2247-64B259EA5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148" y="1346398"/>
            <a:ext cx="3410064" cy="18590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4722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361CBA-9853-0556-D676-D9FF94B23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142508"/>
            <a:ext cx="9144001" cy="992448"/>
          </a:xfrm>
          <a:prstGeom prst="rect">
            <a:avLst/>
          </a:prstGeom>
        </p:spPr>
      </p:pic>
      <p:sp>
        <p:nvSpPr>
          <p:cNvPr id="337" name="Google Shape;337;p31"/>
          <p:cNvSpPr txBox="1"/>
          <p:nvPr/>
        </p:nvSpPr>
        <p:spPr>
          <a:xfrm>
            <a:off x="0" y="84300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buClr>
                <a:srgbClr val="032846"/>
              </a:buClr>
              <a:buSzPts val="3600"/>
              <a:buFont typeface="Arial"/>
              <a:buNone/>
            </a:pPr>
            <a:r>
              <a:rPr lang="en-US" sz="2800" b="1" i="1" dirty="0">
                <a:solidFill>
                  <a:schemeClr val="dk1"/>
                </a:solidFill>
                <a:latin typeface="+mj-lt"/>
              </a:rPr>
              <a:t>Works: </a:t>
            </a:r>
            <a:r>
              <a:rPr lang="en-US" sz="2800" b="1" dirty="0">
                <a:solidFill>
                  <a:schemeClr val="dk1"/>
                </a:solidFill>
                <a:latin typeface="+mj-lt"/>
              </a:rPr>
              <a:t> Opening Printable Statements &amp; Troubleshooting</a:t>
            </a:r>
            <a:endParaRPr sz="2800" b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338" name="Google Shape;338;p31"/>
          <p:cNvSpPr txBox="1"/>
          <p:nvPr/>
        </p:nvSpPr>
        <p:spPr>
          <a:xfrm>
            <a:off x="457200" y="1129994"/>
            <a:ext cx="5224180" cy="309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000" b="1" dirty="0">
                <a:solidFill>
                  <a:schemeClr val="dk1"/>
                </a:solidFill>
                <a:latin typeface="+mn-lt"/>
              </a:rPr>
              <a:t>Opening Printable Statements</a:t>
            </a:r>
            <a:endParaRPr lang="en-US" sz="1000" dirty="0">
              <a:solidFill>
                <a:schemeClr val="dk1"/>
              </a:solidFill>
              <a:latin typeface="+mn-lt"/>
            </a:endParaRP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Once you create the printable statement, you will be taken to the completed Reports Screen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 You can also navigate here by selecting </a:t>
            </a:r>
            <a:r>
              <a:rPr lang="en-US" sz="1000" b="1" dirty="0">
                <a:solidFill>
                  <a:schemeClr val="dk1"/>
                </a:solidFill>
                <a:latin typeface="+mn-lt"/>
              </a:rPr>
              <a:t>Reports</a:t>
            </a:r>
            <a:r>
              <a:rPr lang="en-US" sz="1000" dirty="0">
                <a:solidFill>
                  <a:schemeClr val="dk1"/>
                </a:solidFill>
                <a:latin typeface="+mn-lt"/>
              </a:rPr>
              <a:t> in the main menu, then clicking </a:t>
            </a:r>
            <a:r>
              <a:rPr lang="en-US" sz="1000" b="1" dirty="0">
                <a:solidFill>
                  <a:schemeClr val="dk1"/>
                </a:solidFill>
                <a:latin typeface="+mn-lt"/>
              </a:rPr>
              <a:t>Completed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Click the </a:t>
            </a:r>
            <a:r>
              <a:rPr lang="en-US" sz="1000" b="1" dirty="0">
                <a:solidFill>
                  <a:schemeClr val="tx1"/>
                </a:solidFill>
                <a:latin typeface="+mn-lt"/>
              </a:rPr>
              <a:t>Refresh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 button in </a:t>
            </a:r>
            <a:r>
              <a:rPr lang="en-US" sz="1000" i="1" dirty="0">
                <a:solidFill>
                  <a:schemeClr val="tx1"/>
                </a:solidFill>
                <a:latin typeface="+mn-lt"/>
              </a:rPr>
              <a:t>Works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 until the Status reads ready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To download the statement, click </a:t>
            </a:r>
            <a:r>
              <a:rPr lang="en-US" sz="1000" b="1" dirty="0">
                <a:solidFill>
                  <a:schemeClr val="dk1"/>
                </a:solidFill>
                <a:latin typeface="+mn-lt"/>
              </a:rPr>
              <a:t>PDF</a:t>
            </a:r>
          </a:p>
          <a:p>
            <a:pPr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000" b="1" dirty="0">
                <a:solidFill>
                  <a:schemeClr val="dk1"/>
                </a:solidFill>
                <a:latin typeface="+mn-lt"/>
              </a:rPr>
              <a:t>Troubleshooting Printable Statement Issues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/>
              <a:t>If you run the report and do not see cardholders/transactions you are expecting, </a:t>
            </a:r>
            <a:r>
              <a:rPr lang="en-US" sz="1000" dirty="0">
                <a:solidFill>
                  <a:schemeClr val="dk1"/>
                </a:solidFill>
                <a:latin typeface="+mn-lt"/>
              </a:rPr>
              <a:t>start filtering by last name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Find the filter portion of the Modify/Edit Screen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Click the drop-down 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On the left, in bold and italics, click </a:t>
            </a:r>
            <a:r>
              <a:rPr lang="en-US" sz="1000" b="1" dirty="0">
                <a:solidFill>
                  <a:schemeClr val="dk1"/>
                </a:solidFill>
                <a:latin typeface="+mn-lt"/>
              </a:rPr>
              <a:t>Cardholder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Click </a:t>
            </a:r>
            <a:r>
              <a:rPr lang="en-US" sz="1000" b="1" dirty="0">
                <a:solidFill>
                  <a:schemeClr val="dk1"/>
                </a:solidFill>
                <a:latin typeface="+mn-lt"/>
              </a:rPr>
              <a:t>CH Last Name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Add the last name of the person whose statement you are looking for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Click </a:t>
            </a:r>
            <a:r>
              <a:rPr lang="en-US" sz="1000" b="1" dirty="0">
                <a:solidFill>
                  <a:schemeClr val="dk1"/>
                </a:solidFill>
                <a:latin typeface="+mn-lt"/>
              </a:rPr>
              <a:t>Submit Report</a:t>
            </a:r>
          </a:p>
          <a:p>
            <a:pPr marL="1371600"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You cannot run multiple cardholders in one statement</a:t>
            </a:r>
          </a:p>
          <a:p>
            <a:endParaRPr lang="en-US" sz="10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000" dirty="0">
              <a:solidFill>
                <a:schemeClr val="dk1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AADB4-3D56-0C63-DCC7-B9C3BC981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1381" y="1293536"/>
            <a:ext cx="3005418" cy="12782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F53763-565E-9870-BD62-AD3F803CE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1382" y="2571750"/>
            <a:ext cx="3005417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883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86F0B2-A921-BC9E-8D8E-E8C46E3C2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42510"/>
            <a:ext cx="9144001" cy="992448"/>
          </a:xfrm>
          <a:prstGeom prst="rect">
            <a:avLst/>
          </a:prstGeom>
        </p:spPr>
      </p:pic>
      <p:sp>
        <p:nvSpPr>
          <p:cNvPr id="367" name="Google Shape;367;p36"/>
          <p:cNvSpPr txBox="1"/>
          <p:nvPr/>
        </p:nvSpPr>
        <p:spPr>
          <a:xfrm>
            <a:off x="457200" y="103051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buClr>
                <a:srgbClr val="032846"/>
              </a:buClr>
              <a:buSzPts val="3600"/>
              <a:buFont typeface="Arial"/>
              <a:buNone/>
            </a:pPr>
            <a:r>
              <a:rPr lang="en-US" sz="3000" b="1" dirty="0">
                <a:solidFill>
                  <a:schemeClr val="dk1"/>
                </a:solidFill>
                <a:latin typeface="+mj-lt"/>
              </a:rPr>
              <a:t>Retaining Documentation</a:t>
            </a:r>
            <a:endParaRPr sz="3000" b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368" name="Google Shape;368;p36"/>
          <p:cNvSpPr txBox="1"/>
          <p:nvPr/>
        </p:nvSpPr>
        <p:spPr>
          <a:xfrm>
            <a:off x="457200" y="1253125"/>
            <a:ext cx="4946100" cy="3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Download the monthly statement of account reports from the </a:t>
            </a:r>
            <a:r>
              <a:rPr lang="en-US" sz="1300" i="1" dirty="0">
                <a:solidFill>
                  <a:schemeClr val="dk1"/>
                </a:solidFill>
                <a:latin typeface="Titillium Web"/>
              </a:rPr>
              <a:t>Works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 system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Shows splits and redistributions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Available in the </a:t>
            </a:r>
            <a:r>
              <a:rPr lang="en-US" sz="1300" i="1" dirty="0">
                <a:solidFill>
                  <a:schemeClr val="dk1"/>
                </a:solidFill>
                <a:latin typeface="Titillium Web"/>
              </a:rPr>
              <a:t>Works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 system for 24 months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Sign (wet sign) the statement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Cardholder and Approver should both sign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File the statement with documentation 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Save to both electronic and physical files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File the statement with receipts for the monthly cycle transactions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Retain all physical documentation for 5 years </a:t>
            </a:r>
            <a:endParaRPr sz="1300" dirty="0">
              <a:solidFill>
                <a:schemeClr val="dk1"/>
              </a:solidFill>
              <a:latin typeface="Titillium Web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3CE390-F0CD-F41C-2683-BB8B3BBC1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365" y="1701053"/>
            <a:ext cx="3237685" cy="19855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5F0967-3D24-2207-0E3E-EE1F5A906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35583"/>
            <a:ext cx="9144001" cy="992448"/>
          </a:xfrm>
          <a:prstGeom prst="rect">
            <a:avLst/>
          </a:prstGeom>
        </p:spPr>
      </p:pic>
      <p:sp>
        <p:nvSpPr>
          <p:cNvPr id="351" name="Google Shape;351;p33"/>
          <p:cNvSpPr txBox="1"/>
          <p:nvPr/>
        </p:nvSpPr>
        <p:spPr>
          <a:xfrm>
            <a:off x="-60512" y="197838"/>
            <a:ext cx="92045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buClr>
                <a:srgbClr val="032846"/>
              </a:buClr>
              <a:buSzPts val="3600"/>
              <a:buFont typeface="Arial"/>
              <a:buNone/>
            </a:pPr>
            <a:r>
              <a:rPr lang="en-US" sz="3000" b="1" i="1" dirty="0">
                <a:solidFill>
                  <a:schemeClr val="dk1"/>
                </a:solidFill>
                <a:latin typeface="+mj-lt"/>
              </a:rPr>
              <a:t>Works</a:t>
            </a:r>
            <a:r>
              <a:rPr lang="en-US" sz="3000" b="1" dirty="0">
                <a:solidFill>
                  <a:schemeClr val="dk1"/>
                </a:solidFill>
                <a:latin typeface="+mj-lt"/>
              </a:rPr>
              <a:t>: Locating Pending or Declined Transactions</a:t>
            </a:r>
            <a:endParaRPr sz="3000" b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D8416-777C-AC38-5B94-EF9108BCEDC4}"/>
              </a:ext>
            </a:extLst>
          </p:cNvPr>
          <p:cNvSpPr txBox="1">
            <a:spLocks/>
          </p:cNvSpPr>
          <p:nvPr/>
        </p:nvSpPr>
        <p:spPr>
          <a:xfrm>
            <a:off x="396687" y="1082319"/>
            <a:ext cx="8337177" cy="2391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284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3284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32846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32846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On your Accounts Dashboard</a:t>
            </a:r>
          </a:p>
          <a:p>
            <a:pPr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Select the card with the last 4 digits of the account in question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Click </a:t>
            </a:r>
            <a:r>
              <a:rPr lang="en-US" sz="1200" b="1" dirty="0">
                <a:solidFill>
                  <a:schemeClr val="dk1"/>
                </a:solidFill>
                <a:latin typeface="Titillium Web"/>
              </a:rPr>
              <a:t>View Auth Log 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These are your processing transactions and declined transactions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tx1"/>
                </a:solidFill>
                <a:latin typeface="Titillium Web"/>
              </a:rPr>
              <a:t>If a fraudulent transaction occurs, please contact the Bank of America Fraud Department at 866.500.8262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ED9180-8BAF-D43D-9331-E82E91AF0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96" y="3018865"/>
            <a:ext cx="7137601" cy="11105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C09FC0-B0A0-8A83-7C26-82F2E2358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835" y="2571750"/>
            <a:ext cx="962044" cy="27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42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E2C664-C72A-69F0-7E27-2D0C8D977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35577"/>
            <a:ext cx="9144001" cy="992448"/>
          </a:xfrm>
          <a:prstGeom prst="rect">
            <a:avLst/>
          </a:prstGeom>
        </p:spPr>
      </p:pic>
      <p:grpSp>
        <p:nvGrpSpPr>
          <p:cNvPr id="280" name="Google Shape;280;p24"/>
          <p:cNvGrpSpPr/>
          <p:nvPr/>
        </p:nvGrpSpPr>
        <p:grpSpPr>
          <a:xfrm>
            <a:off x="580112" y="275258"/>
            <a:ext cx="6313929" cy="4016700"/>
            <a:chOff x="538122" y="0"/>
            <a:chExt cx="6313929" cy="4016700"/>
          </a:xfrm>
        </p:grpSpPr>
        <p:sp>
          <p:nvSpPr>
            <p:cNvPr id="281" name="Google Shape;281;p24"/>
            <p:cNvSpPr/>
            <p:nvPr/>
          </p:nvSpPr>
          <p:spPr>
            <a:xfrm>
              <a:off x="538122" y="0"/>
              <a:ext cx="4016700" cy="4016700"/>
            </a:xfrm>
            <a:prstGeom prst="flowChartAlternateProcess">
              <a:avLst/>
            </a:prstGeom>
            <a:solidFill>
              <a:srgbClr val="123A59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1395051" y="988950"/>
              <a:ext cx="5415000" cy="54236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4"/>
            <p:cNvSpPr txBox="1"/>
            <p:nvPr/>
          </p:nvSpPr>
          <p:spPr>
            <a:xfrm>
              <a:off x="1433601" y="988950"/>
              <a:ext cx="5379900" cy="513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SzPts val="2400"/>
                <a:buFont typeface="Arial"/>
                <a:buNone/>
              </a:pPr>
              <a:r>
                <a:rPr lang="en-US" sz="2400" dirty="0">
                  <a:solidFill>
                    <a:srgbClr val="003366"/>
                  </a:solidFill>
                  <a:latin typeface="+mj-lt"/>
                </a:rPr>
                <a:t>Introduction To The</a:t>
              </a:r>
              <a:r>
                <a:rPr lang="en-US" sz="2400" b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1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Works</a:t>
              </a:r>
              <a:r>
                <a:rPr lang="en-US" sz="2400" b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 System</a:t>
              </a:r>
              <a:endParaRPr sz="1400" b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1395051" y="1973307"/>
              <a:ext cx="5457000" cy="49873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Navigating The </a:t>
              </a:r>
              <a:r>
                <a:rPr lang="en-US" sz="2400" b="0" i="1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Works </a:t>
              </a:r>
              <a:r>
                <a:rPr lang="en-US" sz="2400" b="0" i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System</a:t>
              </a: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9" name="Google Shape;289;p24"/>
          <p:cNvSpPr txBox="1"/>
          <p:nvPr/>
        </p:nvSpPr>
        <p:spPr>
          <a:xfrm>
            <a:off x="869064" y="260477"/>
            <a:ext cx="356846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The </a:t>
            </a:r>
            <a:r>
              <a:rPr lang="en-US" sz="3000" b="1" i="1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Works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 System</a:t>
            </a:r>
            <a:endParaRPr sz="30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4450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E4C486-341B-C805-8B47-EA08A45FD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" y="4135580"/>
            <a:ext cx="9144001" cy="992448"/>
          </a:xfrm>
          <a:prstGeom prst="rect">
            <a:avLst/>
          </a:prstGeom>
        </p:spPr>
      </p:pic>
      <p:sp>
        <p:nvSpPr>
          <p:cNvPr id="296" name="Google Shape;296;p25"/>
          <p:cNvSpPr txBox="1">
            <a:spLocks noGrp="1"/>
          </p:cNvSpPr>
          <p:nvPr>
            <p:ph type="title"/>
          </p:nvPr>
        </p:nvSpPr>
        <p:spPr>
          <a:xfrm>
            <a:off x="451872" y="406776"/>
            <a:ext cx="8229600" cy="79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000" dirty="0">
                <a:solidFill>
                  <a:schemeClr val="dk1"/>
                </a:solidFill>
                <a:latin typeface="+mj-lt"/>
              </a:rPr>
              <a:t>What Is The </a:t>
            </a:r>
            <a:r>
              <a:rPr lang="en-US" sz="3000" i="1" dirty="0">
                <a:solidFill>
                  <a:schemeClr val="dk1"/>
                </a:solidFill>
                <a:latin typeface="+mj-lt"/>
              </a:rPr>
              <a:t>Works</a:t>
            </a:r>
            <a:r>
              <a:rPr lang="en-US" sz="3000" dirty="0">
                <a:solidFill>
                  <a:schemeClr val="dk1"/>
                </a:solidFill>
                <a:latin typeface="+mj-lt"/>
              </a:rPr>
              <a:t> System</a:t>
            </a:r>
            <a:endParaRPr sz="30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97" name="Google Shape;297;p25"/>
          <p:cNvSpPr txBox="1">
            <a:spLocks noGrp="1"/>
          </p:cNvSpPr>
          <p:nvPr>
            <p:ph type="body" idx="1"/>
          </p:nvPr>
        </p:nvSpPr>
        <p:spPr>
          <a:xfrm>
            <a:off x="399701" y="1200151"/>
            <a:ext cx="828709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300" b="1" dirty="0">
                <a:solidFill>
                  <a:schemeClr val="dk1"/>
                </a:solidFill>
                <a:latin typeface="+mn-lt"/>
              </a:rPr>
              <a:t>The </a:t>
            </a:r>
            <a:r>
              <a:rPr lang="en-US" sz="1300" b="1" i="1" dirty="0">
                <a:solidFill>
                  <a:schemeClr val="dk1"/>
                </a:solidFill>
                <a:latin typeface="+mn-lt"/>
              </a:rPr>
              <a:t>Works</a:t>
            </a:r>
            <a:r>
              <a:rPr lang="en-US" sz="1300" b="1" dirty="0">
                <a:solidFill>
                  <a:schemeClr val="dk1"/>
                </a:solidFill>
                <a:latin typeface="+mn-lt"/>
              </a:rPr>
              <a:t> system is a web-based application provided by the Bank of America that offers a complete set of features which enables organizations to automate its existing processes for purchasing goods and making payments with credit card accounts. </a:t>
            </a:r>
          </a:p>
          <a:p>
            <a:pPr marL="0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endParaRPr lang="en-US" sz="1300" b="1" i="1" dirty="0">
              <a:solidFill>
                <a:schemeClr val="dk1"/>
              </a:solidFill>
              <a:latin typeface="+mn-lt"/>
            </a:endParaRPr>
          </a:p>
          <a:p>
            <a:pPr marL="0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300" b="1" i="1" dirty="0">
                <a:solidFill>
                  <a:schemeClr val="dk1"/>
                </a:solidFill>
                <a:latin typeface="+mn-lt"/>
              </a:rPr>
              <a:t>Works</a:t>
            </a:r>
            <a:r>
              <a:rPr lang="en-US" sz="1300" b="1" dirty="0">
                <a:solidFill>
                  <a:schemeClr val="dk1"/>
                </a:solidFill>
                <a:latin typeface="+mn-lt"/>
              </a:rPr>
              <a:t> provides real-time purchasing card administration, purchase request approval workflow, and a post-purchase reconciliation process that adheres to the university’s existing payment process workflow and internal purchasing policies</a:t>
            </a:r>
            <a:endParaRPr lang="en-US" sz="1300" dirty="0">
              <a:solidFill>
                <a:schemeClr val="dk1"/>
              </a:solidFill>
              <a:latin typeface="+mn-lt"/>
            </a:endParaRP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B0F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https://payment2works.com</a:t>
            </a:r>
            <a:r>
              <a:rPr lang="en-US" sz="1300" dirty="0">
                <a:solidFill>
                  <a:srgbClr val="00B0F0"/>
                </a:solidFill>
                <a:latin typeface="+mn-lt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65784-7FBE-E41A-85C1-A1CDC6D199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6974" y="3163747"/>
            <a:ext cx="4232551" cy="13291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A68E60-AC02-DB14-B68C-478963D1F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42511"/>
            <a:ext cx="9144001" cy="992448"/>
          </a:xfrm>
          <a:prstGeom prst="rect">
            <a:avLst/>
          </a:prstGeom>
        </p:spPr>
      </p:pic>
      <p:sp>
        <p:nvSpPr>
          <p:cNvPr id="296" name="Google Shape;296;p25"/>
          <p:cNvSpPr txBox="1">
            <a:spLocks noGrp="1"/>
          </p:cNvSpPr>
          <p:nvPr>
            <p:ph type="title"/>
          </p:nvPr>
        </p:nvSpPr>
        <p:spPr>
          <a:xfrm>
            <a:off x="451872" y="406776"/>
            <a:ext cx="8229600" cy="79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000" dirty="0">
                <a:solidFill>
                  <a:schemeClr val="dk1"/>
                </a:solidFill>
                <a:latin typeface="+mj-lt"/>
              </a:rPr>
              <a:t>PCard Activation</a:t>
            </a:r>
            <a:endParaRPr sz="30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97" name="Google Shape;297;p25"/>
          <p:cNvSpPr txBox="1">
            <a:spLocks noGrp="1"/>
          </p:cNvSpPr>
          <p:nvPr>
            <p:ph type="body" idx="1"/>
          </p:nvPr>
        </p:nvSpPr>
        <p:spPr>
          <a:xfrm>
            <a:off x="399701" y="1200151"/>
            <a:ext cx="5468736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lnSpc>
                <a:spcPct val="13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You will receive a welcome email from the Bank of America </a:t>
            </a:r>
          </a:p>
          <a:p>
            <a:pPr lvl="1">
              <a:lnSpc>
                <a:spcPct val="90000"/>
              </a:lnSpc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If you do not receive this welcome email, please email the </a:t>
            </a:r>
            <a:r>
              <a:rPr lang="en-US" sz="1300" dirty="0" err="1">
                <a:solidFill>
                  <a:schemeClr val="dk1"/>
                </a:solidFill>
                <a:latin typeface="Titillium Web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 Administrator at </a:t>
            </a:r>
            <a:r>
              <a:rPr lang="en-US" sz="1300" u="sng" dirty="0">
                <a:solidFill>
                  <a:srgbClr val="00B0F0"/>
                </a:solidFill>
                <a:latin typeface="Titillium Web"/>
              </a:rPr>
              <a:t>P</a:t>
            </a:r>
            <a:r>
              <a:rPr lang="en-US" sz="1300" u="sng" dirty="0">
                <a:solidFill>
                  <a:srgbClr val="00B0F0"/>
                </a:solidFill>
                <a:latin typeface="Titillium We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card@case.edu</a:t>
            </a:r>
            <a:endParaRPr lang="en-US" sz="1300" u="sng" dirty="0">
              <a:solidFill>
                <a:srgbClr val="00B0F0"/>
              </a:solidFill>
              <a:latin typeface="Titillium Web"/>
            </a:endParaRPr>
          </a:p>
          <a:p>
            <a:pPr marL="285750" indent="-285750">
              <a:lnSpc>
                <a:spcPct val="13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Once received, click on the link and set your password and security questions</a:t>
            </a:r>
            <a:endParaRPr lang="en-US" sz="1300" dirty="0"/>
          </a:p>
          <a:p>
            <a:pPr lvl="1">
              <a:lnSpc>
                <a:spcPct val="90000"/>
              </a:lnSpc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Save the </a:t>
            </a:r>
            <a:r>
              <a:rPr lang="en-US" sz="1300" i="1" dirty="0">
                <a:solidFill>
                  <a:schemeClr val="dk1"/>
                </a:solidFill>
                <a:latin typeface="Titillium Web"/>
              </a:rPr>
              <a:t>Works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 link in your favorites</a:t>
            </a:r>
          </a:p>
          <a:p>
            <a:pPr marL="285750" indent="-285750">
              <a:lnSpc>
                <a:spcPct val="13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Quick tips:</a:t>
            </a:r>
          </a:p>
          <a:p>
            <a:pPr lvl="1">
              <a:lnSpc>
                <a:spcPct val="90000"/>
              </a:lnSpc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Activation Line: 888-233-8855</a:t>
            </a:r>
          </a:p>
          <a:p>
            <a:pPr lvl="1">
              <a:lnSpc>
                <a:spcPct val="90000"/>
              </a:lnSpc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please email the </a:t>
            </a:r>
            <a:r>
              <a:rPr lang="en-US" sz="1300" dirty="0" err="1">
                <a:solidFill>
                  <a:schemeClr val="dk1"/>
                </a:solidFill>
                <a:latin typeface="Titillium Web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 Administrator at </a:t>
            </a:r>
            <a:r>
              <a:rPr lang="en-US" sz="1300" u="sng" dirty="0">
                <a:solidFill>
                  <a:srgbClr val="00B0F0"/>
                </a:solidFill>
                <a:latin typeface="Titillium Web"/>
                <a:hlinkClick r:id="rId5"/>
              </a:rPr>
              <a:t>Pcard@case.edu</a:t>
            </a:r>
            <a:r>
              <a:rPr lang="en-US" sz="1300" u="sng" dirty="0">
                <a:solidFill>
                  <a:srgbClr val="00B0F0"/>
                </a:solidFill>
                <a:latin typeface="Titillium Web"/>
              </a:rPr>
              <a:t> 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for your Verification ID</a:t>
            </a:r>
          </a:p>
          <a:p>
            <a:pPr lvl="1">
              <a:lnSpc>
                <a:spcPct val="90000"/>
              </a:lnSpc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The system will prompt you to create a PIN</a:t>
            </a:r>
          </a:p>
          <a:p>
            <a:pPr marL="285750" indent="-285750">
              <a:lnSpc>
                <a:spcPct val="13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Cardholders will activate their card using the Global Card Access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D8AA49-F8BA-F076-DB51-A16F48F6BE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437" y="2178831"/>
            <a:ext cx="2813035" cy="16170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283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480EC2-7CF5-0CA9-632E-70BBF485E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35580"/>
            <a:ext cx="9144001" cy="992448"/>
          </a:xfrm>
          <a:prstGeom prst="rect">
            <a:avLst/>
          </a:prstGeom>
        </p:spPr>
      </p:pic>
      <p:sp>
        <p:nvSpPr>
          <p:cNvPr id="296" name="Google Shape;296;p25"/>
          <p:cNvSpPr txBox="1">
            <a:spLocks noGrp="1"/>
          </p:cNvSpPr>
          <p:nvPr>
            <p:ph type="title"/>
          </p:nvPr>
        </p:nvSpPr>
        <p:spPr>
          <a:xfrm>
            <a:off x="451872" y="406776"/>
            <a:ext cx="8229600" cy="79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000" dirty="0">
                <a:solidFill>
                  <a:schemeClr val="dk1"/>
                </a:solidFill>
                <a:latin typeface="+mj-lt"/>
              </a:rPr>
              <a:t>Global Card Access System</a:t>
            </a:r>
            <a:endParaRPr sz="30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97" name="Google Shape;297;p25"/>
          <p:cNvSpPr txBox="1">
            <a:spLocks noGrp="1"/>
          </p:cNvSpPr>
          <p:nvPr>
            <p:ph type="body" idx="1"/>
          </p:nvPr>
        </p:nvSpPr>
        <p:spPr>
          <a:xfrm>
            <a:off x="399701" y="1200151"/>
            <a:ext cx="4427793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lnSpc>
                <a:spcPct val="14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To register as a new user for Global Card Access, complete the following:</a:t>
            </a:r>
          </a:p>
          <a:p>
            <a:pPr lvl="1">
              <a:lnSpc>
                <a:spcPct val="110000"/>
              </a:lnSpc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Access the Global Card Access website at </a:t>
            </a:r>
            <a:r>
              <a:rPr lang="en-US" sz="1300" dirty="0">
                <a:solidFill>
                  <a:srgbClr val="00B0F0"/>
                </a:solidFill>
                <a:latin typeface="Titillium Web"/>
                <a:hlinkClick r:id="rId4"/>
              </a:rPr>
              <a:t>https://spacardportal.works.com/gar/login</a:t>
            </a:r>
            <a:endParaRPr lang="en-US" sz="1300" dirty="0">
              <a:solidFill>
                <a:srgbClr val="00B0F0"/>
              </a:solidFill>
              <a:latin typeface="Titillium Web"/>
            </a:endParaRPr>
          </a:p>
          <a:p>
            <a:pPr lvl="1">
              <a:lnSpc>
                <a:spcPct val="110000"/>
              </a:lnSpc>
            </a:pPr>
            <a:r>
              <a:rPr lang="en-US" sz="1300" dirty="0">
                <a:solidFill>
                  <a:schemeClr val="tx1"/>
                </a:solidFill>
                <a:latin typeface="Titillium Web"/>
              </a:rPr>
              <a:t>From the Global Card Access Login Screen, click </a:t>
            </a:r>
            <a:r>
              <a:rPr lang="en-US" sz="1300" b="1" dirty="0">
                <a:solidFill>
                  <a:schemeClr val="tx1"/>
                </a:solidFill>
                <a:latin typeface="Titillium Web"/>
              </a:rPr>
              <a:t>Register Now</a:t>
            </a:r>
          </a:p>
          <a:p>
            <a:pPr lvl="1">
              <a:lnSpc>
                <a:spcPct val="110000"/>
              </a:lnSpc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Enter your corporate card number or your company billing account number</a:t>
            </a:r>
          </a:p>
          <a:p>
            <a:pPr lvl="1">
              <a:lnSpc>
                <a:spcPct val="110000"/>
              </a:lnSpc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Click </a:t>
            </a:r>
            <a:r>
              <a:rPr lang="en-US" sz="1300" b="1" dirty="0">
                <a:solidFill>
                  <a:schemeClr val="dk1"/>
                </a:solidFill>
                <a:latin typeface="Titillium Web"/>
              </a:rPr>
              <a:t>Continue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8E247B-4BBA-AEB9-155A-077F5715E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7971" y="1309275"/>
            <a:ext cx="3403501" cy="1603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20A280-A564-9EC1-7EC9-BDCA3B50E1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971" y="3022183"/>
            <a:ext cx="3403501" cy="10913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748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B797CA-6EC3-9FA0-54C7-32C3EB9E9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35583"/>
            <a:ext cx="9144001" cy="992448"/>
          </a:xfrm>
          <a:prstGeom prst="rect">
            <a:avLst/>
          </a:prstGeom>
        </p:spPr>
      </p:pic>
      <p:sp>
        <p:nvSpPr>
          <p:cNvPr id="296" name="Google Shape;296;p25"/>
          <p:cNvSpPr txBox="1">
            <a:spLocks noGrp="1"/>
          </p:cNvSpPr>
          <p:nvPr>
            <p:ph type="title"/>
          </p:nvPr>
        </p:nvSpPr>
        <p:spPr>
          <a:xfrm>
            <a:off x="0" y="406776"/>
            <a:ext cx="9143999" cy="79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en-US" sz="3000" dirty="0">
                <a:solidFill>
                  <a:schemeClr val="dk1"/>
                </a:solidFill>
                <a:latin typeface="+mj-lt"/>
              </a:rPr>
              <a:t>Global Card Access: Creating Your PIN and Alert Preferences </a:t>
            </a:r>
            <a:endParaRPr sz="30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97" name="Google Shape;297;p25"/>
          <p:cNvSpPr txBox="1">
            <a:spLocks noGrp="1"/>
          </p:cNvSpPr>
          <p:nvPr>
            <p:ph type="body" idx="1"/>
          </p:nvPr>
        </p:nvSpPr>
        <p:spPr>
          <a:xfrm>
            <a:off x="399701" y="1200151"/>
            <a:ext cx="4560866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300" b="1" dirty="0">
                <a:solidFill>
                  <a:schemeClr val="dk1"/>
                </a:solidFill>
                <a:latin typeface="+mn-lt"/>
              </a:rPr>
              <a:t>After creating a Global Card Access account, you will be taken to the Home Screen where you can create your PIN </a:t>
            </a:r>
          </a:p>
          <a:p>
            <a:pPr marL="285750" lvl="1" indent="-285750">
              <a:lnSpc>
                <a:spcPct val="15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Click </a:t>
            </a:r>
            <a:r>
              <a:rPr lang="en-US" sz="1300" b="1" dirty="0">
                <a:solidFill>
                  <a:schemeClr val="dk1"/>
                </a:solidFill>
                <a:latin typeface="Titillium Web"/>
              </a:rPr>
              <a:t>PIN Check </a:t>
            </a:r>
          </a:p>
          <a:p>
            <a:pPr marL="285750" lvl="1" indent="-285750">
              <a:lnSpc>
                <a:spcPct val="15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Click </a:t>
            </a:r>
            <a:r>
              <a:rPr lang="en-US" sz="1300" b="1" dirty="0">
                <a:solidFill>
                  <a:schemeClr val="dk1"/>
                </a:solidFill>
                <a:latin typeface="Titillium Web"/>
              </a:rPr>
              <a:t>Set Your PIN</a:t>
            </a:r>
          </a:p>
          <a:p>
            <a:pPr lvl="1">
              <a:lnSpc>
                <a:spcPct val="110000"/>
              </a:lnSpc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Please be advised CWRU, Procurement department, and the </a:t>
            </a:r>
            <a:r>
              <a:rPr lang="en-US" sz="1300" dirty="0" err="1">
                <a:solidFill>
                  <a:schemeClr val="dk1"/>
                </a:solidFill>
                <a:latin typeface="Titillium Web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 Administrator do not have access to your PIN </a:t>
            </a:r>
          </a:p>
          <a:p>
            <a:pPr marL="0" lvl="1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None/>
            </a:pPr>
            <a:r>
              <a:rPr lang="en-US" sz="1300" b="1" dirty="0">
                <a:solidFill>
                  <a:schemeClr val="dk1"/>
                </a:solidFill>
                <a:latin typeface="+mn-lt"/>
              </a:rPr>
              <a:t>Setting your alert preferences</a:t>
            </a:r>
          </a:p>
          <a:p>
            <a:pPr lvl="1">
              <a:lnSpc>
                <a:spcPct val="110000"/>
              </a:lnSpc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Click </a:t>
            </a:r>
            <a:r>
              <a:rPr lang="en-US" sz="1300" b="1" dirty="0">
                <a:solidFill>
                  <a:schemeClr val="dk1"/>
                </a:solidFill>
                <a:latin typeface="+mn-lt"/>
              </a:rPr>
              <a:t>Manage Alerts</a:t>
            </a:r>
            <a:endParaRPr lang="en-US" sz="1300" dirty="0">
              <a:solidFill>
                <a:schemeClr val="dk1"/>
              </a:solidFill>
              <a:latin typeface="+mn-lt"/>
            </a:endParaRPr>
          </a:p>
          <a:p>
            <a:pPr lvl="1">
              <a:lnSpc>
                <a:spcPct val="110000"/>
              </a:lnSpc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Customize your alert preferences to notify you of any suspicious activity, low-balance, </a:t>
            </a:r>
            <a:r>
              <a:rPr lang="en-US" sz="1300" dirty="0" err="1">
                <a:solidFill>
                  <a:schemeClr val="dk1"/>
                </a:solidFill>
                <a:latin typeface="+mn-lt"/>
              </a:rPr>
              <a:t>etc</a:t>
            </a:r>
            <a:endParaRPr lang="en-US" sz="1300" dirty="0">
              <a:solidFill>
                <a:schemeClr val="dk1"/>
              </a:solidFill>
              <a:latin typeface="+mn-lt"/>
            </a:endParaRPr>
          </a:p>
          <a:p>
            <a:pPr lvl="2" indent="-279399">
              <a:lnSpc>
                <a:spcPct val="110000"/>
              </a:lnSpc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300" dirty="0">
                <a:solidFill>
                  <a:srgbClr val="152A40"/>
                </a:solidFill>
                <a:latin typeface="+mn-lt"/>
              </a:rPr>
              <a:t>Provide your preference of text, email or phone call for notification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743A7E-9E93-5365-FD70-D97F3F8BC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567" y="1398545"/>
            <a:ext cx="3720905" cy="25996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352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DA820-A17B-FEF7-60C7-A5C81F7F3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35581"/>
            <a:ext cx="9144001" cy="992448"/>
          </a:xfrm>
          <a:prstGeom prst="rect">
            <a:avLst/>
          </a:prstGeom>
        </p:spPr>
      </p:pic>
      <p:grpSp>
        <p:nvGrpSpPr>
          <p:cNvPr id="280" name="Google Shape;280;p24"/>
          <p:cNvGrpSpPr/>
          <p:nvPr/>
        </p:nvGrpSpPr>
        <p:grpSpPr>
          <a:xfrm>
            <a:off x="580112" y="275258"/>
            <a:ext cx="6313929" cy="4016700"/>
            <a:chOff x="538122" y="0"/>
            <a:chExt cx="6313929" cy="4016700"/>
          </a:xfrm>
        </p:grpSpPr>
        <p:sp>
          <p:nvSpPr>
            <p:cNvPr id="281" name="Google Shape;281;p24"/>
            <p:cNvSpPr/>
            <p:nvPr/>
          </p:nvSpPr>
          <p:spPr>
            <a:xfrm>
              <a:off x="538122" y="0"/>
              <a:ext cx="4016700" cy="4016700"/>
            </a:xfrm>
            <a:prstGeom prst="flowChartAlternateProcess">
              <a:avLst/>
            </a:prstGeom>
            <a:solidFill>
              <a:srgbClr val="123A59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1395051" y="988950"/>
              <a:ext cx="5415000" cy="5423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4"/>
            <p:cNvSpPr txBox="1"/>
            <p:nvPr/>
          </p:nvSpPr>
          <p:spPr>
            <a:xfrm>
              <a:off x="1433601" y="988950"/>
              <a:ext cx="5379900" cy="513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SzPts val="2400"/>
                <a:buFont typeface="Arial"/>
                <a:buNone/>
              </a:pPr>
              <a:r>
                <a:rPr lang="en-US" sz="2400" dirty="0">
                  <a:solidFill>
                    <a:srgbClr val="003366"/>
                  </a:solidFill>
                  <a:latin typeface="+mj-lt"/>
                </a:rPr>
                <a:t>Introduction To The</a:t>
              </a:r>
              <a:r>
                <a:rPr lang="en-US" sz="2400" b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1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Works</a:t>
              </a:r>
              <a:r>
                <a:rPr lang="en-US" sz="2400" b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 System</a:t>
              </a:r>
              <a:endParaRPr sz="1400" b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1395051" y="1973307"/>
              <a:ext cx="5457000" cy="49873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Navigating The </a:t>
              </a:r>
              <a:r>
                <a:rPr lang="en-US" sz="2400" b="0" i="1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Works </a:t>
              </a:r>
              <a:r>
                <a:rPr lang="en-US" sz="2400" b="0" i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System</a:t>
              </a: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9" name="Google Shape;289;p24"/>
          <p:cNvSpPr txBox="1"/>
          <p:nvPr/>
        </p:nvSpPr>
        <p:spPr>
          <a:xfrm>
            <a:off x="869064" y="260477"/>
            <a:ext cx="356846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The </a:t>
            </a:r>
            <a:r>
              <a:rPr lang="en-US" sz="3000" b="1" i="1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Works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 System</a:t>
            </a:r>
            <a:endParaRPr sz="30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6929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3C48DD-626E-5E8C-B07C-D580515E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42510"/>
            <a:ext cx="9144001" cy="992448"/>
          </a:xfrm>
          <a:prstGeom prst="rect">
            <a:avLst/>
          </a:prstGeom>
        </p:spPr>
      </p:pic>
      <p:sp>
        <p:nvSpPr>
          <p:cNvPr id="302" name="Google Shape;302;p26"/>
          <p:cNvSpPr txBox="1"/>
          <p:nvPr/>
        </p:nvSpPr>
        <p:spPr>
          <a:xfrm>
            <a:off x="457199" y="1212912"/>
            <a:ext cx="8229600" cy="1251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dk1"/>
                </a:solidFill>
                <a:latin typeface="Titillium Web"/>
              </a:rPr>
              <a:t>For first time access, click the link provided in your Welcome Email. If you need another Welcome Email sent, please reach out to </a:t>
            </a:r>
            <a:r>
              <a:rPr lang="en-US" sz="1700" u="sng" dirty="0">
                <a:solidFill>
                  <a:srgbClr val="00B0F0"/>
                </a:solidFill>
                <a:latin typeface="Titillium Web"/>
              </a:rPr>
              <a:t>P</a:t>
            </a:r>
            <a:r>
              <a:rPr lang="en-US" sz="1700" u="sng" dirty="0">
                <a:solidFill>
                  <a:srgbClr val="00B0F0"/>
                </a:solidFill>
                <a:latin typeface="Titillium We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-US" sz="1700" dirty="0">
                <a:solidFill>
                  <a:srgbClr val="00B0F0"/>
                </a:solidFill>
                <a:latin typeface="Titillium We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ard@case.edu</a:t>
            </a:r>
            <a:endParaRPr lang="en-US" sz="1700" dirty="0">
              <a:solidFill>
                <a:srgbClr val="00B0F0"/>
              </a:solidFill>
              <a:latin typeface="Titillium Web"/>
            </a:endParaRP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Titillium Web"/>
              </a:rPr>
              <a:t>After you follow the prompts to set your password and security questions, you will be sent to the Login Screen</a:t>
            </a:r>
            <a:endParaRPr sz="1300" b="0" i="0" u="none" strike="noStrike" cap="none" dirty="0">
              <a:solidFill>
                <a:srgbClr val="003366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857250" marR="0" lvl="2" indent="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7F7F7F"/>
              </a:buClr>
              <a:buSzPts val="845"/>
              <a:buFont typeface="Arial"/>
              <a:buNone/>
            </a:pPr>
            <a:endParaRPr sz="1300" b="0" i="0" u="none" strike="noStrike" cap="none" dirty="0">
              <a:solidFill>
                <a:srgbClr val="003366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6"/>
          <p:cNvSpPr txBox="1"/>
          <p:nvPr/>
        </p:nvSpPr>
        <p:spPr>
          <a:xfrm>
            <a:off x="457200" y="398780"/>
            <a:ext cx="8229600" cy="70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buClr>
                <a:srgbClr val="032846"/>
              </a:buClr>
              <a:buSzPts val="3600"/>
              <a:buFont typeface="Arial"/>
              <a:buNone/>
            </a:pPr>
            <a:r>
              <a:rPr lang="en-US" sz="3000" b="1" i="1" dirty="0">
                <a:solidFill>
                  <a:schemeClr val="dk1"/>
                </a:solidFill>
                <a:latin typeface="+mj-lt"/>
              </a:rPr>
              <a:t>Works:</a:t>
            </a:r>
            <a:r>
              <a:rPr lang="en-US" sz="3000" b="1" dirty="0">
                <a:solidFill>
                  <a:schemeClr val="dk1"/>
                </a:solidFill>
                <a:latin typeface="+mj-lt"/>
              </a:rPr>
              <a:t> Login Screen</a:t>
            </a:r>
            <a:endParaRPr sz="3000" b="1" dirty="0">
              <a:solidFill>
                <a:schemeClr val="dk1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E7063F-8976-411D-F662-8E95C6C8A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382" y="2703269"/>
            <a:ext cx="4639235" cy="1720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WRU_Caps_Templat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B0F0"/>
      </a:hlink>
      <a:folHlink>
        <a:srgbClr val="00B0F0"/>
      </a:folHlink>
    </a:clrScheme>
    <a:fontScheme name="CWRU">
      <a:majorFont>
        <a:latin typeface="Titillium Web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20507</TotalTime>
  <Words>1770</Words>
  <Application>Microsoft Office PowerPoint</Application>
  <PresentationFormat>On-screen Show (16:9)</PresentationFormat>
  <Paragraphs>185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Connections</vt:lpstr>
      <vt:lpstr>Calibri</vt:lpstr>
      <vt:lpstr>Arial</vt:lpstr>
      <vt:lpstr>Titillium Web</vt:lpstr>
      <vt:lpstr>Noto Sans Symbols</vt:lpstr>
      <vt:lpstr>CWRU_Caps_Template</vt:lpstr>
      <vt:lpstr>CWRU Works System Training For PCard Users</vt:lpstr>
      <vt:lpstr>PowerPoint Presentation</vt:lpstr>
      <vt:lpstr>PowerPoint Presentation</vt:lpstr>
      <vt:lpstr>What Is The Works System</vt:lpstr>
      <vt:lpstr>PCard Activation</vt:lpstr>
      <vt:lpstr>Global Card Access System</vt:lpstr>
      <vt:lpstr>Global Card Access: Creating Your PIN and Alert Preferences </vt:lpstr>
      <vt:lpstr>PowerPoint Presentation</vt:lpstr>
      <vt:lpstr>PowerPoint Presentation</vt:lpstr>
      <vt:lpstr>Works: Forgot Your Password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CWRU Procurement Card Training</dc:title>
  <dc:creator>Jah-Rule Davis</dc:creator>
  <cp:lastModifiedBy>Nicole Karn</cp:lastModifiedBy>
  <cp:revision>87</cp:revision>
  <dcterms:modified xsi:type="dcterms:W3CDTF">2025-09-16T14:53:47Z</dcterms:modified>
</cp:coreProperties>
</file>