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30" r:id="rId3"/>
    <p:sldId id="331" r:id="rId4"/>
    <p:sldId id="297" r:id="rId5"/>
    <p:sldId id="329" r:id="rId6"/>
    <p:sldId id="298" r:id="rId7"/>
    <p:sldId id="328" r:id="rId8"/>
    <p:sldId id="299" r:id="rId9"/>
    <p:sldId id="327" r:id="rId10"/>
    <p:sldId id="300" r:id="rId11"/>
    <p:sldId id="314" r:id="rId12"/>
    <p:sldId id="326" r:id="rId13"/>
  </p:sldIdLst>
  <p:sldSz cx="9144000" cy="5143500" type="screen16x9"/>
  <p:notesSz cx="7099300" cy="9385300"/>
  <p:embeddedFontLst>
    <p:embeddedFont>
      <p:font typeface="Titillium Web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jTAZbXHTIQ2Zv8oXt0d2SunFnl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EF381-059A-584B-CBCB-FF140F1BCD34}" name="Jah-Rule Davis" initials="JRD" userId="S::jad332@case.edu::1aec77bb-dcc6-41d0-b329-1099b0cd7f9c" providerId="AD"/>
  <p188:author id="{ABE5BCE2-0336-BE97-876E-7408C4AD7AF6}" name="Christine Johnson" initials="CJ" userId="S::cxj333@case.edu::e18d8689-1838-47c3-b494-396fd7cdd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1140" y="84"/>
      </p:cViewPr>
      <p:guideLst>
        <p:guide orient="horz" pos="1594"/>
        <p:guide pos="2868"/>
      </p:guideLst>
    </p:cSldViewPr>
  </p:slideViewPr>
  <p:outlineViewPr>
    <p:cViewPr>
      <p:scale>
        <a:sx n="33" d="100"/>
        <a:sy n="33" d="100"/>
      </p:scale>
      <p:origin x="0" y="-30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Tx/>
              <a:buNone/>
            </a:pPr>
            <a:endParaRPr lang="en-US" sz="1600"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28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51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516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989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3" name="Google Shape;4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278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544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191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6"/>
          <p:cNvCxnSpPr/>
          <p:nvPr/>
        </p:nvCxnSpPr>
        <p:spPr>
          <a:xfrm rot="10800000" flipH="1">
            <a:off x="685800" y="2571750"/>
            <a:ext cx="7772400" cy="10579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1221317" y="2776000"/>
            <a:ext cx="67013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23A5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72" y="353228"/>
            <a:ext cx="7759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762801" y="1597820"/>
            <a:ext cx="4598469" cy="9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4726004" y="3017520"/>
            <a:ext cx="3219651" cy="8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2576"/>
            <a:ext cx="9144000" cy="6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4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000"/>
              <a:buFont typeface="Arial"/>
              <a:buNone/>
            </a:pPr>
            <a:r>
              <a:rPr lang="en-US" sz="3000" dirty="0">
                <a:latin typeface="+mj-lt"/>
              </a:rPr>
              <a:t>CWRU </a:t>
            </a:r>
            <a:r>
              <a:rPr lang="en-US" sz="3000" dirty="0" err="1">
                <a:latin typeface="+mj-lt"/>
              </a:rPr>
              <a:t>PCard</a:t>
            </a:r>
            <a:r>
              <a:rPr lang="en-US" sz="3000" dirty="0">
                <a:latin typeface="+mj-lt"/>
              </a:rPr>
              <a:t> Audit Training</a:t>
            </a:r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D03A6-7279-3E92-11BA-8E2FEFDE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83183"/>
            <a:ext cx="9144001" cy="992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83C01-777E-193A-0D72-951074C2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457200" y="3902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Audit Results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37" name="Google Shape;437;p43"/>
          <p:cNvSpPr txBox="1">
            <a:spLocks noGrp="1"/>
          </p:cNvSpPr>
          <p:nvPr>
            <p:ph type="body" idx="1"/>
          </p:nvPr>
        </p:nvSpPr>
        <p:spPr>
          <a:xfrm>
            <a:off x="457201" y="1045509"/>
            <a:ext cx="6111688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Audit Results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Cardholders and the department/supervisor will be notified in writing of the outcome of the audit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Audit scores are based on the percentage of transactions with compliant receipts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Green – 95% and above is a passed audit and no additional action is needed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Yellow – 85%-94.99% is a failed audit and the Cardholder is subject to a re-audit in six months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Red – 85% and below is a failed audit and the Cardholder is immediately subject to a re-audit in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three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months. The Cardholder is also in jeopardy of having their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revoked if they do not improve on their next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audit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Major infractions may result in an automatic failure and potential disciplinary action 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Major infractions include the following: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Personal Purchases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Split Transactions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Restricted Expenditures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Failure to provide signed monthly statements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200" dirty="0">
              <a:solidFill>
                <a:schemeClr val="dk1"/>
              </a:solidFill>
              <a:latin typeface="+mn-lt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38" name="Google Shape;43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8889" y="2220370"/>
            <a:ext cx="2117910" cy="10221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95BA0-4A38-C625-C8FE-E6F777CDF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80799"/>
            <a:chOff x="2845026" y="1337983"/>
            <a:chExt cx="4417181" cy="1099003"/>
          </a:xfrm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28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E2843-DA60-A3EE-B5DE-61AF18CB7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457200" y="3902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Corrective Action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37" name="Google Shape;437;p43"/>
          <p:cNvSpPr txBox="1">
            <a:spLocks noGrp="1"/>
          </p:cNvSpPr>
          <p:nvPr>
            <p:ph type="body" idx="1"/>
          </p:nvPr>
        </p:nvSpPr>
        <p:spPr>
          <a:xfrm>
            <a:off x="457200" y="1045509"/>
            <a:ext cx="5439335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Corrective Action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Any cardholder scoring a GREEN pass of 95% or higher will qualify for re-audit one year from the date of last audit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 failed initial audit results in the Cardholder receiving a re-audit in 3 or 6 months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The magnitude and frequency of violation(s) found on the failed re-audit can result in any one or all these disciplinary actions: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Letter of reprimand to Cardholder and/or Approver’s personnel file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Decrease in 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limit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Cardholder and/or Approver attending required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training again. 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Temporary suspension of 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(minimum of 30 days)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Permanent suspension of card. Employees who have had cards terminated for noncompliance are not eligible for reissuance of a new card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000" dirty="0">
              <a:solidFill>
                <a:schemeClr val="dk1"/>
              </a:solidFill>
              <a:latin typeface="+mn-lt"/>
            </a:endParaRP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91BB5-B8FD-DC8C-F540-9DBB351E0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379" y="1841531"/>
            <a:ext cx="2710421" cy="1779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67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2CCD6C-2585-6795-A7B6-7C717FC6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63175"/>
              <a:ext cx="4316965" cy="73104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29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2CAD6F-4CA2-B1BE-EEFC-153C3068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63175"/>
              <a:ext cx="4316965" cy="73104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78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2F92D-BD90-48F5-A790-6EDDB4F7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415" name="Google Shape;415;p40"/>
          <p:cNvSpPr txBox="1">
            <a:spLocks noGrp="1"/>
          </p:cNvSpPr>
          <p:nvPr>
            <p:ph type="title"/>
          </p:nvPr>
        </p:nvSpPr>
        <p:spPr>
          <a:xfrm>
            <a:off x="438150" y="419050"/>
            <a:ext cx="82296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000" dirty="0">
                <a:solidFill>
                  <a:schemeClr val="dk1"/>
                </a:solidFill>
                <a:latin typeface="+mj-lt"/>
              </a:rPr>
              <a:t> Audit Program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16" name="Google Shape;416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303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Cardholders are randomly selected for remote audits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Audits are conducted on a continuous basis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Auditor monitors compliance with university policies and procedures in relation to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Cardholders and the department/supervisor will be notified via email of upcoming audit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goal is to improve the quality and coverage of audit procedures while increasing efficiency and supporting program compliance</a:t>
            </a: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285750" lvl="0" indent="-2984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500"/>
              <a:buFont typeface="Arial"/>
              <a:buChar char="•"/>
            </a:pPr>
            <a:endParaRPr sz="1300" dirty="0">
              <a:solidFill>
                <a:schemeClr val="dk1"/>
              </a:solidFill>
              <a:latin typeface="+mn-lt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DE69D-FC1F-E4CF-87EF-D35F6BAA4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264" y="1308001"/>
            <a:ext cx="3844722" cy="2527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14F0F-9326-233C-E60E-52B65A3A4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63175"/>
              <a:ext cx="4316965" cy="73104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35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ECD4A-066F-798F-0D50-A99B5CCB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422" name="Google Shape;422;p41"/>
          <p:cNvSpPr txBox="1">
            <a:spLocks noGrp="1"/>
          </p:cNvSpPr>
          <p:nvPr>
            <p:ph type="title"/>
          </p:nvPr>
        </p:nvSpPr>
        <p:spPr>
          <a:xfrm>
            <a:off x="438150" y="424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Preparation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23" name="Google Shape;423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23187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Always be prepared for an audit: you </a:t>
            </a:r>
            <a:r>
              <a:rPr lang="en-US" sz="1300" b="1" u="sng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WILL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be selected in the future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 PCard audit can occur at anytime, please have the following items available for the Auditor: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Original itemized/detailed receipts of purchases abiding to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policy saved and uploaded to the </a:t>
            </a:r>
            <a:r>
              <a:rPr lang="en-US" sz="13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system 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Reconciled monthly statements signed by Cardholder and Approver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Requested copies of all original receipts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Updated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DCard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Tracking Log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Documentation of any prior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exceptions</a:t>
            </a:r>
            <a:endParaRPr lang="en-US" sz="1300" dirty="0">
              <a:latin typeface="+mn-lt"/>
            </a:endParaRPr>
          </a:p>
          <a:p>
            <a:pPr marL="742950" lvl="1" indent="-2032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39ECE-52A4-5AEE-1B38-343263B90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437" y="1529602"/>
            <a:ext cx="3306411" cy="2084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BC06B-3E0F-F827-FB1E-7855A51C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42461"/>
            <a:chOff x="2845026" y="1337983"/>
            <a:chExt cx="4417181" cy="1026459"/>
          </a:xfrm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76282"/>
              <a:ext cx="4316965" cy="731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39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A2CA3F-2C83-4A48-05C2-F322333E6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429" name="Google Shape;429;p42"/>
          <p:cNvSpPr txBox="1">
            <a:spLocks noGrp="1"/>
          </p:cNvSpPr>
          <p:nvPr>
            <p:ph type="title"/>
          </p:nvPr>
        </p:nvSpPr>
        <p:spPr>
          <a:xfrm>
            <a:off x="457200" y="4190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+mj-lt"/>
              </a:rPr>
              <a:t>Examination &amp; Common Findings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430" name="Google Shape;430;p4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76698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records are audited for: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Original itemized receipts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Accurate reconciliation of receipts and monthly statements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Appropriate use of the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No inappropriately split purchases, restricted purchases or tax violations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Examples of common findings: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Missing receipts or missing itemized/detailed receipts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Policy violations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Personal purchases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Questionable purchases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Inappropriately split transactions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Non-allowable purchases as defined in the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policy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Statements not reviewed/approved monthly as required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200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9C234-032B-56A3-FF0D-48C0739A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182" y="1338090"/>
            <a:ext cx="3462618" cy="246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3FA0E-A0C7-64CC-369D-95ECCC4DA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9437"/>
            <a:ext cx="9144001" cy="992448"/>
          </a:xfrm>
          <a:prstGeom prst="rect">
            <a:avLst/>
          </a:prstGeom>
        </p:spPr>
      </p:pic>
      <p:sp>
        <p:nvSpPr>
          <p:cNvPr id="397" name="Google Shape;397;p39"/>
          <p:cNvSpPr/>
          <p:nvPr/>
        </p:nvSpPr>
        <p:spPr>
          <a:xfrm>
            <a:off x="379545" y="182880"/>
            <a:ext cx="4888805" cy="4257121"/>
          </a:xfrm>
          <a:prstGeom prst="flowChartAlternateProcess">
            <a:avLst/>
          </a:prstGeom>
          <a:solidFill>
            <a:srgbClr val="204364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696350" y="156775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Audit</a:t>
            </a:r>
            <a:endParaRPr lang="en-US" sz="2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9"/>
          <p:cNvGrpSpPr/>
          <p:nvPr/>
        </p:nvGrpSpPr>
        <p:grpSpPr>
          <a:xfrm>
            <a:off x="2218766" y="3012113"/>
            <a:ext cx="4660570" cy="542461"/>
            <a:chOff x="2845026" y="1337983"/>
            <a:chExt cx="4417181" cy="1026459"/>
          </a:xfrm>
          <a:solidFill>
            <a:srgbClr val="FFFF00"/>
          </a:solidFill>
        </p:grpSpPr>
        <p:sp>
          <p:nvSpPr>
            <p:cNvPr id="400" name="Google Shape;400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Audit Results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2218767" y="655046"/>
            <a:ext cx="4660570" cy="542461"/>
            <a:chOff x="2845026" y="1337983"/>
            <a:chExt cx="4417181" cy="1026459"/>
          </a:xfrm>
        </p:grpSpPr>
        <p:sp>
          <p:nvSpPr>
            <p:cNvPr id="403" name="Google Shape;403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 err="1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PCard</a:t>
              </a: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 Audit Program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2218766" y="1443988"/>
            <a:ext cx="4660570" cy="542461"/>
            <a:chOff x="2845026" y="1337983"/>
            <a:chExt cx="4417181" cy="1026459"/>
          </a:xfrm>
        </p:grpSpPr>
        <p:sp>
          <p:nvSpPr>
            <p:cNvPr id="406" name="Google Shape;406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32846"/>
                  </a:solidFill>
                  <a:latin typeface="+mj-lt"/>
                  <a:ea typeface="Arial"/>
                  <a:cs typeface="Arial"/>
                  <a:sym typeface="Arial"/>
                </a:rPr>
                <a:t>Preparation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218767" y="2272840"/>
            <a:ext cx="4660570" cy="580799"/>
            <a:chOff x="2845026" y="1337983"/>
            <a:chExt cx="4417181" cy="1099003"/>
          </a:xfrm>
        </p:grpSpPr>
        <p:sp>
          <p:nvSpPr>
            <p:cNvPr id="409" name="Google Shape;409;p39"/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 txBox="1"/>
            <p:nvPr/>
          </p:nvSpPr>
          <p:spPr>
            <a:xfrm>
              <a:off x="2878885" y="1510743"/>
              <a:ext cx="4316965" cy="92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Examination &amp; Common Findings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99;p39">
            <a:extLst>
              <a:ext uri="{FF2B5EF4-FFF2-40B4-BE49-F238E27FC236}">
                <a16:creationId xmlns:a16="http://schemas.microsoft.com/office/drawing/2014/main" id="{35252608-50A8-BB30-CBA8-BCE5640C5FE2}"/>
              </a:ext>
            </a:extLst>
          </p:cNvPr>
          <p:cNvGrpSpPr/>
          <p:nvPr/>
        </p:nvGrpSpPr>
        <p:grpSpPr>
          <a:xfrm>
            <a:off x="2201623" y="3770846"/>
            <a:ext cx="4660570" cy="542461"/>
            <a:chOff x="2845026" y="1337983"/>
            <a:chExt cx="4417181" cy="1026459"/>
          </a:xfrm>
          <a:solidFill>
            <a:schemeClr val="bg1"/>
          </a:solidFill>
        </p:grpSpPr>
        <p:sp>
          <p:nvSpPr>
            <p:cNvPr id="3" name="Google Shape;400;p39">
              <a:extLst>
                <a:ext uri="{FF2B5EF4-FFF2-40B4-BE49-F238E27FC236}">
                  <a16:creationId xmlns:a16="http://schemas.microsoft.com/office/drawing/2014/main" id="{EE27D279-115C-0250-73A3-A95346B95D93}"/>
                </a:ext>
              </a:extLst>
            </p:cNvPr>
            <p:cNvSpPr/>
            <p:nvPr/>
          </p:nvSpPr>
          <p:spPr>
            <a:xfrm>
              <a:off x="2845026" y="1337983"/>
              <a:ext cx="4417181" cy="1026459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01;p39">
              <a:extLst>
                <a:ext uri="{FF2B5EF4-FFF2-40B4-BE49-F238E27FC236}">
                  <a16:creationId xmlns:a16="http://schemas.microsoft.com/office/drawing/2014/main" id="{0500341C-F2E1-4604-66C4-B714051E5B2C}"/>
                </a:ext>
              </a:extLst>
            </p:cNvPr>
            <p:cNvSpPr txBox="1"/>
            <p:nvPr/>
          </p:nvSpPr>
          <p:spPr>
            <a:xfrm>
              <a:off x="2895134" y="1388091"/>
              <a:ext cx="4316965" cy="9262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32846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Corrective Action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584081"/>
      </p:ext>
    </p:extLst>
  </p:cSld>
  <p:clrMapOvr>
    <a:masterClrMapping/>
  </p:clrMapOvr>
</p:sld>
</file>

<file path=ppt/theme/theme1.xml><?xml version="1.0" encoding="utf-8"?>
<a:theme xmlns:a="http://schemas.openxmlformats.org/drawingml/2006/main" name="CWRU_Caps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CWRU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</TotalTime>
  <Words>576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Titillium Web</vt:lpstr>
      <vt:lpstr>CWRU_Caps_Template</vt:lpstr>
      <vt:lpstr>CWRU PCard Audit Training</vt:lpstr>
      <vt:lpstr>PowerPoint Presentation</vt:lpstr>
      <vt:lpstr>PowerPoint Presentation</vt:lpstr>
      <vt:lpstr>PCard Audit Program</vt:lpstr>
      <vt:lpstr>PowerPoint Presentation</vt:lpstr>
      <vt:lpstr>Preparation</vt:lpstr>
      <vt:lpstr>PowerPoint Presentation</vt:lpstr>
      <vt:lpstr>Examination &amp; Common Findings</vt:lpstr>
      <vt:lpstr>PowerPoint Presentation</vt:lpstr>
      <vt:lpstr>Audit Results</vt:lpstr>
      <vt:lpstr>PowerPoint Presentation</vt:lpstr>
      <vt:lpstr>Corrective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CWRU Procurement Card Training</dc:title>
  <dc:creator>Jah-Rule Davis</dc:creator>
  <cp:lastModifiedBy>Nicole Karn</cp:lastModifiedBy>
  <cp:revision>48</cp:revision>
  <dcterms:modified xsi:type="dcterms:W3CDTF">2025-09-16T14:54:16Z</dcterms:modified>
</cp:coreProperties>
</file>