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Montserrat"/>
      <p:regular r:id="rId39"/>
      <p:bold r:id="rId40"/>
      <p:italic r:id="rId41"/>
      <p:boldItalic r:id="rId42"/>
    </p:embeddedFont>
    <p:embeddedFont>
      <p:font typeface="Lato"/>
      <p:regular r:id="rId43"/>
      <p:bold r:id="rId44"/>
      <p:italic r:id="rId45"/>
      <p:boldItalic r:id="rId46"/>
    </p:embeddedFont>
    <p:embeddedFont>
      <p:font typeface="Average"/>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CC87258-7534-4558-B831-94AA215647DE}">
  <a:tblStyle styleId="{9CC87258-7534-4558-B831-94AA215647D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20" Type="http://schemas.openxmlformats.org/officeDocument/2006/relationships/slide" Target="slides/slide14.xml"/><Relationship Id="rId42" Type="http://schemas.openxmlformats.org/officeDocument/2006/relationships/font" Target="fonts/Montserrat-boldItalic.fntdata"/><Relationship Id="rId41" Type="http://schemas.openxmlformats.org/officeDocument/2006/relationships/font" Target="fonts/Montserrat-italic.fntdata"/><Relationship Id="rId22" Type="http://schemas.openxmlformats.org/officeDocument/2006/relationships/slide" Target="slides/slide16.xml"/><Relationship Id="rId44" Type="http://schemas.openxmlformats.org/officeDocument/2006/relationships/font" Target="fonts/Lato-bold.fntdata"/><Relationship Id="rId21" Type="http://schemas.openxmlformats.org/officeDocument/2006/relationships/slide" Target="slides/slide15.xml"/><Relationship Id="rId43" Type="http://schemas.openxmlformats.org/officeDocument/2006/relationships/font" Target="fonts/Lato-regular.fntdata"/><Relationship Id="rId24" Type="http://schemas.openxmlformats.org/officeDocument/2006/relationships/slide" Target="slides/slide18.xml"/><Relationship Id="rId46" Type="http://schemas.openxmlformats.org/officeDocument/2006/relationships/font" Target="fonts/Lato-boldItalic.fntdata"/><Relationship Id="rId23" Type="http://schemas.openxmlformats.org/officeDocument/2006/relationships/slide" Target="slides/slide17.xml"/><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Average-regular.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coronavirus/2019-ncov/about/symptoms.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emergencies/diseases/novel-coronavirus-2019/advice-for-public/myth-buster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80fc3449e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0fc3449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1f87997393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f87997393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1f87997393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f87997393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80fc3449e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80fc3449e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80fc3449e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80fc3449e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1f87997393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f87997393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80fc3449e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0fc3449e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1f96f5393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f96f5393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80fc3449e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80fc3449e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810c40d019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10c40d01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1f87997393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f87997393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80fc3449e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80fc3449e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810c40d0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810c40d0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https://www.cdc.gov/coronavirus/2019-ncov/about/symptoms.html</a:t>
            </a:r>
            <a:endParaRPr/>
          </a:p>
          <a:p>
            <a:pPr indent="0" lvl="0" marL="0" rtl="0" algn="l">
              <a:spcBef>
                <a:spcPts val="0"/>
              </a:spcBef>
              <a:spcAft>
                <a:spcPts val="0"/>
              </a:spcAft>
              <a:buNone/>
            </a:pPr>
            <a:r>
              <a:rPr lang="en-GB"/>
              <a:t>Maybe define each symptom?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810c40d019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810c40d019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0fc3449e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0fc3449e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810c40d01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10c40d01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810c40d01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810c40d01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https://www.cdc.gov/handwashing/when-how-handwashing.html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810c40d01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810c40d01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810c40d01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810c40d01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Maybe pass around a bottle and see if they can pick out the %?</a:t>
            </a:r>
            <a:endParaRPr/>
          </a:p>
          <a:p>
            <a:pPr indent="0" lvl="0" marL="0" rtl="0" algn="l">
              <a:spcBef>
                <a:spcPts val="0"/>
              </a:spcBef>
              <a:spcAft>
                <a:spcPts val="0"/>
              </a:spcAft>
              <a:buNone/>
            </a:pPr>
            <a:r>
              <a:rPr lang="en-GB"/>
              <a:t>https://www.cdc.gov/handwashing/when-how-handwashing.html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810c40d01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810c40d01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810c40d01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810c40d01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810bc274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10bc274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810b92af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810b92af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80fc3449e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80fc3449e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810c40d019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810c40d019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10bc2744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10bc2744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Maybe start out by asking students what they may already know about viruses</a:t>
            </a:r>
            <a:endParaRPr/>
          </a:p>
          <a:p>
            <a:pPr indent="0" lvl="0" marL="0" rtl="0" algn="l">
              <a:spcBef>
                <a:spcPts val="0"/>
              </a:spcBef>
              <a:spcAft>
                <a:spcPts val="0"/>
              </a:spcAft>
              <a:buNone/>
            </a:pPr>
            <a:r>
              <a:rPr lang="en-GB"/>
              <a:t>Source: http://www.biology4kids.com/files/micro_virus.html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810b92af3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810b92af3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80fc3449e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80fc3449e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80fc3449e2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80fc3449e2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https://www.who.int/emergencies/diseases/novel-coronavirus-2019/advice-for-public/myth-busters</a:t>
            </a:r>
            <a:endParaRPr/>
          </a:p>
          <a:p>
            <a:pPr indent="0" lvl="0" marL="0" rtl="0" algn="l">
              <a:spcBef>
                <a:spcPts val="0"/>
              </a:spcBef>
              <a:spcAft>
                <a:spcPts val="0"/>
              </a:spcAft>
              <a:buNone/>
            </a:pPr>
            <a:r>
              <a:rPr lang="en-GB"/>
              <a:t>I just chose a few to add here, but you should feel free to add/subtract!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1f87997393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f87997393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3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35" name="Shape 135"/>
        <p:cNvGrpSpPr/>
        <p:nvPr/>
      </p:nvGrpSpPr>
      <p:grpSpPr>
        <a:xfrm>
          <a:off x="0" y="0"/>
          <a:ext cx="0" cy="0"/>
          <a:chOff x="0" y="0"/>
          <a:chExt cx="0" cy="0"/>
        </a:xfrm>
      </p:grpSpPr>
      <p:sp>
        <p:nvSpPr>
          <p:cNvPr id="136" name="Google Shape;136;p11">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action="ppaction://hlinksldjump" r:id="rId3"/>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action="ppaction://hlinksldjump" r:id="rId4"/>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action="ppaction://hlinksldjump" r:id="rId5"/>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action="ppaction://hlinksldjump" r:id="rId6"/>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4" name="Shape 114"/>
        <p:cNvGrpSpPr/>
        <p:nvPr/>
      </p:nvGrpSpPr>
      <p:grpSpPr>
        <a:xfrm>
          <a:off x="0" y="0"/>
          <a:ext cx="0" cy="0"/>
          <a:chOff x="0" y="0"/>
          <a:chExt cx="0" cy="0"/>
        </a:xfrm>
      </p:grpSpPr>
      <p:sp>
        <p:nvSpPr>
          <p:cNvPr id="115" name="Google Shape;115;p9">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4" name="Shape 124"/>
        <p:cNvGrpSpPr/>
        <p:nvPr/>
      </p:nvGrpSpPr>
      <p:grpSpPr>
        <a:xfrm>
          <a:off x="0" y="0"/>
          <a:ext cx="0" cy="0"/>
          <a:chOff x="0" y="0"/>
          <a:chExt cx="0" cy="0"/>
        </a:xfrm>
      </p:grpSpPr>
      <p:sp>
        <p:nvSpPr>
          <p:cNvPr id="125" name="Google Shape;125;p10">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www.cdc.gov/coronavirus/2019-ncov/travelers/index.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www.nih.gov" TargetMode="External"/><Relationship Id="rId4" Type="http://schemas.openxmlformats.org/officeDocument/2006/relationships/hyperlink" Target="http://www.uptodate.com" TargetMode="External"/><Relationship Id="rId5" Type="http://schemas.openxmlformats.org/officeDocument/2006/relationships/hyperlink" Target="http://www.redcros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1" Type="http://schemas.openxmlformats.org/officeDocument/2006/relationships/hyperlink" Target="https://www.usatoday.com/in-depth/money/2020/03/04/coronavirus-what-stock-up-and-how-prepare-your-emergency-kit/4937518002/" TargetMode="External"/><Relationship Id="rId10" Type="http://schemas.openxmlformats.org/officeDocument/2006/relationships/hyperlink" Target="https://www.wsj.com/articles/coronavirus-costs-whos-paying-for-all-this-11583317801" TargetMode="External"/><Relationship Id="rId13" Type="http://schemas.openxmlformats.org/officeDocument/2006/relationships/hyperlink" Target="https://www.usatoday.com/in-depth/money/2020/03/04/coronavirus-what-stock-up-and-how-prepare-your-emergency-kit/4937518002/" TargetMode="External"/><Relationship Id="rId12" Type="http://schemas.openxmlformats.org/officeDocument/2006/relationships/hyperlink" Target="https://www.cnn.com/2020/03/03/health/us-coronavirus-cases-state-by-state/index.html" TargetMode="External"/><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s://www.cdc.gov/coronavirus/2019-ncov/index.html" TargetMode="External"/><Relationship Id="rId4" Type="http://schemas.openxmlformats.org/officeDocument/2006/relationships/hyperlink" Target="https://www.uptodate.com/contents/coronaviruses" TargetMode="External"/><Relationship Id="rId9" Type="http://schemas.openxmlformats.org/officeDocument/2006/relationships/hyperlink" Target="https://www.who.int/dg/speeches/detail/who-director-general-s-opening-remarks-at-the-media-briefing-on-covid-19---3-march-2020" TargetMode="External"/><Relationship Id="rId14" Type="http://schemas.openxmlformats.org/officeDocument/2006/relationships/image" Target="../media/image28.jpg"/><Relationship Id="rId5" Type="http://schemas.openxmlformats.org/officeDocument/2006/relationships/hyperlink" Target="https://www.who.int/emergencies/diseases/novel-coronavirus-2019" TargetMode="External"/><Relationship Id="rId6" Type="http://schemas.openxmlformats.org/officeDocument/2006/relationships/hyperlink" Target="https://www.nih.gov/health-information/coronavirus" TargetMode="External"/><Relationship Id="rId7" Type="http://schemas.openxmlformats.org/officeDocument/2006/relationships/hyperlink" Target="https://www.worldometers.info/coronavirus/" TargetMode="External"/><Relationship Id="rId8" Type="http://schemas.openxmlformats.org/officeDocument/2006/relationships/hyperlink" Target="https://www.newyorker.com/news/our-columnists/the-coronavirus-is-causing-a-global-panic-but-thats-a-good-thing?source=EDT_NYR_EDIT_NEWSLETTER_0_imagenewsletter_Daily_ZZ&amp;utm_campaign=aud-dev&amp;utm_source=nl&amp;utm_brand=tny&amp;utm_mailing=TNY_Daily_030220&amp;utm_medium=email&amp;bxid=5be9dc6924c17c6adf43563e&amp;cndid=52643102&amp;esrc=&amp;mbid=&amp;utm_term=TNY_Dail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067375" y="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Extra, Extra, </a:t>
            </a:r>
            <a:endParaRPr/>
          </a:p>
          <a:p>
            <a:pPr indent="0" lvl="0" marL="0" rtl="0" algn="l">
              <a:spcBef>
                <a:spcPts val="0"/>
              </a:spcBef>
              <a:spcAft>
                <a:spcPts val="0"/>
              </a:spcAft>
              <a:buNone/>
            </a:pPr>
            <a:r>
              <a:rPr lang="en-GB"/>
              <a:t>Read all about it: </a:t>
            </a:r>
            <a:endParaRPr/>
          </a:p>
          <a:p>
            <a:pPr indent="0" lvl="0" marL="0" rtl="0" algn="l">
              <a:spcBef>
                <a:spcPts val="0"/>
              </a:spcBef>
              <a:spcAft>
                <a:spcPts val="0"/>
              </a:spcAft>
              <a:buNone/>
            </a:pPr>
            <a:r>
              <a:rPr lang="en-GB"/>
              <a:t>The Coronavirus </a:t>
            </a:r>
            <a:endParaRPr/>
          </a:p>
        </p:txBody>
      </p:sp>
      <p:sp>
        <p:nvSpPr>
          <p:cNvPr id="229" name="Google Shape;229;p17"/>
          <p:cNvSpPr txBox="1"/>
          <p:nvPr>
            <p:ph idx="1" type="subTitle"/>
          </p:nvPr>
        </p:nvSpPr>
        <p:spPr>
          <a:xfrm>
            <a:off x="5011100" y="3157300"/>
            <a:ext cx="3470700" cy="506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a:t>By </a:t>
            </a:r>
            <a:endParaRPr/>
          </a:p>
          <a:p>
            <a:pPr indent="-311150" lvl="0" marL="457200" rtl="0" algn="l">
              <a:lnSpc>
                <a:spcPct val="100000"/>
              </a:lnSpc>
              <a:spcBef>
                <a:spcPts val="1600"/>
              </a:spcBef>
              <a:spcAft>
                <a:spcPts val="0"/>
              </a:spcAft>
              <a:buSzPts val="1300"/>
              <a:buChar char="●"/>
            </a:pPr>
            <a:r>
              <a:rPr lang="en-GB"/>
              <a:t>Kyle Fogarty, MS</a:t>
            </a:r>
            <a:endParaRPr/>
          </a:p>
          <a:p>
            <a:pPr indent="-311150" lvl="0" marL="457200" rtl="0" algn="l">
              <a:lnSpc>
                <a:spcPct val="100000"/>
              </a:lnSpc>
              <a:spcBef>
                <a:spcPts val="0"/>
              </a:spcBef>
              <a:spcAft>
                <a:spcPts val="0"/>
              </a:spcAft>
              <a:buSzPts val="1300"/>
              <a:buChar char="●"/>
            </a:pPr>
            <a:r>
              <a:rPr lang="en-GB"/>
              <a:t>Adam Gross, MS</a:t>
            </a:r>
            <a:endParaRPr/>
          </a:p>
          <a:p>
            <a:pPr indent="-311150" lvl="0" marL="457200" rtl="0" algn="l">
              <a:lnSpc>
                <a:spcPct val="100000"/>
              </a:lnSpc>
              <a:spcBef>
                <a:spcPts val="0"/>
              </a:spcBef>
              <a:spcAft>
                <a:spcPts val="0"/>
              </a:spcAft>
              <a:buSzPts val="1300"/>
              <a:buChar char="●"/>
            </a:pPr>
            <a:r>
              <a:rPr lang="en-GB"/>
              <a:t>Livia Timpanaro-Perrotta, MS</a:t>
            </a:r>
            <a:endParaRPr/>
          </a:p>
        </p:txBody>
      </p:sp>
      <p:pic>
        <p:nvPicPr>
          <p:cNvPr id="230" name="Google Shape;230;p17"/>
          <p:cNvPicPr preferRelativeResize="0"/>
          <p:nvPr/>
        </p:nvPicPr>
        <p:blipFill>
          <a:blip r:embed="rId3">
            <a:alphaModFix/>
          </a:blip>
          <a:stretch>
            <a:fillRect/>
          </a:stretch>
        </p:blipFill>
        <p:spPr>
          <a:xfrm>
            <a:off x="0" y="2080248"/>
            <a:ext cx="4572000" cy="30632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How is the Coronavirus different?</a:t>
            </a:r>
            <a:endParaRPr/>
          </a:p>
        </p:txBody>
      </p:sp>
      <p:sp>
        <p:nvSpPr>
          <p:cNvPr id="303" name="Google Shape;303;p26"/>
          <p:cNvSpPr txBox="1"/>
          <p:nvPr/>
        </p:nvSpPr>
        <p:spPr>
          <a:xfrm>
            <a:off x="1297500" y="17436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304" name="Google Shape;304;p26"/>
          <p:cNvSpPr txBox="1"/>
          <p:nvPr>
            <p:ph idx="1" type="body"/>
          </p:nvPr>
        </p:nvSpPr>
        <p:spPr>
          <a:xfrm>
            <a:off x="2030400" y="1743675"/>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FFFFFF"/>
                </a:solidFill>
              </a:rPr>
              <a:t>While it is in the same family as SARS and MERS, it is not the same disease</a:t>
            </a:r>
            <a:endParaRPr>
              <a:solidFill>
                <a:srgbClr val="FFFFFF"/>
              </a:solidFill>
            </a:endParaRPr>
          </a:p>
        </p:txBody>
      </p:sp>
      <p:sp>
        <p:nvSpPr>
          <p:cNvPr id="305" name="Google Shape;305;p26"/>
          <p:cNvSpPr txBox="1"/>
          <p:nvPr/>
        </p:nvSpPr>
        <p:spPr>
          <a:xfrm>
            <a:off x="1297500" y="26584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306" name="Google Shape;306;p26"/>
          <p:cNvSpPr txBox="1"/>
          <p:nvPr>
            <p:ph idx="1" type="body"/>
          </p:nvPr>
        </p:nvSpPr>
        <p:spPr>
          <a:xfrm>
            <a:off x="2030400" y="26585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rPr>
              <a:t>Does not transmit as easily as influenza but causes a more severe disease</a:t>
            </a:r>
            <a:endParaRPr>
              <a:solidFill>
                <a:srgbClr val="FFFFFF"/>
              </a:solidFill>
            </a:endParaRPr>
          </a:p>
          <a:p>
            <a:pPr indent="0" lvl="0" marL="0" rtl="0" algn="l">
              <a:spcBef>
                <a:spcPts val="1600"/>
              </a:spcBef>
              <a:spcAft>
                <a:spcPts val="1600"/>
              </a:spcAft>
              <a:buNone/>
            </a:pPr>
            <a:r>
              <a:t/>
            </a:r>
            <a:endParaRPr>
              <a:solidFill>
                <a:srgbClr val="FFFFFF"/>
              </a:solidFill>
            </a:endParaRPr>
          </a:p>
        </p:txBody>
      </p:sp>
      <p:sp>
        <p:nvSpPr>
          <p:cNvPr id="307" name="Google Shape;307;p26"/>
          <p:cNvSpPr txBox="1"/>
          <p:nvPr/>
        </p:nvSpPr>
        <p:spPr>
          <a:xfrm>
            <a:off x="1297500" y="35733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308" name="Google Shape;308;p26"/>
          <p:cNvSpPr txBox="1"/>
          <p:nvPr>
            <p:ph idx="1" type="body"/>
          </p:nvPr>
        </p:nvSpPr>
        <p:spPr>
          <a:xfrm>
            <a:off x="2030400" y="357336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FFFFFF"/>
                </a:solidFill>
              </a:rPr>
              <a:t>Is a new disease so the worldwide population does </a:t>
            </a:r>
            <a:r>
              <a:rPr lang="en-GB">
                <a:solidFill>
                  <a:srgbClr val="FFFFFF"/>
                </a:solidFill>
              </a:rPr>
              <a:t>not</a:t>
            </a:r>
            <a:r>
              <a:rPr lang="en-GB">
                <a:solidFill>
                  <a:srgbClr val="FFFFFF"/>
                </a:solidFill>
              </a:rPr>
              <a:t> have immunity to it</a:t>
            </a: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Epidemiology</a:t>
            </a:r>
            <a:r>
              <a:rPr lang="en-GB"/>
              <a:t> </a:t>
            </a:r>
            <a:endParaRPr/>
          </a:p>
        </p:txBody>
      </p:sp>
      <p:sp>
        <p:nvSpPr>
          <p:cNvPr id="314" name="Google Shape;314;p27"/>
          <p:cNvSpPr txBox="1"/>
          <p:nvPr>
            <p:ph idx="1" type="body"/>
          </p:nvPr>
        </p:nvSpPr>
        <p:spPr>
          <a:xfrm>
            <a:off x="4825500" y="543425"/>
            <a:ext cx="4318500" cy="18900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What does </a:t>
            </a:r>
            <a:r>
              <a:rPr lang="en-GB"/>
              <a:t>epidemiology</a:t>
            </a:r>
            <a:r>
              <a:rPr lang="en-GB"/>
              <a:t> mean?</a:t>
            </a:r>
            <a:endParaRPr/>
          </a:p>
          <a:p>
            <a:pPr indent="-311150" lvl="0" marL="457200" rtl="0" algn="l">
              <a:spcBef>
                <a:spcPts val="1600"/>
              </a:spcBef>
              <a:spcAft>
                <a:spcPts val="0"/>
              </a:spcAft>
              <a:buSzPts val="1300"/>
              <a:buChar char="●"/>
            </a:pPr>
            <a:r>
              <a:rPr lang="en-GB"/>
              <a:t>Per the CDC, Epidemiology is: the study (scientific, systematic, and data-drive) of the distribution (frequency, patterns) and determinants (causes, risk factors) of health-related states and events (not just diseases) in specified populations (neighborhood, city, state, country, global)</a:t>
            </a:r>
            <a:endParaRPr/>
          </a:p>
          <a:p>
            <a:pPr indent="-311150" lvl="0" marL="457200" rtl="0" algn="l">
              <a:spcBef>
                <a:spcPts val="0"/>
              </a:spcBef>
              <a:spcAft>
                <a:spcPts val="0"/>
              </a:spcAft>
              <a:buSzPts val="1300"/>
              <a:buChar char="●"/>
            </a:pPr>
            <a:r>
              <a:rPr lang="en-GB"/>
              <a:t>A little simpler:</a:t>
            </a:r>
            <a:endParaRPr/>
          </a:p>
          <a:p>
            <a:pPr indent="-298450" lvl="1" marL="914400" rtl="0" algn="l">
              <a:spcBef>
                <a:spcPts val="0"/>
              </a:spcBef>
              <a:spcAft>
                <a:spcPts val="0"/>
              </a:spcAft>
              <a:buSzPts val="1100"/>
              <a:buChar char="○"/>
            </a:pPr>
            <a:r>
              <a:rPr i="1" lang="en-GB"/>
              <a:t>The branch of medicine which deals with the incidence, distribution, and possible control of disease and other factors relating to health</a:t>
            </a:r>
            <a:endParaRPr i="1"/>
          </a:p>
          <a:p>
            <a:pPr indent="-311150" lvl="0" marL="457200" rtl="0" algn="l">
              <a:spcBef>
                <a:spcPts val="0"/>
              </a:spcBef>
              <a:spcAft>
                <a:spcPts val="0"/>
              </a:spcAft>
              <a:buSzPts val="1300"/>
              <a:buChar char="●"/>
            </a:pPr>
            <a:r>
              <a:rPr i="1" lang="en-GB"/>
              <a:t>“</a:t>
            </a:r>
            <a:r>
              <a:rPr lang="en-GB"/>
              <a:t>Marc Lipsitch, a Harvard epidemiologist and the director of the Center for Communicable Disease Dynamics, estimated that between forty per cent and seventy per cent of the world’s roughly five billion adults will get the virus, which was first reported in China, in late December. -The New Yorker</a:t>
            </a:r>
            <a:endParaRPr i="1"/>
          </a:p>
        </p:txBody>
      </p:sp>
      <p:pic>
        <p:nvPicPr>
          <p:cNvPr id="315" name="Google Shape;315;p27"/>
          <p:cNvPicPr preferRelativeResize="0"/>
          <p:nvPr/>
        </p:nvPicPr>
        <p:blipFill>
          <a:blip r:embed="rId3">
            <a:alphaModFix/>
          </a:blip>
          <a:stretch>
            <a:fillRect/>
          </a:stretch>
        </p:blipFill>
        <p:spPr>
          <a:xfrm>
            <a:off x="0" y="1426498"/>
            <a:ext cx="5004000" cy="2837825"/>
          </a:xfrm>
          <a:prstGeom prst="rect">
            <a:avLst/>
          </a:prstGeom>
          <a:noFill/>
          <a:ln>
            <a:noFill/>
          </a:ln>
        </p:spPr>
      </p:pic>
      <p:sp>
        <p:nvSpPr>
          <p:cNvPr id="316" name="Google Shape;316;p27"/>
          <p:cNvSpPr/>
          <p:nvPr/>
        </p:nvSpPr>
        <p:spPr>
          <a:xfrm rot="5400000">
            <a:off x="146700" y="1279800"/>
            <a:ext cx="1529400" cy="1822800"/>
          </a:xfrm>
          <a:prstGeom prst="rtTriangle">
            <a:avLst/>
          </a:prstGeom>
          <a:solidFill>
            <a:srgbClr val="1B212C"/>
          </a:solidFill>
          <a:ln cap="flat" cmpd="sng" w="9525">
            <a:solidFill>
              <a:srgbClr val="1B21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rot="-5400000">
            <a:off x="3327900" y="2911050"/>
            <a:ext cx="1529400" cy="1822800"/>
          </a:xfrm>
          <a:prstGeom prst="rtTriangle">
            <a:avLst/>
          </a:prstGeom>
          <a:solidFill>
            <a:srgbClr val="1B212C"/>
          </a:solidFill>
          <a:ln cap="flat" cmpd="sng" w="9525">
            <a:solidFill>
              <a:srgbClr val="1B21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a:off x="1749425" y="4264325"/>
            <a:ext cx="3578100" cy="865500"/>
          </a:xfrm>
          <a:prstGeom prst="rect">
            <a:avLst/>
          </a:prstGeom>
          <a:solidFill>
            <a:srgbClr val="1B212C"/>
          </a:solidFill>
          <a:ln cap="flat" cmpd="sng" w="9525">
            <a:solidFill>
              <a:srgbClr val="1B21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28"/>
          <p:cNvSpPr txBox="1"/>
          <p:nvPr>
            <p:ph type="title"/>
          </p:nvPr>
        </p:nvSpPr>
        <p:spPr>
          <a:xfrm>
            <a:off x="1297500" y="393750"/>
            <a:ext cx="5950200" cy="14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Let’s take it back to the beginning </a:t>
            </a:r>
            <a:endParaRPr b="1"/>
          </a:p>
        </p:txBody>
      </p:sp>
      <p:sp>
        <p:nvSpPr>
          <p:cNvPr id="324" name="Google Shape;324;p28"/>
          <p:cNvSpPr txBox="1"/>
          <p:nvPr>
            <p:ph idx="1" type="body"/>
          </p:nvPr>
        </p:nvSpPr>
        <p:spPr>
          <a:xfrm>
            <a:off x="616800" y="1360675"/>
            <a:ext cx="7071900" cy="315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Montserrat"/>
              <a:buChar char="●"/>
            </a:pPr>
            <a:r>
              <a:rPr lang="en-GB" sz="1800">
                <a:latin typeface="Montserrat"/>
                <a:ea typeface="Montserrat"/>
                <a:cs typeface="Montserrat"/>
                <a:sym typeface="Montserrat"/>
              </a:rPr>
              <a:t>Where did the Coronavirus (COVID-19) start?</a:t>
            </a:r>
            <a:endParaRPr sz="1800">
              <a:latin typeface="Montserrat"/>
              <a:ea typeface="Montserrat"/>
              <a:cs typeface="Montserrat"/>
              <a:sym typeface="Montserrat"/>
            </a:endParaRPr>
          </a:p>
          <a:p>
            <a:pPr indent="-342900" lvl="1" marL="914400" rtl="0" algn="l">
              <a:spcBef>
                <a:spcPts val="0"/>
              </a:spcBef>
              <a:spcAft>
                <a:spcPts val="0"/>
              </a:spcAft>
              <a:buClr>
                <a:srgbClr val="FFFFFF"/>
              </a:buClr>
              <a:buSzPts val="1800"/>
              <a:buChar char="○"/>
            </a:pPr>
            <a:r>
              <a:rPr lang="en-GB" sz="1800">
                <a:solidFill>
                  <a:srgbClr val="FFFFFF"/>
                </a:solidFill>
              </a:rPr>
              <a:t>The current COVID-19 outbreak is believed to have originated  in Wuhan, a city in the </a:t>
            </a:r>
            <a:r>
              <a:rPr lang="en-GB" sz="1800">
                <a:solidFill>
                  <a:srgbClr val="FFFFFF"/>
                </a:solidFill>
              </a:rPr>
              <a:t>province</a:t>
            </a:r>
            <a:r>
              <a:rPr lang="en-GB" sz="1800">
                <a:solidFill>
                  <a:srgbClr val="FFFFFF"/>
                </a:solidFill>
              </a:rPr>
              <a:t> of Hubei, China</a:t>
            </a:r>
            <a:endParaRPr sz="1800">
              <a:solidFill>
                <a:srgbClr val="FFFFFF"/>
              </a:solidFill>
            </a:endParaRPr>
          </a:p>
          <a:p>
            <a:pPr indent="-342900" lvl="0" marL="457200" rtl="0" algn="l">
              <a:spcBef>
                <a:spcPts val="0"/>
              </a:spcBef>
              <a:spcAft>
                <a:spcPts val="0"/>
              </a:spcAft>
              <a:buClr>
                <a:srgbClr val="FFFFFF"/>
              </a:buClr>
              <a:buSzPts val="1800"/>
              <a:buChar char="●"/>
            </a:pPr>
            <a:r>
              <a:rPr lang="en-GB" sz="1800">
                <a:solidFill>
                  <a:srgbClr val="FFFFFF"/>
                </a:solidFill>
              </a:rPr>
              <a:t>When did it begin?</a:t>
            </a:r>
            <a:endParaRPr sz="1800">
              <a:solidFill>
                <a:srgbClr val="FFFFFF"/>
              </a:solidFill>
            </a:endParaRPr>
          </a:p>
          <a:p>
            <a:pPr indent="-342900" lvl="1" marL="914400" rtl="0" algn="l">
              <a:spcBef>
                <a:spcPts val="0"/>
              </a:spcBef>
              <a:spcAft>
                <a:spcPts val="0"/>
              </a:spcAft>
              <a:buClr>
                <a:srgbClr val="FFFFFF"/>
              </a:buClr>
              <a:buSzPts val="1800"/>
              <a:buChar char="○"/>
            </a:pPr>
            <a:r>
              <a:rPr lang="en-GB" sz="1800">
                <a:solidFill>
                  <a:srgbClr val="FFFFFF"/>
                </a:solidFill>
              </a:rPr>
              <a:t>The first case is believed to have been in December 2019</a:t>
            </a:r>
            <a:endParaRPr sz="1800">
              <a:solidFill>
                <a:srgbClr val="FFFFFF"/>
              </a:solidFill>
            </a:endParaRPr>
          </a:p>
        </p:txBody>
      </p:sp>
      <p:sp>
        <p:nvSpPr>
          <p:cNvPr id="325" name="Google Shape;325;p28"/>
          <p:cNvSpPr/>
          <p:nvPr/>
        </p:nvSpPr>
        <p:spPr>
          <a:xfrm>
            <a:off x="7040600" y="3923575"/>
            <a:ext cx="2106350" cy="1222450"/>
          </a:xfrm>
          <a:custGeom>
            <a:rect b="b" l="l" r="r" t="t"/>
            <a:pathLst>
              <a:path extrusionOk="0" h="48898" w="84254">
                <a:moveTo>
                  <a:pt x="0" y="0"/>
                </a:moveTo>
                <a:lnTo>
                  <a:pt x="50319" y="0"/>
                </a:lnTo>
                <a:lnTo>
                  <a:pt x="84254" y="33935"/>
                </a:lnTo>
                <a:lnTo>
                  <a:pt x="84254" y="48898"/>
                </a:lnTo>
                <a:lnTo>
                  <a:pt x="48798" y="48898"/>
                </a:lnTo>
                <a:close/>
              </a:path>
            </a:pathLst>
          </a:custGeom>
          <a:solidFill>
            <a:schemeClr val="accent3"/>
          </a:solidFill>
          <a:ln>
            <a:noFill/>
          </a:ln>
        </p:spPr>
      </p:sp>
      <p:pic>
        <p:nvPicPr>
          <p:cNvPr id="326" name="Google Shape;326;p28"/>
          <p:cNvPicPr preferRelativeResize="0"/>
          <p:nvPr/>
        </p:nvPicPr>
        <p:blipFill>
          <a:blip r:embed="rId3">
            <a:alphaModFix/>
          </a:blip>
          <a:stretch>
            <a:fillRect/>
          </a:stretch>
        </p:blipFill>
        <p:spPr>
          <a:xfrm>
            <a:off x="213925" y="3183200"/>
            <a:ext cx="2106350" cy="1715851"/>
          </a:xfrm>
          <a:prstGeom prst="rect">
            <a:avLst/>
          </a:prstGeom>
          <a:noFill/>
          <a:ln>
            <a:noFill/>
          </a:ln>
        </p:spPr>
      </p:pic>
      <p:sp>
        <p:nvSpPr>
          <p:cNvPr id="327" name="Google Shape;327;p28"/>
          <p:cNvSpPr txBox="1"/>
          <p:nvPr/>
        </p:nvSpPr>
        <p:spPr>
          <a:xfrm>
            <a:off x="2320275" y="3500975"/>
            <a:ext cx="4427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Lato"/>
                <a:ea typeface="Lato"/>
                <a:cs typeface="Lato"/>
                <a:sym typeface="Lato"/>
              </a:rPr>
              <a:t>Image of the coronavirus under electron microscopy</a:t>
            </a:r>
            <a:endParaRPr>
              <a:solidFill>
                <a:srgbClr val="FFFFFF"/>
              </a:solidFill>
              <a:latin typeface="Lato"/>
              <a:ea typeface="Lato"/>
              <a:cs typeface="Lato"/>
              <a:sym typeface="Lato"/>
            </a:endParaRPr>
          </a:p>
        </p:txBody>
      </p:sp>
      <p:pic>
        <p:nvPicPr>
          <p:cNvPr id="328" name="Google Shape;328;p28"/>
          <p:cNvPicPr preferRelativeResize="0"/>
          <p:nvPr/>
        </p:nvPicPr>
        <p:blipFill>
          <a:blip r:embed="rId4">
            <a:alphaModFix/>
          </a:blip>
          <a:stretch>
            <a:fillRect/>
          </a:stretch>
        </p:blipFill>
        <p:spPr>
          <a:xfrm>
            <a:off x="6620950" y="3019075"/>
            <a:ext cx="2319311" cy="164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29"/>
          <p:cNvSpPr txBox="1"/>
          <p:nvPr>
            <p:ph type="title"/>
          </p:nvPr>
        </p:nvSpPr>
        <p:spPr>
          <a:xfrm>
            <a:off x="1150475" y="1438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3000"/>
              <a:t>How many cases are there?</a:t>
            </a:r>
            <a:endParaRPr b="1" sz="3000"/>
          </a:p>
        </p:txBody>
      </p:sp>
      <p:sp>
        <p:nvSpPr>
          <p:cNvPr id="334" name="Google Shape;334;p29"/>
          <p:cNvSpPr txBox="1"/>
          <p:nvPr>
            <p:ph idx="1" type="body"/>
          </p:nvPr>
        </p:nvSpPr>
        <p:spPr>
          <a:xfrm>
            <a:off x="1052550" y="964825"/>
            <a:ext cx="7038900" cy="2911200"/>
          </a:xfrm>
          <a:prstGeom prst="rect">
            <a:avLst/>
          </a:prstGeom>
        </p:spPr>
        <p:txBody>
          <a:bodyPr anchorCtr="0" anchor="t" bIns="91425" lIns="91425" spcFirstLastPara="1" rIns="91425" wrap="square" tIns="91425">
            <a:noAutofit/>
          </a:bodyPr>
          <a:lstStyle/>
          <a:p>
            <a:pPr indent="0" lvl="0" marL="0" rtl="0" algn="ctr">
              <a:lnSpc>
                <a:spcPct val="130000"/>
              </a:lnSpc>
              <a:spcBef>
                <a:spcPts val="1100"/>
              </a:spcBef>
              <a:spcAft>
                <a:spcPts val="0"/>
              </a:spcAft>
              <a:buNone/>
            </a:pPr>
            <a:r>
              <a:rPr lang="en-GB" sz="2400">
                <a:solidFill>
                  <a:srgbClr val="FFFFFF"/>
                </a:solidFill>
                <a:latin typeface="Montserrat"/>
                <a:ea typeface="Montserrat"/>
                <a:cs typeface="Montserrat"/>
                <a:sym typeface="Montserrat"/>
              </a:rPr>
              <a:t>Coronavirus Cases:</a:t>
            </a:r>
            <a:endParaRPr sz="24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GB" sz="2400">
                <a:solidFill>
                  <a:srgbClr val="FFFFFF"/>
                </a:solidFill>
                <a:latin typeface="Montserrat"/>
                <a:ea typeface="Montserrat"/>
                <a:cs typeface="Montserrat"/>
                <a:sym typeface="Montserrat"/>
              </a:rPr>
              <a:t>95,483</a:t>
            </a:r>
            <a:endParaRPr sz="2400" u="sng">
              <a:solidFill>
                <a:srgbClr val="FFFFFF"/>
              </a:solidFill>
              <a:latin typeface="Montserrat"/>
              <a:ea typeface="Montserrat"/>
              <a:cs typeface="Montserrat"/>
              <a:sym typeface="Montserrat"/>
            </a:endParaRPr>
          </a:p>
          <a:p>
            <a:pPr indent="0" lvl="0" marL="0" rtl="0" algn="ctr">
              <a:lnSpc>
                <a:spcPct val="130000"/>
              </a:lnSpc>
              <a:spcBef>
                <a:spcPts val="1100"/>
              </a:spcBef>
              <a:spcAft>
                <a:spcPts val="0"/>
              </a:spcAft>
              <a:buNone/>
            </a:pPr>
            <a:r>
              <a:rPr lang="en-GB" sz="2400">
                <a:solidFill>
                  <a:srgbClr val="FFFFFF"/>
                </a:solidFill>
                <a:latin typeface="Montserrat"/>
                <a:ea typeface="Montserrat"/>
                <a:cs typeface="Montserrat"/>
                <a:sym typeface="Montserrat"/>
              </a:rPr>
              <a:t>Recovered:</a:t>
            </a:r>
            <a:endParaRPr sz="2400">
              <a:solidFill>
                <a:srgbClr val="FFFFFF"/>
              </a:solidFill>
              <a:latin typeface="Montserrat"/>
              <a:ea typeface="Montserrat"/>
              <a:cs typeface="Montserrat"/>
              <a:sym typeface="Montserrat"/>
            </a:endParaRPr>
          </a:p>
          <a:p>
            <a:pPr indent="0" lvl="0" marL="0" rtl="0" algn="ctr">
              <a:lnSpc>
                <a:spcPct val="130000"/>
              </a:lnSpc>
              <a:spcBef>
                <a:spcPts val="1100"/>
              </a:spcBef>
              <a:spcAft>
                <a:spcPts val="0"/>
              </a:spcAft>
              <a:buNone/>
            </a:pPr>
            <a:r>
              <a:rPr lang="en-GB" sz="2400">
                <a:solidFill>
                  <a:srgbClr val="FFFFFF"/>
                </a:solidFill>
                <a:latin typeface="Montserrat"/>
                <a:ea typeface="Montserrat"/>
                <a:cs typeface="Montserrat"/>
                <a:sym typeface="Montserrat"/>
              </a:rPr>
              <a:t>48,201</a:t>
            </a:r>
            <a:endParaRPr sz="2400">
              <a:solidFill>
                <a:srgbClr val="FFFFFF"/>
              </a:solidFill>
              <a:latin typeface="Montserrat"/>
              <a:ea typeface="Montserrat"/>
              <a:cs typeface="Montserrat"/>
              <a:sym typeface="Montserrat"/>
            </a:endParaRPr>
          </a:p>
          <a:p>
            <a:pPr indent="0" lvl="0" marL="0" rtl="0" algn="ctr">
              <a:lnSpc>
                <a:spcPct val="130000"/>
              </a:lnSpc>
              <a:spcBef>
                <a:spcPts val="1100"/>
              </a:spcBef>
              <a:spcAft>
                <a:spcPts val="0"/>
              </a:spcAft>
              <a:buNone/>
            </a:pPr>
            <a:r>
              <a:rPr lang="en-GB" sz="2400">
                <a:solidFill>
                  <a:srgbClr val="FFFFFF"/>
                </a:solidFill>
                <a:latin typeface="Montserrat"/>
                <a:ea typeface="Montserrat"/>
                <a:cs typeface="Montserrat"/>
                <a:sym typeface="Montserrat"/>
              </a:rPr>
              <a:t>Deaths:</a:t>
            </a:r>
            <a:endParaRPr sz="24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GB" sz="2400">
                <a:solidFill>
                  <a:srgbClr val="FFFFFF"/>
                </a:solidFill>
                <a:latin typeface="Montserrat"/>
                <a:ea typeface="Montserrat"/>
                <a:cs typeface="Montserrat"/>
                <a:sym typeface="Montserrat"/>
              </a:rPr>
              <a:t>3,286</a:t>
            </a:r>
            <a:endParaRPr b="1" sz="24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GB" sz="1400">
                <a:solidFill>
                  <a:srgbClr val="FFFFFF"/>
                </a:solidFill>
                <a:latin typeface="Montserrat"/>
                <a:ea typeface="Montserrat"/>
                <a:cs typeface="Montserrat"/>
                <a:sym typeface="Montserrat"/>
              </a:rPr>
              <a:t>Mortality Rate: </a:t>
            </a:r>
            <a:endParaRPr b="1" sz="14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GB" sz="1400">
                <a:solidFill>
                  <a:srgbClr val="FFFFFF"/>
                </a:solidFill>
                <a:latin typeface="Montserrat"/>
                <a:ea typeface="Montserrat"/>
                <a:cs typeface="Montserrat"/>
                <a:sym typeface="Montserrat"/>
              </a:rPr>
              <a:t>3.4% (WHO Estimate)</a:t>
            </a:r>
            <a:endParaRPr b="1" sz="1400">
              <a:solidFill>
                <a:srgbClr val="FFFFFF"/>
              </a:solidFill>
              <a:latin typeface="Montserrat"/>
              <a:ea typeface="Montserrat"/>
              <a:cs typeface="Montserrat"/>
              <a:sym typeface="Montserrat"/>
            </a:endParaRPr>
          </a:p>
          <a:p>
            <a:pPr indent="0" lvl="0" marL="0" rtl="0" algn="l">
              <a:spcBef>
                <a:spcPts val="0"/>
              </a:spcBef>
              <a:spcAft>
                <a:spcPts val="1600"/>
              </a:spcAft>
              <a:buNone/>
            </a:pPr>
            <a:r>
              <a:t/>
            </a:r>
            <a:endParaRPr sz="1400">
              <a:solidFill>
                <a:srgbClr val="FFFFFF"/>
              </a:solidFill>
              <a:latin typeface="Montserrat"/>
              <a:ea typeface="Montserrat"/>
              <a:cs typeface="Montserrat"/>
              <a:sym typeface="Montserrat"/>
            </a:endParaRPr>
          </a:p>
        </p:txBody>
      </p:sp>
      <p:pic>
        <p:nvPicPr>
          <p:cNvPr id="335" name="Google Shape;335;p29"/>
          <p:cNvPicPr preferRelativeResize="0"/>
          <p:nvPr/>
        </p:nvPicPr>
        <p:blipFill>
          <a:blip r:embed="rId3">
            <a:alphaModFix/>
          </a:blip>
          <a:stretch>
            <a:fillRect/>
          </a:stretch>
        </p:blipFill>
        <p:spPr>
          <a:xfrm>
            <a:off x="4" y="1726450"/>
            <a:ext cx="3476175" cy="3417050"/>
          </a:xfrm>
          <a:prstGeom prst="rect">
            <a:avLst/>
          </a:prstGeom>
          <a:noFill/>
          <a:ln>
            <a:noFill/>
          </a:ln>
        </p:spPr>
      </p:pic>
      <p:pic>
        <p:nvPicPr>
          <p:cNvPr id="336" name="Google Shape;336;p29"/>
          <p:cNvPicPr preferRelativeResize="0"/>
          <p:nvPr/>
        </p:nvPicPr>
        <p:blipFill>
          <a:blip r:embed="rId4">
            <a:alphaModFix/>
          </a:blip>
          <a:stretch>
            <a:fillRect/>
          </a:stretch>
        </p:blipFill>
        <p:spPr>
          <a:xfrm>
            <a:off x="5612596" y="1726450"/>
            <a:ext cx="3531399" cy="3417049"/>
          </a:xfrm>
          <a:prstGeom prst="rect">
            <a:avLst/>
          </a:prstGeom>
          <a:noFill/>
          <a:ln>
            <a:noFill/>
          </a:ln>
        </p:spPr>
      </p:pic>
      <p:sp>
        <p:nvSpPr>
          <p:cNvPr id="337" name="Google Shape;337;p29"/>
          <p:cNvSpPr txBox="1"/>
          <p:nvPr/>
        </p:nvSpPr>
        <p:spPr>
          <a:xfrm>
            <a:off x="6840325" y="517000"/>
            <a:ext cx="2134200" cy="6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Note: Most of the fatal cases have occured in patients with advanced age or underlying diseases</a:t>
            </a:r>
            <a:endParaRPr>
              <a:solidFill>
                <a:srgbClr val="FFFFFF"/>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0"/>
          <p:cNvSpPr txBox="1"/>
          <p:nvPr>
            <p:ph type="title"/>
          </p:nvPr>
        </p:nvSpPr>
        <p:spPr>
          <a:xfrm>
            <a:off x="1297500" y="232050"/>
            <a:ext cx="3798900" cy="14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Where has it spread?</a:t>
            </a:r>
            <a:endParaRPr b="1"/>
          </a:p>
        </p:txBody>
      </p:sp>
      <p:sp>
        <p:nvSpPr>
          <p:cNvPr id="343" name="Google Shape;343;p30"/>
          <p:cNvSpPr txBox="1"/>
          <p:nvPr>
            <p:ph idx="1" type="body"/>
          </p:nvPr>
        </p:nvSpPr>
        <p:spPr>
          <a:xfrm>
            <a:off x="7639125" y="4474500"/>
            <a:ext cx="1597500" cy="40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Per CDC.org website</a:t>
            </a:r>
            <a:endParaRPr/>
          </a:p>
          <a:p>
            <a:pPr indent="0" lvl="0" marL="0" rtl="0" algn="l">
              <a:spcBef>
                <a:spcPts val="1600"/>
              </a:spcBef>
              <a:spcAft>
                <a:spcPts val="1600"/>
              </a:spcAft>
              <a:buNone/>
            </a:pPr>
            <a:r>
              <a:t/>
            </a:r>
            <a:endParaRPr/>
          </a:p>
        </p:txBody>
      </p:sp>
      <p:pic>
        <p:nvPicPr>
          <p:cNvPr id="344" name="Google Shape;344;p30"/>
          <p:cNvPicPr preferRelativeResize="0"/>
          <p:nvPr/>
        </p:nvPicPr>
        <p:blipFill>
          <a:blip r:embed="rId3">
            <a:alphaModFix/>
          </a:blip>
          <a:stretch>
            <a:fillRect/>
          </a:stretch>
        </p:blipFill>
        <p:spPr>
          <a:xfrm>
            <a:off x="1955250" y="983850"/>
            <a:ext cx="5683874" cy="3755249"/>
          </a:xfrm>
          <a:prstGeom prst="rect">
            <a:avLst/>
          </a:prstGeom>
          <a:noFill/>
          <a:ln>
            <a:noFill/>
          </a:ln>
        </p:spPr>
      </p:pic>
      <p:sp>
        <p:nvSpPr>
          <p:cNvPr id="345" name="Google Shape;345;p30"/>
          <p:cNvSpPr txBox="1"/>
          <p:nvPr/>
        </p:nvSpPr>
        <p:spPr>
          <a:xfrm>
            <a:off x="151825" y="2058125"/>
            <a:ext cx="1597500" cy="14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It now affects</a:t>
            </a:r>
            <a:endParaRPr>
              <a:solidFill>
                <a:srgbClr val="FFFFFF"/>
              </a:solidFill>
              <a:latin typeface="Lato"/>
              <a:ea typeface="Lato"/>
              <a:cs typeface="Lato"/>
              <a:sym typeface="Lato"/>
            </a:endParaRPr>
          </a:p>
          <a:p>
            <a:pPr indent="0" lvl="0" marL="0" rtl="0" algn="ctr">
              <a:spcBef>
                <a:spcPts val="0"/>
              </a:spcBef>
              <a:spcAft>
                <a:spcPts val="0"/>
              </a:spcAft>
              <a:buNone/>
            </a:pPr>
            <a:r>
              <a:rPr lang="en-GB">
                <a:solidFill>
                  <a:srgbClr val="FFFFFF"/>
                </a:solidFill>
                <a:latin typeface="Lato"/>
                <a:ea typeface="Lato"/>
                <a:cs typeface="Lato"/>
                <a:sym typeface="Lato"/>
              </a:rPr>
              <a:t>84 countries and territories around the world</a:t>
            </a:r>
            <a:endParaRPr>
              <a:solidFill>
                <a:srgbClr val="FFFFFF"/>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31"/>
          <p:cNvSpPr txBox="1"/>
          <p:nvPr>
            <p:ph type="title"/>
          </p:nvPr>
        </p:nvSpPr>
        <p:spPr>
          <a:xfrm>
            <a:off x="1297500" y="842025"/>
            <a:ext cx="5609700" cy="59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a:t>Countries Affected</a:t>
            </a:r>
            <a:endParaRPr b="1"/>
          </a:p>
        </p:txBody>
      </p:sp>
      <p:sp>
        <p:nvSpPr>
          <p:cNvPr id="351" name="Google Shape;351;p31"/>
          <p:cNvSpPr txBox="1"/>
          <p:nvPr>
            <p:ph idx="1" type="body"/>
          </p:nvPr>
        </p:nvSpPr>
        <p:spPr>
          <a:xfrm>
            <a:off x="1297500" y="1567550"/>
            <a:ext cx="5609700" cy="1250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rgbClr val="FFFFFF"/>
              </a:buClr>
              <a:buSzPts val="1300"/>
              <a:buChar char="●"/>
            </a:pPr>
            <a:r>
              <a:rPr b="1" lang="en-GB">
                <a:solidFill>
                  <a:srgbClr val="FFFFFF"/>
                </a:solidFill>
              </a:rPr>
              <a:t>1. China - </a:t>
            </a:r>
            <a:r>
              <a:rPr b="1" lang="en-GB" sz="1400"/>
              <a:t>80,430 cases</a:t>
            </a:r>
            <a:endParaRPr b="1" sz="1400"/>
          </a:p>
          <a:p>
            <a:pPr indent="-317500" lvl="0" marL="457200" rtl="0" algn="l">
              <a:spcBef>
                <a:spcPts val="0"/>
              </a:spcBef>
              <a:spcAft>
                <a:spcPts val="0"/>
              </a:spcAft>
              <a:buSzPts val="1400"/>
              <a:buChar char="●"/>
            </a:pPr>
            <a:r>
              <a:rPr b="1" lang="en-GB" sz="1400"/>
              <a:t>2. S. Korea - 5,766 cases</a:t>
            </a:r>
            <a:endParaRPr b="1">
              <a:solidFill>
                <a:srgbClr val="FFFFFF"/>
              </a:solidFill>
            </a:endParaRPr>
          </a:p>
          <a:p>
            <a:pPr indent="-311150" lvl="0" marL="457200" rtl="0" algn="l">
              <a:spcBef>
                <a:spcPts val="0"/>
              </a:spcBef>
              <a:spcAft>
                <a:spcPts val="0"/>
              </a:spcAft>
              <a:buClr>
                <a:srgbClr val="FFFFFF"/>
              </a:buClr>
              <a:buSzPts val="1300"/>
              <a:buChar char="●"/>
            </a:pPr>
            <a:r>
              <a:rPr b="1" lang="en-GB">
                <a:solidFill>
                  <a:srgbClr val="FFFFFF"/>
                </a:solidFill>
              </a:rPr>
              <a:t>3. Italy - 2,922</a:t>
            </a:r>
            <a:endParaRPr b="1">
              <a:solidFill>
                <a:srgbClr val="FFFFFF"/>
              </a:solidFill>
            </a:endParaRPr>
          </a:p>
          <a:p>
            <a:pPr indent="-311150" lvl="0" marL="457200" rtl="0" algn="l">
              <a:spcBef>
                <a:spcPts val="0"/>
              </a:spcBef>
              <a:spcAft>
                <a:spcPts val="0"/>
              </a:spcAft>
              <a:buClr>
                <a:srgbClr val="FFFFFF"/>
              </a:buClr>
              <a:buSzPts val="1300"/>
              <a:buChar char="●"/>
            </a:pPr>
            <a:r>
              <a:rPr b="1" lang="en-GB">
                <a:solidFill>
                  <a:srgbClr val="FFFFFF"/>
                </a:solidFill>
              </a:rPr>
              <a:t>10. USA - 159</a:t>
            </a:r>
            <a:endParaRPr b="1">
              <a:solidFill>
                <a:srgbClr val="FFFFFF"/>
              </a:solidFill>
            </a:endParaRPr>
          </a:p>
        </p:txBody>
      </p:sp>
      <p:sp>
        <p:nvSpPr>
          <p:cNvPr id="352" name="Google Shape;352;p31"/>
          <p:cNvSpPr txBox="1"/>
          <p:nvPr/>
        </p:nvSpPr>
        <p:spPr>
          <a:xfrm>
            <a:off x="1338025"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sz="1200">
                <a:solidFill>
                  <a:schemeClr val="lt1"/>
                </a:solidFill>
                <a:latin typeface="Lato"/>
                <a:ea typeface="Lato"/>
                <a:cs typeface="Lato"/>
                <a:sym typeface="Lato"/>
              </a:rPr>
              <a:t>China</a:t>
            </a:r>
            <a:endParaRPr sz="1200">
              <a:solidFill>
                <a:schemeClr val="lt1"/>
              </a:solidFill>
              <a:latin typeface="Lato"/>
              <a:ea typeface="Lato"/>
              <a:cs typeface="Lato"/>
              <a:sym typeface="Lato"/>
            </a:endParaRPr>
          </a:p>
        </p:txBody>
      </p:sp>
      <p:sp>
        <p:nvSpPr>
          <p:cNvPr id="353" name="Google Shape;353;p31"/>
          <p:cNvSpPr txBox="1"/>
          <p:nvPr/>
        </p:nvSpPr>
        <p:spPr>
          <a:xfrm>
            <a:off x="1428456" y="3508025"/>
            <a:ext cx="765300" cy="2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Lato"/>
                <a:ea typeface="Lato"/>
                <a:cs typeface="Lato"/>
                <a:sym typeface="Lato"/>
              </a:rPr>
              <a:t>3,0133,013</a:t>
            </a:r>
            <a:endParaRPr b="1">
              <a:solidFill>
                <a:schemeClr val="lt1"/>
              </a:solidFill>
              <a:latin typeface="Lato"/>
              <a:ea typeface="Lato"/>
              <a:cs typeface="Lato"/>
              <a:sym typeface="Lato"/>
            </a:endParaRPr>
          </a:p>
        </p:txBody>
      </p:sp>
      <p:grpSp>
        <p:nvGrpSpPr>
          <p:cNvPr id="354" name="Google Shape;354;p31"/>
          <p:cNvGrpSpPr/>
          <p:nvPr/>
        </p:nvGrpSpPr>
        <p:grpSpPr>
          <a:xfrm>
            <a:off x="1356600" y="3154500"/>
            <a:ext cx="1018200" cy="1018200"/>
            <a:chOff x="1359550" y="3154500"/>
            <a:chExt cx="1018200" cy="1018200"/>
          </a:xfrm>
        </p:grpSpPr>
        <p:sp>
          <p:nvSpPr>
            <p:cNvPr id="355" name="Google Shape;355;p31"/>
            <p:cNvSpPr/>
            <p:nvPr/>
          </p:nvSpPr>
          <p:spPr>
            <a:xfrm>
              <a:off x="1359550"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1409800"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1409800" y="3204750"/>
              <a:ext cx="917700" cy="917700"/>
            </a:xfrm>
            <a:prstGeom prst="pie">
              <a:avLst>
                <a:gd fmla="val 0"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1540600"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31"/>
          <p:cNvSpPr txBox="1"/>
          <p:nvPr/>
        </p:nvSpPr>
        <p:spPr>
          <a:xfrm>
            <a:off x="3187537"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sz="1200">
                <a:solidFill>
                  <a:schemeClr val="lt1"/>
                </a:solidFill>
                <a:latin typeface="Lato"/>
                <a:ea typeface="Lato"/>
                <a:cs typeface="Lato"/>
                <a:sym typeface="Lato"/>
              </a:rPr>
              <a:t>Italy</a:t>
            </a:r>
            <a:endParaRPr sz="1200">
              <a:solidFill>
                <a:schemeClr val="lt1"/>
              </a:solidFill>
              <a:latin typeface="Lato"/>
              <a:ea typeface="Lato"/>
              <a:cs typeface="Lato"/>
              <a:sym typeface="Lato"/>
            </a:endParaRPr>
          </a:p>
        </p:txBody>
      </p:sp>
      <p:sp>
        <p:nvSpPr>
          <p:cNvPr id="360" name="Google Shape;360;p31"/>
          <p:cNvSpPr/>
          <p:nvPr/>
        </p:nvSpPr>
        <p:spPr>
          <a:xfrm>
            <a:off x="5058251"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1"/>
          <p:cNvSpPr/>
          <p:nvPr/>
        </p:nvSpPr>
        <p:spPr>
          <a:xfrm>
            <a:off x="5108501"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1"/>
          <p:cNvSpPr/>
          <p:nvPr/>
        </p:nvSpPr>
        <p:spPr>
          <a:xfrm>
            <a:off x="5108501" y="3204750"/>
            <a:ext cx="917700" cy="917700"/>
          </a:xfrm>
          <a:prstGeom prst="pie">
            <a:avLst>
              <a:gd fmla="val 7181818"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1"/>
          <p:cNvSpPr/>
          <p:nvPr/>
        </p:nvSpPr>
        <p:spPr>
          <a:xfrm>
            <a:off x="5239301"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txBox="1"/>
          <p:nvPr/>
        </p:nvSpPr>
        <p:spPr>
          <a:xfrm>
            <a:off x="5040797"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sz="1200">
                <a:solidFill>
                  <a:schemeClr val="lt1"/>
                </a:solidFill>
                <a:latin typeface="Lato"/>
                <a:ea typeface="Lato"/>
                <a:cs typeface="Lato"/>
                <a:sym typeface="Lato"/>
              </a:rPr>
              <a:t>Iran</a:t>
            </a:r>
            <a:endParaRPr sz="1200">
              <a:solidFill>
                <a:schemeClr val="lt1"/>
              </a:solidFill>
              <a:latin typeface="Lato"/>
              <a:ea typeface="Lato"/>
              <a:cs typeface="Lato"/>
              <a:sym typeface="Lato"/>
            </a:endParaRPr>
          </a:p>
        </p:txBody>
      </p:sp>
      <p:sp>
        <p:nvSpPr>
          <p:cNvPr id="365" name="Google Shape;365;p31"/>
          <p:cNvSpPr txBox="1"/>
          <p:nvPr/>
        </p:nvSpPr>
        <p:spPr>
          <a:xfrm>
            <a:off x="5342249"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92</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366" name="Google Shape;366;p31"/>
          <p:cNvSpPr/>
          <p:nvPr/>
        </p:nvSpPr>
        <p:spPr>
          <a:xfrm>
            <a:off x="6907209"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p:nvPr/>
        </p:nvSpPr>
        <p:spPr>
          <a:xfrm>
            <a:off x="6957459"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1"/>
          <p:cNvSpPr/>
          <p:nvPr/>
        </p:nvSpPr>
        <p:spPr>
          <a:xfrm>
            <a:off x="6957459" y="3204750"/>
            <a:ext cx="917700" cy="917700"/>
          </a:xfrm>
          <a:prstGeom prst="pie">
            <a:avLst>
              <a:gd fmla="val 11912349"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1"/>
          <p:cNvSpPr/>
          <p:nvPr/>
        </p:nvSpPr>
        <p:spPr>
          <a:xfrm>
            <a:off x="7088259"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1"/>
          <p:cNvSpPr txBox="1"/>
          <p:nvPr/>
        </p:nvSpPr>
        <p:spPr>
          <a:xfrm>
            <a:off x="6889000"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sz="1200">
                <a:solidFill>
                  <a:schemeClr val="lt1"/>
                </a:solidFill>
                <a:latin typeface="Lato"/>
                <a:ea typeface="Lato"/>
                <a:cs typeface="Lato"/>
                <a:sym typeface="Lato"/>
              </a:rPr>
              <a:t>USA</a:t>
            </a:r>
            <a:endParaRPr sz="1200">
              <a:solidFill>
                <a:schemeClr val="lt1"/>
              </a:solidFill>
              <a:latin typeface="Lato"/>
              <a:ea typeface="Lato"/>
              <a:cs typeface="Lato"/>
              <a:sym typeface="Lato"/>
            </a:endParaRPr>
          </a:p>
        </p:txBody>
      </p:sp>
      <p:sp>
        <p:nvSpPr>
          <p:cNvPr id="371" name="Google Shape;371;p31"/>
          <p:cNvSpPr txBox="1"/>
          <p:nvPr/>
        </p:nvSpPr>
        <p:spPr>
          <a:xfrm>
            <a:off x="7185192"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11</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pic>
        <p:nvPicPr>
          <p:cNvPr descr="offset_comp_442889_edtied2.jpg" id="372" name="Google Shape;372;p31"/>
          <p:cNvPicPr preferRelativeResize="0"/>
          <p:nvPr/>
        </p:nvPicPr>
        <p:blipFill rotWithShape="1">
          <a:blip r:embed="rId3">
            <a:alphaModFix/>
          </a:blip>
          <a:srcRect b="12950" l="40835" r="22818" t="36462"/>
          <a:stretch/>
        </p:blipFill>
        <p:spPr>
          <a:xfrm rot="10800000">
            <a:off x="6240280" y="5276"/>
            <a:ext cx="2898000" cy="2691600"/>
          </a:xfrm>
          <a:prstGeom prst="rtTriangle">
            <a:avLst/>
          </a:prstGeom>
          <a:noFill/>
          <a:ln>
            <a:noFill/>
          </a:ln>
        </p:spPr>
      </p:pic>
      <p:pic>
        <p:nvPicPr>
          <p:cNvPr id="373" name="Google Shape;373;p31"/>
          <p:cNvPicPr preferRelativeResize="0"/>
          <p:nvPr/>
        </p:nvPicPr>
        <p:blipFill>
          <a:blip r:embed="rId4">
            <a:alphaModFix/>
          </a:blip>
          <a:stretch>
            <a:fillRect/>
          </a:stretch>
        </p:blipFill>
        <p:spPr>
          <a:xfrm>
            <a:off x="4800838" y="5270"/>
            <a:ext cx="4337426" cy="2889810"/>
          </a:xfrm>
          <a:prstGeom prst="rect">
            <a:avLst/>
          </a:prstGeom>
          <a:noFill/>
          <a:ln>
            <a:noFill/>
          </a:ln>
        </p:spPr>
      </p:pic>
      <p:sp>
        <p:nvSpPr>
          <p:cNvPr id="374" name="Google Shape;374;p31"/>
          <p:cNvSpPr txBox="1"/>
          <p:nvPr/>
        </p:nvSpPr>
        <p:spPr>
          <a:xfrm>
            <a:off x="1537648" y="3508025"/>
            <a:ext cx="6561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3,013</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375" name="Google Shape;375;p31"/>
          <p:cNvSpPr/>
          <p:nvPr/>
        </p:nvSpPr>
        <p:spPr>
          <a:xfrm>
            <a:off x="3198701" y="320475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1"/>
          <p:cNvSpPr/>
          <p:nvPr/>
        </p:nvSpPr>
        <p:spPr>
          <a:xfrm>
            <a:off x="3248951" y="325500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1"/>
          <p:cNvSpPr/>
          <p:nvPr/>
        </p:nvSpPr>
        <p:spPr>
          <a:xfrm>
            <a:off x="3248951" y="3255000"/>
            <a:ext cx="917700" cy="917700"/>
          </a:xfrm>
          <a:prstGeom prst="pie">
            <a:avLst>
              <a:gd fmla="val 7181818"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1"/>
          <p:cNvSpPr/>
          <p:nvPr/>
        </p:nvSpPr>
        <p:spPr>
          <a:xfrm>
            <a:off x="3379751" y="338580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1"/>
          <p:cNvSpPr txBox="1"/>
          <p:nvPr/>
        </p:nvSpPr>
        <p:spPr>
          <a:xfrm>
            <a:off x="3482699" y="355827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107</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380" name="Google Shape;380;p31"/>
          <p:cNvSpPr txBox="1"/>
          <p:nvPr/>
        </p:nvSpPr>
        <p:spPr>
          <a:xfrm>
            <a:off x="379800" y="3325650"/>
            <a:ext cx="917700" cy="7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Deaths</a:t>
            </a:r>
            <a:endParaRPr>
              <a:solidFill>
                <a:srgbClr val="FFFFFF"/>
              </a:solidFill>
              <a:latin typeface="Lato"/>
              <a:ea typeface="Lato"/>
              <a:cs typeface="Lato"/>
              <a:sym typeface="Lato"/>
            </a:endParaRPr>
          </a:p>
          <a:p>
            <a:pPr indent="0" lvl="0" marL="0" rtl="0" algn="ctr">
              <a:spcBef>
                <a:spcPts val="0"/>
              </a:spcBef>
              <a:spcAft>
                <a:spcPts val="0"/>
              </a:spcAft>
              <a:buNone/>
            </a:pPr>
            <a:r>
              <a:rPr lang="en-GB">
                <a:solidFill>
                  <a:srgbClr val="FFFFFF"/>
                </a:solidFill>
                <a:latin typeface="Lato"/>
                <a:ea typeface="Lato"/>
                <a:cs typeface="Lato"/>
                <a:sym typeface="Lato"/>
              </a:rPr>
              <a:t>By Country</a:t>
            </a:r>
            <a:endParaRPr>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32"/>
          <p:cNvSpPr txBox="1"/>
          <p:nvPr>
            <p:ph type="title"/>
          </p:nvPr>
        </p:nvSpPr>
        <p:spPr>
          <a:xfrm>
            <a:off x="1235600" y="2320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Where in the US is affected?</a:t>
            </a:r>
            <a:endParaRPr b="1"/>
          </a:p>
        </p:txBody>
      </p:sp>
      <p:sp>
        <p:nvSpPr>
          <p:cNvPr id="386" name="Google Shape;386;p32"/>
          <p:cNvSpPr txBox="1"/>
          <p:nvPr>
            <p:ph idx="1" type="body"/>
          </p:nvPr>
        </p:nvSpPr>
        <p:spPr>
          <a:xfrm>
            <a:off x="5865675" y="1919988"/>
            <a:ext cx="3237000" cy="1303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i="1" lang="en-GB"/>
              <a:t>*Data include both confirmed and presumptive positive cases of COVID-19 </a:t>
            </a:r>
            <a:r>
              <a:rPr i="1" lang="en-GB"/>
              <a:t>reported</a:t>
            </a:r>
            <a:r>
              <a:rPr i="1" lang="en-GB"/>
              <a:t> to the CDC or tested at the CDC since January 21, 2020</a:t>
            </a:r>
            <a:endParaRPr i="1"/>
          </a:p>
          <a:p>
            <a:pPr indent="-311150" lvl="0" marL="457200" rtl="0" algn="l">
              <a:spcBef>
                <a:spcPts val="0"/>
              </a:spcBef>
              <a:spcAft>
                <a:spcPts val="0"/>
              </a:spcAft>
              <a:buSzPts val="1300"/>
              <a:buChar char="●"/>
            </a:pPr>
            <a:r>
              <a:rPr i="1" lang="en-GB"/>
              <a:t>with</a:t>
            </a:r>
            <a:r>
              <a:rPr i="1" lang="en-GB"/>
              <a:t> the exception of  testing results for persons repatriated to the United States from Wuhan, </a:t>
            </a:r>
            <a:r>
              <a:rPr i="1" lang="en-GB"/>
              <a:t>China</a:t>
            </a:r>
            <a:r>
              <a:rPr i="1" lang="en-GB"/>
              <a:t> and </a:t>
            </a:r>
            <a:r>
              <a:rPr i="1" lang="en-GB"/>
              <a:t>Japan</a:t>
            </a:r>
            <a:r>
              <a:rPr i="1" lang="en-GB"/>
              <a:t>. </a:t>
            </a:r>
            <a:endParaRPr i="1"/>
          </a:p>
          <a:p>
            <a:pPr indent="-311150" lvl="0" marL="457200" rtl="0" algn="l">
              <a:spcBef>
                <a:spcPts val="0"/>
              </a:spcBef>
              <a:spcAft>
                <a:spcPts val="0"/>
              </a:spcAft>
              <a:buSzPts val="1300"/>
              <a:buChar char="●"/>
            </a:pPr>
            <a:r>
              <a:rPr i="1" lang="en-GB"/>
              <a:t>States are now testing and </a:t>
            </a:r>
            <a:r>
              <a:rPr i="1" lang="en-GB"/>
              <a:t>publicly</a:t>
            </a:r>
            <a:r>
              <a:rPr i="1" lang="en-GB"/>
              <a:t> reporting their cases. In the event of a </a:t>
            </a:r>
            <a:r>
              <a:rPr i="1" lang="en-GB"/>
              <a:t>discrepancy</a:t>
            </a:r>
            <a:r>
              <a:rPr i="1" lang="en-GB"/>
              <a:t>, state case counts are the most up to date. </a:t>
            </a:r>
            <a:endParaRPr i="1"/>
          </a:p>
        </p:txBody>
      </p:sp>
      <p:pic>
        <p:nvPicPr>
          <p:cNvPr id="387" name="Google Shape;387;p32"/>
          <p:cNvPicPr preferRelativeResize="0"/>
          <p:nvPr/>
        </p:nvPicPr>
        <p:blipFill>
          <a:blip r:embed="rId3">
            <a:alphaModFix/>
          </a:blip>
          <a:stretch>
            <a:fillRect/>
          </a:stretch>
        </p:blipFill>
        <p:spPr>
          <a:xfrm>
            <a:off x="1102575" y="886900"/>
            <a:ext cx="4763099" cy="4117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33"/>
          <p:cNvSpPr txBox="1"/>
          <p:nvPr>
            <p:ph idx="4294967295" type="subTitle"/>
          </p:nvPr>
        </p:nvSpPr>
        <p:spPr>
          <a:xfrm>
            <a:off x="1297500" y="472775"/>
            <a:ext cx="3511200" cy="320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p>
        </p:txBody>
      </p:sp>
      <p:sp>
        <p:nvSpPr>
          <p:cNvPr id="393" name="Google Shape;393;p33"/>
          <p:cNvSpPr txBox="1"/>
          <p:nvPr>
            <p:ph type="title"/>
          </p:nvPr>
        </p:nvSpPr>
        <p:spPr>
          <a:xfrm>
            <a:off x="1297500" y="842025"/>
            <a:ext cx="5609700" cy="598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a:t>States Affected</a:t>
            </a:r>
            <a:endParaRPr b="1"/>
          </a:p>
        </p:txBody>
      </p:sp>
      <p:sp>
        <p:nvSpPr>
          <p:cNvPr id="394" name="Google Shape;394;p33"/>
          <p:cNvSpPr txBox="1"/>
          <p:nvPr>
            <p:ph idx="1" type="body"/>
          </p:nvPr>
        </p:nvSpPr>
        <p:spPr>
          <a:xfrm>
            <a:off x="1297500" y="1567550"/>
            <a:ext cx="5609700" cy="12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rPr>
              <a:t>The States with the most cases are:</a:t>
            </a:r>
            <a:endParaRPr>
              <a:solidFill>
                <a:srgbClr val="FFFFFF"/>
              </a:solidFill>
            </a:endParaRPr>
          </a:p>
          <a:p>
            <a:pPr indent="0" lvl="0" marL="0" rtl="0" algn="l">
              <a:spcBef>
                <a:spcPts val="1600"/>
              </a:spcBef>
              <a:spcAft>
                <a:spcPts val="0"/>
              </a:spcAft>
              <a:buNone/>
            </a:pPr>
            <a:r>
              <a:rPr lang="en-GB"/>
              <a:t>Washington, California, and New York</a:t>
            </a:r>
            <a:endParaRPr>
              <a:solidFill>
                <a:srgbClr val="FFFFFF"/>
              </a:solidFill>
            </a:endParaRPr>
          </a:p>
          <a:p>
            <a:pPr indent="0" lvl="0" marL="0" rtl="0" algn="l">
              <a:spcBef>
                <a:spcPts val="1600"/>
              </a:spcBef>
              <a:spcAft>
                <a:spcPts val="0"/>
              </a:spcAft>
              <a:buNone/>
            </a:pPr>
            <a:r>
              <a:rPr lang="en-GB">
                <a:solidFill>
                  <a:srgbClr val="FFFFFF"/>
                </a:solidFill>
              </a:rPr>
              <a:t>On March 4th, 2020 - There were 34 new cases and  2 new deaths  in the US</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1600"/>
              </a:spcAft>
              <a:buNone/>
            </a:pPr>
            <a:r>
              <a:rPr lang="en-GB">
                <a:solidFill>
                  <a:srgbClr val="FFFFFF"/>
                </a:solidFill>
              </a:rPr>
              <a:t> </a:t>
            </a:r>
            <a:endParaRPr/>
          </a:p>
        </p:txBody>
      </p:sp>
      <p:pic>
        <p:nvPicPr>
          <p:cNvPr id="395" name="Google Shape;395;p33"/>
          <p:cNvPicPr preferRelativeResize="0"/>
          <p:nvPr/>
        </p:nvPicPr>
        <p:blipFill rotWithShape="1">
          <a:blip r:embed="rId3">
            <a:alphaModFix/>
          </a:blip>
          <a:srcRect b="0" l="0" r="20904" t="21042"/>
          <a:stretch/>
        </p:blipFill>
        <p:spPr>
          <a:xfrm>
            <a:off x="5969285" y="0"/>
            <a:ext cx="3193325" cy="2125300"/>
          </a:xfrm>
          <a:prstGeom prst="rect">
            <a:avLst/>
          </a:prstGeom>
          <a:noFill/>
          <a:ln>
            <a:noFill/>
          </a:ln>
        </p:spPr>
      </p:pic>
      <p:sp>
        <p:nvSpPr>
          <p:cNvPr id="396" name="Google Shape;396;p33"/>
          <p:cNvSpPr/>
          <p:nvPr/>
        </p:nvSpPr>
        <p:spPr>
          <a:xfrm>
            <a:off x="5895400" y="0"/>
            <a:ext cx="3341100" cy="2303700"/>
          </a:xfrm>
          <a:prstGeom prst="rtTriangle">
            <a:avLst/>
          </a:prstGeom>
          <a:solidFill>
            <a:srgbClr val="1B212C"/>
          </a:solidFill>
          <a:ln cap="flat" cmpd="sng" w="9525">
            <a:solidFill>
              <a:srgbClr val="1B212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 name="Google Shape;397;p33"/>
          <p:cNvGrpSpPr/>
          <p:nvPr/>
        </p:nvGrpSpPr>
        <p:grpSpPr>
          <a:xfrm>
            <a:off x="1359550" y="3154500"/>
            <a:ext cx="1018200" cy="1018200"/>
            <a:chOff x="1359550" y="3154500"/>
            <a:chExt cx="1018200" cy="1018200"/>
          </a:xfrm>
        </p:grpSpPr>
        <p:sp>
          <p:nvSpPr>
            <p:cNvPr id="398" name="Google Shape;398;p33"/>
            <p:cNvSpPr/>
            <p:nvPr/>
          </p:nvSpPr>
          <p:spPr>
            <a:xfrm>
              <a:off x="1359550"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3"/>
            <p:cNvSpPr/>
            <p:nvPr/>
          </p:nvSpPr>
          <p:spPr>
            <a:xfrm>
              <a:off x="1409800"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3"/>
            <p:cNvSpPr/>
            <p:nvPr/>
          </p:nvSpPr>
          <p:spPr>
            <a:xfrm>
              <a:off x="1409800" y="3204750"/>
              <a:ext cx="917700" cy="917700"/>
            </a:xfrm>
            <a:prstGeom prst="pie">
              <a:avLst>
                <a:gd fmla="val 0"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a:off x="1540600"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 name="Google Shape;402;p33"/>
          <p:cNvSpPr txBox="1"/>
          <p:nvPr/>
        </p:nvSpPr>
        <p:spPr>
          <a:xfrm>
            <a:off x="1087875" y="4245800"/>
            <a:ext cx="13116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a:solidFill>
                  <a:schemeClr val="lt1"/>
                </a:solidFill>
                <a:latin typeface="Lato"/>
                <a:ea typeface="Lato"/>
                <a:cs typeface="Lato"/>
                <a:sym typeface="Lato"/>
              </a:rPr>
              <a:t>Washington</a:t>
            </a:r>
            <a:endParaRPr>
              <a:solidFill>
                <a:schemeClr val="lt1"/>
              </a:solidFill>
              <a:latin typeface="Lato"/>
              <a:ea typeface="Lato"/>
              <a:cs typeface="Lato"/>
              <a:sym typeface="Lato"/>
            </a:endParaRPr>
          </a:p>
        </p:txBody>
      </p:sp>
      <p:sp>
        <p:nvSpPr>
          <p:cNvPr id="403" name="Google Shape;403;p33"/>
          <p:cNvSpPr txBox="1"/>
          <p:nvPr/>
        </p:nvSpPr>
        <p:spPr>
          <a:xfrm>
            <a:off x="1634217"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39</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404" name="Google Shape;404;p33"/>
          <p:cNvSpPr/>
          <p:nvPr/>
        </p:nvSpPr>
        <p:spPr>
          <a:xfrm>
            <a:off x="3207425"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p:nvPr/>
        </p:nvSpPr>
        <p:spPr>
          <a:xfrm>
            <a:off x="3257675"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3"/>
          <p:cNvSpPr/>
          <p:nvPr/>
        </p:nvSpPr>
        <p:spPr>
          <a:xfrm>
            <a:off x="3257675" y="3204750"/>
            <a:ext cx="917700" cy="917700"/>
          </a:xfrm>
          <a:prstGeom prst="pie">
            <a:avLst>
              <a:gd fmla="val 19410436"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3"/>
          <p:cNvSpPr/>
          <p:nvPr/>
        </p:nvSpPr>
        <p:spPr>
          <a:xfrm>
            <a:off x="3388475"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3"/>
          <p:cNvSpPr txBox="1"/>
          <p:nvPr/>
        </p:nvSpPr>
        <p:spPr>
          <a:xfrm>
            <a:off x="3187537"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a:solidFill>
                  <a:schemeClr val="lt1"/>
                </a:solidFill>
                <a:latin typeface="Lato"/>
                <a:ea typeface="Lato"/>
                <a:cs typeface="Lato"/>
                <a:sym typeface="Lato"/>
              </a:rPr>
              <a:t>California</a:t>
            </a:r>
            <a:endParaRPr>
              <a:solidFill>
                <a:schemeClr val="lt1"/>
              </a:solidFill>
              <a:latin typeface="Lato"/>
              <a:ea typeface="Lato"/>
              <a:cs typeface="Lato"/>
              <a:sym typeface="Lato"/>
            </a:endParaRPr>
          </a:p>
        </p:txBody>
      </p:sp>
      <p:sp>
        <p:nvSpPr>
          <p:cNvPr id="409" name="Google Shape;409;p33"/>
          <p:cNvSpPr txBox="1"/>
          <p:nvPr/>
        </p:nvSpPr>
        <p:spPr>
          <a:xfrm>
            <a:off x="3483729"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36</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410" name="Google Shape;410;p33"/>
          <p:cNvSpPr/>
          <p:nvPr/>
        </p:nvSpPr>
        <p:spPr>
          <a:xfrm>
            <a:off x="5058251"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3"/>
          <p:cNvSpPr/>
          <p:nvPr/>
        </p:nvSpPr>
        <p:spPr>
          <a:xfrm>
            <a:off x="5108501"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3"/>
          <p:cNvSpPr/>
          <p:nvPr/>
        </p:nvSpPr>
        <p:spPr>
          <a:xfrm>
            <a:off x="5108501" y="3204750"/>
            <a:ext cx="917700" cy="917700"/>
          </a:xfrm>
          <a:prstGeom prst="pie">
            <a:avLst>
              <a:gd fmla="val 7181818" name="adj1"/>
              <a:gd fmla="val 16200000" name="adj2"/>
            </a:avLst>
          </a:prstGeom>
          <a:gradFill>
            <a:gsLst>
              <a:gs pos="0">
                <a:srgbClr val="A8B8DF"/>
              </a:gs>
              <a:gs pos="100000">
                <a:srgbClr val="516DB4"/>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3"/>
          <p:cNvSpPr/>
          <p:nvPr/>
        </p:nvSpPr>
        <p:spPr>
          <a:xfrm>
            <a:off x="5239301"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3"/>
          <p:cNvSpPr txBox="1"/>
          <p:nvPr/>
        </p:nvSpPr>
        <p:spPr>
          <a:xfrm>
            <a:off x="5040797"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a:solidFill>
                  <a:schemeClr val="lt1"/>
                </a:solidFill>
                <a:latin typeface="Lato"/>
                <a:ea typeface="Lato"/>
                <a:cs typeface="Lato"/>
                <a:sym typeface="Lato"/>
              </a:rPr>
              <a:t>New York</a:t>
            </a:r>
            <a:endParaRPr>
              <a:solidFill>
                <a:schemeClr val="lt1"/>
              </a:solidFill>
              <a:latin typeface="Lato"/>
              <a:ea typeface="Lato"/>
              <a:cs typeface="Lato"/>
              <a:sym typeface="Lato"/>
            </a:endParaRPr>
          </a:p>
        </p:txBody>
      </p:sp>
      <p:sp>
        <p:nvSpPr>
          <p:cNvPr id="415" name="Google Shape;415;p33"/>
          <p:cNvSpPr txBox="1"/>
          <p:nvPr/>
        </p:nvSpPr>
        <p:spPr>
          <a:xfrm>
            <a:off x="5342249"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11</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
        <p:nvSpPr>
          <p:cNvPr id="416" name="Google Shape;416;p33"/>
          <p:cNvSpPr/>
          <p:nvPr/>
        </p:nvSpPr>
        <p:spPr>
          <a:xfrm>
            <a:off x="6907209" y="3154500"/>
            <a:ext cx="1018200" cy="1018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3"/>
          <p:cNvSpPr/>
          <p:nvPr/>
        </p:nvSpPr>
        <p:spPr>
          <a:xfrm>
            <a:off x="6957459" y="3204750"/>
            <a:ext cx="917700" cy="9177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3"/>
          <p:cNvSpPr/>
          <p:nvPr/>
        </p:nvSpPr>
        <p:spPr>
          <a:xfrm>
            <a:off x="7088259" y="3335550"/>
            <a:ext cx="656100" cy="656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3"/>
          <p:cNvSpPr txBox="1"/>
          <p:nvPr/>
        </p:nvSpPr>
        <p:spPr>
          <a:xfrm>
            <a:off x="6889000" y="4245790"/>
            <a:ext cx="1061400" cy="43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GB">
                <a:solidFill>
                  <a:schemeClr val="lt1"/>
                </a:solidFill>
                <a:latin typeface="Lato"/>
                <a:ea typeface="Lato"/>
                <a:cs typeface="Lato"/>
                <a:sym typeface="Lato"/>
              </a:rPr>
              <a:t>Ohio</a:t>
            </a:r>
            <a:endParaRPr>
              <a:solidFill>
                <a:schemeClr val="lt1"/>
              </a:solidFill>
              <a:latin typeface="Lato"/>
              <a:ea typeface="Lato"/>
              <a:cs typeface="Lato"/>
              <a:sym typeface="Lato"/>
            </a:endParaRPr>
          </a:p>
        </p:txBody>
      </p:sp>
      <p:sp>
        <p:nvSpPr>
          <p:cNvPr id="420" name="Google Shape;420;p33"/>
          <p:cNvSpPr txBox="1"/>
          <p:nvPr/>
        </p:nvSpPr>
        <p:spPr>
          <a:xfrm>
            <a:off x="7185192" y="3508020"/>
            <a:ext cx="462300" cy="27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solidFill>
                  <a:schemeClr val="lt1"/>
                </a:solidFill>
                <a:latin typeface="Lato"/>
                <a:ea typeface="Lato"/>
                <a:cs typeface="Lato"/>
                <a:sym typeface="Lato"/>
              </a:rPr>
              <a:t>0</a:t>
            </a:r>
            <a:endParaRPr b="1" sz="1000">
              <a:solidFill>
                <a:schemeClr val="lt1"/>
              </a:solidFill>
              <a:latin typeface="Lato"/>
              <a:ea typeface="Lato"/>
              <a:cs typeface="Lato"/>
              <a:sym typeface="Lato"/>
            </a:endParaRPr>
          </a:p>
          <a:p>
            <a:pPr indent="0" lvl="0" marL="0" rtl="0" algn="ctr">
              <a:spcBef>
                <a:spcPts val="1600"/>
              </a:spcBef>
              <a:spcAft>
                <a:spcPts val="0"/>
              </a:spcAft>
              <a:buNone/>
            </a:pPr>
            <a:r>
              <a:t/>
            </a:r>
            <a:endParaRPr b="1">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3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Why are the number of cases so much lower in the US?</a:t>
            </a:r>
            <a:endParaRPr b="1"/>
          </a:p>
        </p:txBody>
      </p:sp>
      <p:sp>
        <p:nvSpPr>
          <p:cNvPr id="426" name="Google Shape;426;p34"/>
          <p:cNvSpPr txBox="1"/>
          <p:nvPr>
            <p:ph idx="1" type="body"/>
          </p:nvPr>
        </p:nvSpPr>
        <p:spPr>
          <a:xfrm>
            <a:off x="459600" y="1567538"/>
            <a:ext cx="4112400" cy="291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sz="1400"/>
              <a:t>One of the main reasons is:</a:t>
            </a:r>
            <a:endParaRPr sz="1400"/>
          </a:p>
          <a:p>
            <a:pPr indent="-317500" lvl="1" marL="914400" rtl="0" algn="l">
              <a:spcBef>
                <a:spcPts val="0"/>
              </a:spcBef>
              <a:spcAft>
                <a:spcPts val="0"/>
              </a:spcAft>
              <a:buSzPts val="1400"/>
              <a:buChar char="○"/>
            </a:pPr>
            <a:r>
              <a:rPr lang="en-GB" sz="1400"/>
              <a:t>We have lower testing parameters than  many other countries </a:t>
            </a:r>
            <a:endParaRPr sz="1400"/>
          </a:p>
          <a:p>
            <a:pPr indent="-317500" lvl="0" marL="457200" rtl="0" algn="l">
              <a:spcBef>
                <a:spcPts val="0"/>
              </a:spcBef>
              <a:spcAft>
                <a:spcPts val="0"/>
              </a:spcAft>
              <a:buSzPts val="1400"/>
              <a:buChar char="●"/>
            </a:pPr>
            <a:r>
              <a:rPr i="1" lang="en-GB" sz="1400"/>
              <a:t>To quote epidemiologist Mitch Lipsitch:</a:t>
            </a:r>
            <a:endParaRPr i="1" sz="1400"/>
          </a:p>
          <a:p>
            <a:pPr indent="-317500" lvl="1" marL="914400" rtl="0" algn="l">
              <a:spcBef>
                <a:spcPts val="0"/>
              </a:spcBef>
              <a:spcAft>
                <a:spcPts val="0"/>
              </a:spcAft>
              <a:buSzPts val="1400"/>
              <a:buChar char="○"/>
            </a:pPr>
            <a:r>
              <a:rPr i="1" lang="en-GB" sz="1400"/>
              <a:t>“We haven’t found hundreds or thousands of cases because we’re not looking hard enough,” Lipsitch said.</a:t>
            </a:r>
            <a:endParaRPr i="1" sz="1400"/>
          </a:p>
          <a:p>
            <a:pPr indent="-317500" lvl="1" marL="914400" rtl="0" algn="l">
              <a:spcBef>
                <a:spcPts val="1600"/>
              </a:spcBef>
              <a:spcAft>
                <a:spcPts val="1600"/>
              </a:spcAft>
              <a:buSzPts val="1400"/>
              <a:buChar char="○"/>
            </a:pPr>
            <a:r>
              <a:rPr i="1" lang="en-GB" sz="1400"/>
              <a:t>“We don’t have the testing capacity to find out what’s going on. We’ve looked largely at people who had a relation to China or high-risk areas.” That’s too low, he said, by several factors of ten. </a:t>
            </a:r>
            <a:endParaRPr i="1" sz="1400"/>
          </a:p>
        </p:txBody>
      </p:sp>
      <p:pic>
        <p:nvPicPr>
          <p:cNvPr id="427" name="Google Shape;427;p34"/>
          <p:cNvPicPr preferRelativeResize="0"/>
          <p:nvPr/>
        </p:nvPicPr>
        <p:blipFill>
          <a:blip r:embed="rId3">
            <a:alphaModFix/>
          </a:blip>
          <a:stretch>
            <a:fillRect/>
          </a:stretch>
        </p:blipFill>
        <p:spPr>
          <a:xfrm>
            <a:off x="4672450" y="1533557"/>
            <a:ext cx="4471550" cy="2979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3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Medical Impact of the Coronavirus</a:t>
            </a:r>
            <a:endParaRPr/>
          </a:p>
          <a:p>
            <a:pPr indent="0" lvl="0" marL="0" rtl="0" algn="l">
              <a:spcBef>
                <a:spcPts val="0"/>
              </a:spcBef>
              <a:spcAft>
                <a:spcPts val="0"/>
              </a:spcAft>
              <a:buNone/>
            </a:pPr>
            <a:r>
              <a:t/>
            </a:r>
            <a:endParaRPr/>
          </a:p>
        </p:txBody>
      </p:sp>
      <p:sp>
        <p:nvSpPr>
          <p:cNvPr id="433" name="Google Shape;433;p35"/>
          <p:cNvSpPr txBox="1"/>
          <p:nvPr>
            <p:ph idx="1" type="body"/>
          </p:nvPr>
        </p:nvSpPr>
        <p:spPr>
          <a:xfrm>
            <a:off x="378300" y="1307850"/>
            <a:ext cx="8387400" cy="30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As the news continues to churn out stories, there has been a surge in the public buying protective equipment and supplies. This has resulted in a shortage and price increase of things such as surgical masks </a:t>
            </a:r>
            <a:endParaRPr/>
          </a:p>
          <a:p>
            <a:pPr indent="-311150" lvl="0" marL="457200" rtl="0" algn="l">
              <a:spcBef>
                <a:spcPts val="1600"/>
              </a:spcBef>
              <a:spcAft>
                <a:spcPts val="0"/>
              </a:spcAft>
              <a:buSzPts val="1300"/>
              <a:buChar char="●"/>
            </a:pPr>
            <a:r>
              <a:rPr lang="en-GB"/>
              <a:t>Do surgical masks protect against the virus? </a:t>
            </a:r>
            <a:endParaRPr/>
          </a:p>
          <a:p>
            <a:pPr indent="-298450" lvl="1" marL="914400" rtl="0" algn="l">
              <a:spcBef>
                <a:spcPts val="0"/>
              </a:spcBef>
              <a:spcAft>
                <a:spcPts val="0"/>
              </a:spcAft>
              <a:buSzPts val="1100"/>
              <a:buChar char="○"/>
            </a:pPr>
            <a:r>
              <a:rPr lang="en-GB"/>
              <a:t>NO!! The virus is too small and can pass through surgical masks</a:t>
            </a:r>
            <a:endParaRPr/>
          </a:p>
          <a:p>
            <a:pPr indent="0" lvl="0" marL="0" rtl="0" algn="l">
              <a:spcBef>
                <a:spcPts val="1600"/>
              </a:spcBef>
              <a:spcAft>
                <a:spcPts val="0"/>
              </a:spcAft>
              <a:buNone/>
            </a:pPr>
            <a:r>
              <a:rPr lang="en-GB"/>
              <a:t>Also, now there is talk about creating screening sites, what do you think that will to do the healthcare industry?</a:t>
            </a:r>
            <a:endParaRPr/>
          </a:p>
          <a:p>
            <a:pPr indent="-311150" lvl="0" marL="457200" rtl="0" algn="l">
              <a:spcBef>
                <a:spcPts val="1600"/>
              </a:spcBef>
              <a:spcAft>
                <a:spcPts val="0"/>
              </a:spcAft>
              <a:buSzPts val="1300"/>
              <a:buChar char="●"/>
            </a:pPr>
            <a:r>
              <a:rPr lang="en-GB"/>
              <a:t>Currently estimated that the first two months of testing will cost $25 Million</a:t>
            </a:r>
            <a:endParaRPr/>
          </a:p>
          <a:p>
            <a:pPr indent="-311150" lvl="0" marL="457200" rtl="0" algn="l">
              <a:spcBef>
                <a:spcPts val="0"/>
              </a:spcBef>
              <a:spcAft>
                <a:spcPts val="0"/>
              </a:spcAft>
              <a:buSzPts val="1300"/>
              <a:buChar char="●"/>
            </a:pPr>
            <a:r>
              <a:rPr lang="en-GB"/>
              <a:t>Congress has approved $8 Billion in funding to the Coronavirus response</a:t>
            </a:r>
            <a:endParaRPr/>
          </a:p>
          <a:p>
            <a:pPr indent="-311150" lvl="0" marL="457200" rtl="0" algn="l">
              <a:spcBef>
                <a:spcPts val="0"/>
              </a:spcBef>
              <a:spcAft>
                <a:spcPts val="0"/>
              </a:spcAft>
              <a:buSzPts val="1300"/>
              <a:buChar char="●"/>
            </a:pPr>
            <a:r>
              <a:rPr lang="en-GB"/>
              <a:t>Insurance or the government will cover the cost of testing for Americans who may have COVID-19  </a:t>
            </a:r>
            <a:endParaRPr/>
          </a:p>
          <a:p>
            <a:pPr indent="0" lvl="0" marL="0" rtl="0" algn="l">
              <a:spcBef>
                <a:spcPts val="1600"/>
              </a:spcBef>
              <a:spcAft>
                <a:spcPts val="1600"/>
              </a:spcAft>
              <a:buNone/>
            </a:pPr>
            <a:r>
              <a:t/>
            </a:r>
            <a:endParaRPr/>
          </a:p>
        </p:txBody>
      </p:sp>
      <p:pic>
        <p:nvPicPr>
          <p:cNvPr id="434" name="Google Shape;434;p35"/>
          <p:cNvPicPr preferRelativeResize="0"/>
          <p:nvPr/>
        </p:nvPicPr>
        <p:blipFill>
          <a:blip r:embed="rId3">
            <a:alphaModFix/>
          </a:blip>
          <a:stretch>
            <a:fillRect/>
          </a:stretch>
        </p:blipFill>
        <p:spPr>
          <a:xfrm>
            <a:off x="7867395" y="3864000"/>
            <a:ext cx="1049305" cy="1227576"/>
          </a:xfrm>
          <a:prstGeom prst="rect">
            <a:avLst/>
          </a:prstGeom>
          <a:noFill/>
          <a:ln>
            <a:noFill/>
          </a:ln>
        </p:spPr>
      </p:pic>
      <p:pic>
        <p:nvPicPr>
          <p:cNvPr id="435" name="Google Shape;435;p35"/>
          <p:cNvPicPr preferRelativeResize="0"/>
          <p:nvPr/>
        </p:nvPicPr>
        <p:blipFill>
          <a:blip r:embed="rId4">
            <a:alphaModFix/>
          </a:blip>
          <a:stretch>
            <a:fillRect/>
          </a:stretch>
        </p:blipFill>
        <p:spPr>
          <a:xfrm>
            <a:off x="230075" y="3863998"/>
            <a:ext cx="1211200" cy="12275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18"/>
          <p:cNvSpPr txBox="1"/>
          <p:nvPr>
            <p:ph type="title"/>
          </p:nvPr>
        </p:nvSpPr>
        <p:spPr>
          <a:xfrm>
            <a:off x="422675" y="689375"/>
            <a:ext cx="70389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Outline </a:t>
            </a:r>
            <a:endParaRPr b="1"/>
          </a:p>
        </p:txBody>
      </p:sp>
      <p:sp>
        <p:nvSpPr>
          <p:cNvPr id="236" name="Google Shape;236;p18"/>
          <p:cNvSpPr txBox="1"/>
          <p:nvPr/>
        </p:nvSpPr>
        <p:spPr>
          <a:xfrm>
            <a:off x="588126" y="1381175"/>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Learning Objectives</a:t>
            </a:r>
            <a:endParaRPr sz="1800">
              <a:solidFill>
                <a:srgbClr val="FFFFFF"/>
              </a:solidFill>
              <a:latin typeface="Average"/>
              <a:ea typeface="Average"/>
              <a:cs typeface="Average"/>
              <a:sym typeface="Average"/>
            </a:endParaRPr>
          </a:p>
        </p:txBody>
      </p:sp>
      <p:sp>
        <p:nvSpPr>
          <p:cNvPr id="237" name="Google Shape;237;p18"/>
          <p:cNvSpPr txBox="1"/>
          <p:nvPr/>
        </p:nvSpPr>
        <p:spPr>
          <a:xfrm>
            <a:off x="588126" y="17066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Virus Biology</a:t>
            </a:r>
            <a:endParaRPr>
              <a:solidFill>
                <a:srgbClr val="FFFFFF"/>
              </a:solidFill>
              <a:latin typeface="Montserrat"/>
              <a:ea typeface="Montserrat"/>
              <a:cs typeface="Montserrat"/>
              <a:sym typeface="Montserrat"/>
            </a:endParaRPr>
          </a:p>
        </p:txBody>
      </p:sp>
      <p:sp>
        <p:nvSpPr>
          <p:cNvPr id="238" name="Google Shape;238;p18"/>
          <p:cNvSpPr txBox="1"/>
          <p:nvPr/>
        </p:nvSpPr>
        <p:spPr>
          <a:xfrm>
            <a:off x="588126" y="20321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Myth Busting</a:t>
            </a:r>
            <a:endParaRPr>
              <a:solidFill>
                <a:srgbClr val="FFFFFF"/>
              </a:solidFill>
              <a:latin typeface="Montserrat"/>
              <a:ea typeface="Montserrat"/>
              <a:cs typeface="Montserrat"/>
              <a:sym typeface="Montserrat"/>
            </a:endParaRPr>
          </a:p>
        </p:txBody>
      </p:sp>
      <p:sp>
        <p:nvSpPr>
          <p:cNvPr id="239" name="Google Shape;239;p18"/>
          <p:cNvSpPr txBox="1"/>
          <p:nvPr/>
        </p:nvSpPr>
        <p:spPr>
          <a:xfrm>
            <a:off x="588125" y="2357676"/>
            <a:ext cx="3018300" cy="12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The Coronavirus</a:t>
            </a:r>
            <a:endParaRPr>
              <a:solidFill>
                <a:srgbClr val="FFFFFF"/>
              </a:solidFill>
              <a:latin typeface="Montserrat"/>
              <a:ea typeface="Montserrat"/>
              <a:cs typeface="Montserrat"/>
              <a:sym typeface="Montserrat"/>
            </a:endParaRPr>
          </a:p>
          <a:p>
            <a:pPr indent="-317500" lvl="0" marL="457200" rtl="0" algn="l">
              <a:spcBef>
                <a:spcPts val="0"/>
              </a:spcBef>
              <a:spcAft>
                <a:spcPts val="0"/>
              </a:spcAft>
              <a:buClr>
                <a:srgbClr val="FFFFFF"/>
              </a:buClr>
              <a:buSzPts val="1400"/>
              <a:buFont typeface="Montserrat"/>
              <a:buChar char="●"/>
            </a:pPr>
            <a:r>
              <a:rPr lang="en-GB">
                <a:solidFill>
                  <a:srgbClr val="FFFFFF"/>
                </a:solidFill>
                <a:latin typeface="Montserrat"/>
                <a:ea typeface="Montserrat"/>
                <a:cs typeface="Montserrat"/>
                <a:sym typeface="Montserrat"/>
              </a:rPr>
              <a:t>Coronavirus Basics</a:t>
            </a:r>
            <a:endParaRPr>
              <a:solidFill>
                <a:srgbClr val="FFFFFF"/>
              </a:solidFill>
              <a:latin typeface="Montserrat"/>
              <a:ea typeface="Montserrat"/>
              <a:cs typeface="Montserrat"/>
              <a:sym typeface="Montserrat"/>
            </a:endParaRPr>
          </a:p>
          <a:p>
            <a:pPr indent="-317500" lvl="0" marL="457200" rtl="0" algn="l">
              <a:spcBef>
                <a:spcPts val="0"/>
              </a:spcBef>
              <a:spcAft>
                <a:spcPts val="0"/>
              </a:spcAft>
              <a:buClr>
                <a:srgbClr val="FFFFFF"/>
              </a:buClr>
              <a:buSzPts val="1400"/>
              <a:buFont typeface="Montserrat"/>
              <a:buChar char="●"/>
            </a:pPr>
            <a:r>
              <a:rPr lang="en-GB">
                <a:solidFill>
                  <a:srgbClr val="FFFFFF"/>
                </a:solidFill>
                <a:latin typeface="Montserrat"/>
                <a:ea typeface="Montserrat"/>
                <a:cs typeface="Montserrat"/>
                <a:sym typeface="Montserrat"/>
              </a:rPr>
              <a:t>Epidemiology</a:t>
            </a:r>
            <a:endParaRPr>
              <a:solidFill>
                <a:srgbClr val="FFFFFF"/>
              </a:solidFill>
              <a:latin typeface="Montserrat"/>
              <a:ea typeface="Montserrat"/>
              <a:cs typeface="Montserrat"/>
              <a:sym typeface="Montserrat"/>
            </a:endParaRPr>
          </a:p>
          <a:p>
            <a:pPr indent="-317500" lvl="0" marL="457200" rtl="0" algn="l">
              <a:spcBef>
                <a:spcPts val="0"/>
              </a:spcBef>
              <a:spcAft>
                <a:spcPts val="0"/>
              </a:spcAft>
              <a:buClr>
                <a:srgbClr val="FFFFFF"/>
              </a:buClr>
              <a:buSzPts val="1400"/>
              <a:buFont typeface="Montserrat"/>
              <a:buChar char="●"/>
            </a:pPr>
            <a:r>
              <a:rPr lang="en-GB">
                <a:solidFill>
                  <a:srgbClr val="FFFFFF"/>
                </a:solidFill>
                <a:latin typeface="Montserrat"/>
                <a:ea typeface="Montserrat"/>
                <a:cs typeface="Montserrat"/>
                <a:sym typeface="Montserrat"/>
              </a:rPr>
              <a:t>Signs &amp; Symptoms</a:t>
            </a:r>
            <a:endParaRPr>
              <a:solidFill>
                <a:srgbClr val="FFFFFF"/>
              </a:solidFill>
              <a:latin typeface="Montserrat"/>
              <a:ea typeface="Montserrat"/>
              <a:cs typeface="Montserrat"/>
              <a:sym typeface="Montserrat"/>
            </a:endParaRPr>
          </a:p>
          <a:p>
            <a:pPr indent="-317500" lvl="0" marL="457200" rtl="0" algn="l">
              <a:spcBef>
                <a:spcPts val="0"/>
              </a:spcBef>
              <a:spcAft>
                <a:spcPts val="0"/>
              </a:spcAft>
              <a:buClr>
                <a:srgbClr val="FFFFFF"/>
              </a:buClr>
              <a:buSzPts val="1400"/>
              <a:buFont typeface="Montserrat"/>
              <a:buChar char="●"/>
            </a:pPr>
            <a:r>
              <a:rPr lang="en-GB">
                <a:solidFill>
                  <a:srgbClr val="FFFFFF"/>
                </a:solidFill>
                <a:latin typeface="Montserrat"/>
                <a:ea typeface="Montserrat"/>
                <a:cs typeface="Montserrat"/>
                <a:sym typeface="Montserrat"/>
              </a:rPr>
              <a:t>Treatment &amp; Prevention</a:t>
            </a:r>
            <a:endParaRPr>
              <a:solidFill>
                <a:srgbClr val="FFFFFF"/>
              </a:solidFill>
              <a:latin typeface="Montserrat"/>
              <a:ea typeface="Montserrat"/>
              <a:cs typeface="Montserrat"/>
              <a:sym typeface="Montserrat"/>
            </a:endParaRPr>
          </a:p>
        </p:txBody>
      </p:sp>
      <p:sp>
        <p:nvSpPr>
          <p:cNvPr id="240" name="Google Shape;240;p18"/>
          <p:cNvSpPr txBox="1"/>
          <p:nvPr/>
        </p:nvSpPr>
        <p:spPr>
          <a:xfrm>
            <a:off x="635551" y="36038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Demonstration</a:t>
            </a:r>
            <a:endParaRPr>
              <a:solidFill>
                <a:srgbClr val="FFFFFF"/>
              </a:solidFill>
              <a:latin typeface="Montserrat"/>
              <a:ea typeface="Montserrat"/>
              <a:cs typeface="Montserrat"/>
              <a:sym typeface="Montserrat"/>
            </a:endParaRPr>
          </a:p>
        </p:txBody>
      </p:sp>
      <p:sp>
        <p:nvSpPr>
          <p:cNvPr id="241" name="Google Shape;241;p18"/>
          <p:cNvSpPr txBox="1"/>
          <p:nvPr/>
        </p:nvSpPr>
        <p:spPr>
          <a:xfrm>
            <a:off x="635551" y="3929376"/>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FFFFFF"/>
                </a:solidFill>
                <a:latin typeface="Montserrat"/>
                <a:ea typeface="Montserrat"/>
                <a:cs typeface="Montserrat"/>
                <a:sym typeface="Montserrat"/>
              </a:rPr>
              <a:t>Your Role</a:t>
            </a:r>
            <a:endParaRPr>
              <a:solidFill>
                <a:srgbClr val="FFFFFF"/>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3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Who is at risk?</a:t>
            </a:r>
            <a:endParaRPr b="1"/>
          </a:p>
        </p:txBody>
      </p:sp>
      <p:sp>
        <p:nvSpPr>
          <p:cNvPr id="441" name="Google Shape;441;p36"/>
          <p:cNvSpPr txBox="1"/>
          <p:nvPr>
            <p:ph idx="1" type="body"/>
          </p:nvPr>
        </p:nvSpPr>
        <p:spPr>
          <a:xfrm>
            <a:off x="1297500" y="11681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These is  the current risk assessment from the CDC:</a:t>
            </a:r>
            <a:endParaRPr/>
          </a:p>
          <a:p>
            <a:pPr indent="-311150" lvl="0" marL="457200" rtl="0" algn="l">
              <a:spcBef>
                <a:spcPts val="1600"/>
              </a:spcBef>
              <a:spcAft>
                <a:spcPts val="0"/>
              </a:spcAft>
              <a:buSzPts val="1300"/>
              <a:buChar char="●"/>
            </a:pPr>
            <a:r>
              <a:rPr lang="en-GB"/>
              <a:t>For most of the American public, who are unlikely to be exposed to this virus at this time, the immediate health risk from COVID-19 is considered low.</a:t>
            </a:r>
            <a:endParaRPr/>
          </a:p>
          <a:p>
            <a:pPr indent="-311150" lvl="0" marL="457200" rtl="0" algn="l">
              <a:spcBef>
                <a:spcPts val="1600"/>
              </a:spcBef>
              <a:spcAft>
                <a:spcPts val="0"/>
              </a:spcAft>
              <a:buSzPts val="1300"/>
              <a:buChar char="●"/>
            </a:pPr>
            <a:r>
              <a:rPr lang="en-GB"/>
              <a:t>People in communities where ongoing community spread with the virus that causes COVID-19 has been reported are at elevated, though still relatively low risk of exposure.</a:t>
            </a:r>
            <a:endParaRPr/>
          </a:p>
          <a:p>
            <a:pPr indent="-311150" lvl="0" marL="457200" rtl="0" algn="l">
              <a:spcBef>
                <a:spcPts val="1600"/>
              </a:spcBef>
              <a:spcAft>
                <a:spcPts val="0"/>
              </a:spcAft>
              <a:buSzPts val="1300"/>
              <a:buChar char="●"/>
            </a:pPr>
            <a:r>
              <a:rPr lang="en-GB"/>
              <a:t>Healthcare workers caring for patients with COVID-19 are at elevated risk of exposure.</a:t>
            </a:r>
            <a:endParaRPr/>
          </a:p>
          <a:p>
            <a:pPr indent="-311150" lvl="0" marL="457200" rtl="0" algn="l">
              <a:spcBef>
                <a:spcPts val="1600"/>
              </a:spcBef>
              <a:spcAft>
                <a:spcPts val="0"/>
              </a:spcAft>
              <a:buSzPts val="1300"/>
              <a:buChar char="●"/>
            </a:pPr>
            <a:r>
              <a:rPr lang="en-GB"/>
              <a:t>Close contacts of persons with COVID-19 also are at elevated risk of exposure.</a:t>
            </a:r>
            <a:endParaRPr/>
          </a:p>
          <a:p>
            <a:pPr indent="-311150" lvl="0" marL="457200" rtl="0" algn="l">
              <a:spcBef>
                <a:spcPts val="1600"/>
              </a:spcBef>
              <a:spcAft>
                <a:spcPts val="0"/>
              </a:spcAft>
              <a:buSzPts val="1300"/>
              <a:buChar char="●"/>
            </a:pPr>
            <a:r>
              <a:rPr lang="en-GB"/>
              <a:t>Travelers returning from affected </a:t>
            </a:r>
            <a:r>
              <a:rPr lang="en-GB" u="sng">
                <a:solidFill>
                  <a:schemeClr val="hlink"/>
                </a:solidFill>
                <a:hlinkClick r:id="rId3"/>
              </a:rPr>
              <a:t>international locations</a:t>
            </a:r>
            <a:r>
              <a:rPr lang="en-GB"/>
              <a:t> where community spread is occurring also are at elevated risk of exposure.</a:t>
            </a:r>
            <a:endParaRPr/>
          </a:p>
          <a:p>
            <a:pPr indent="-311150" lvl="0" marL="457200" rtl="0" algn="l">
              <a:spcBef>
                <a:spcPts val="1600"/>
              </a:spcBef>
              <a:spcAft>
                <a:spcPts val="0"/>
              </a:spcAft>
              <a:buSzPts val="1300"/>
              <a:buChar char="●"/>
            </a:pPr>
            <a:r>
              <a:rPr lang="en-GB"/>
              <a:t>Also, the elderly and/or those who are </a:t>
            </a:r>
            <a:r>
              <a:rPr lang="en-GB"/>
              <a:t>immunocompromised</a:t>
            </a:r>
            <a:r>
              <a:rPr lang="en-GB"/>
              <a:t> are at greater risk of having a worse prognosis</a:t>
            </a:r>
            <a:endParaRPr/>
          </a:p>
          <a:p>
            <a:pPr indent="0" lvl="0" marL="0" rtl="0" algn="l">
              <a:spcBef>
                <a:spcPts val="1600"/>
              </a:spcBef>
              <a:spcAft>
                <a:spcPts val="16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37"/>
          <p:cNvSpPr txBox="1"/>
          <p:nvPr>
            <p:ph type="title"/>
          </p:nvPr>
        </p:nvSpPr>
        <p:spPr>
          <a:xfrm>
            <a:off x="1116200" y="1074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Signs and Symptoms</a:t>
            </a:r>
            <a:endParaRPr b="1"/>
          </a:p>
        </p:txBody>
      </p:sp>
      <p:sp>
        <p:nvSpPr>
          <p:cNvPr id="447" name="Google Shape;447;p37"/>
          <p:cNvSpPr txBox="1"/>
          <p:nvPr>
            <p:ph idx="1" type="body"/>
          </p:nvPr>
        </p:nvSpPr>
        <p:spPr>
          <a:xfrm>
            <a:off x="1268875" y="1021575"/>
            <a:ext cx="7038900" cy="338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are still learning a lot about how coronavirus affects people</a:t>
            </a:r>
            <a:endParaRPr/>
          </a:p>
          <a:p>
            <a:pPr indent="0" lvl="0" marL="0" rtl="0" algn="l">
              <a:spcBef>
                <a:spcPts val="1600"/>
              </a:spcBef>
              <a:spcAft>
                <a:spcPts val="0"/>
              </a:spcAft>
              <a:buNone/>
            </a:pPr>
            <a:r>
              <a:rPr lang="en-GB"/>
              <a:t>Some people experience very severe symptoms, whereas others experience a more mild disease course, and there are some who have the disease but display no symptoms.</a:t>
            </a:r>
            <a:endParaRPr/>
          </a:p>
          <a:p>
            <a:pPr indent="0" lvl="0" marL="0" rtl="0" algn="l">
              <a:spcBef>
                <a:spcPts val="1600"/>
              </a:spcBef>
              <a:spcAft>
                <a:spcPts val="0"/>
              </a:spcAft>
              <a:buNone/>
            </a:pPr>
            <a:r>
              <a:rPr lang="en-GB"/>
              <a:t>The CDC is reporting that symptoms are expected to present 2-14 days after exposure to the virus.</a:t>
            </a:r>
            <a:endParaRPr/>
          </a:p>
          <a:p>
            <a:pPr indent="0" lvl="0" marL="0" rtl="0" algn="l">
              <a:spcBef>
                <a:spcPts val="1600"/>
              </a:spcBef>
              <a:spcAft>
                <a:spcPts val="0"/>
              </a:spcAft>
              <a:buNone/>
            </a:pPr>
            <a:r>
              <a:rPr lang="en-GB"/>
              <a:t>Be on the lookout for:</a:t>
            </a:r>
            <a:endParaRPr/>
          </a:p>
          <a:p>
            <a:pPr indent="-311150" lvl="0" marL="1371600" rtl="0" algn="l">
              <a:spcBef>
                <a:spcPts val="1600"/>
              </a:spcBef>
              <a:spcAft>
                <a:spcPts val="0"/>
              </a:spcAft>
              <a:buClr>
                <a:srgbClr val="FF00FF"/>
              </a:buClr>
              <a:buSzPts val="1300"/>
              <a:buAutoNum type="arabicPeriod"/>
            </a:pPr>
            <a:r>
              <a:rPr lang="en-GB">
                <a:solidFill>
                  <a:srgbClr val="FF00FF"/>
                </a:solidFill>
              </a:rPr>
              <a:t>Fever </a:t>
            </a:r>
            <a:endParaRPr>
              <a:solidFill>
                <a:srgbClr val="FF00FF"/>
              </a:solidFill>
            </a:endParaRPr>
          </a:p>
          <a:p>
            <a:pPr indent="-298450" lvl="1" marL="1828800" rtl="0" algn="l">
              <a:spcBef>
                <a:spcPts val="0"/>
              </a:spcBef>
              <a:spcAft>
                <a:spcPts val="0"/>
              </a:spcAft>
              <a:buClr>
                <a:srgbClr val="FF00FF"/>
              </a:buClr>
              <a:buSzPts val="1100"/>
              <a:buAutoNum type="alphaLcPeriod"/>
            </a:pPr>
            <a:r>
              <a:rPr lang="en-GB">
                <a:solidFill>
                  <a:srgbClr val="FF00FF"/>
                </a:solidFill>
              </a:rPr>
              <a:t>CDC defines as a temperature of over 100.4℉</a:t>
            </a:r>
            <a:endParaRPr>
              <a:solidFill>
                <a:srgbClr val="FF00FF"/>
              </a:solidFill>
            </a:endParaRPr>
          </a:p>
          <a:p>
            <a:pPr indent="-311150" lvl="0" marL="1371600" rtl="0" algn="l">
              <a:spcBef>
                <a:spcPts val="0"/>
              </a:spcBef>
              <a:spcAft>
                <a:spcPts val="0"/>
              </a:spcAft>
              <a:buClr>
                <a:srgbClr val="FF00FF"/>
              </a:buClr>
              <a:buSzPts val="1300"/>
              <a:buAutoNum type="arabicPeriod"/>
            </a:pPr>
            <a:r>
              <a:rPr lang="en-GB">
                <a:solidFill>
                  <a:srgbClr val="FF00FF"/>
                </a:solidFill>
              </a:rPr>
              <a:t>Cough</a:t>
            </a:r>
            <a:endParaRPr>
              <a:solidFill>
                <a:srgbClr val="FF00FF"/>
              </a:solidFill>
            </a:endParaRPr>
          </a:p>
          <a:p>
            <a:pPr indent="-311150" lvl="0" marL="1371600" rtl="0" algn="l">
              <a:spcBef>
                <a:spcPts val="0"/>
              </a:spcBef>
              <a:spcAft>
                <a:spcPts val="0"/>
              </a:spcAft>
              <a:buClr>
                <a:srgbClr val="FF00FF"/>
              </a:buClr>
              <a:buSzPts val="1300"/>
              <a:buAutoNum type="arabicPeriod"/>
            </a:pPr>
            <a:r>
              <a:rPr lang="en-GB">
                <a:solidFill>
                  <a:srgbClr val="FF00FF"/>
                </a:solidFill>
              </a:rPr>
              <a:t>Shortness of Breath</a:t>
            </a:r>
            <a:endParaRPr>
              <a:solidFill>
                <a:srgbClr val="FF00FF"/>
              </a:solidFill>
            </a:endParaRPr>
          </a:p>
          <a:p>
            <a:pPr indent="-298450" lvl="1" marL="1828800" rtl="0" algn="l">
              <a:spcBef>
                <a:spcPts val="0"/>
              </a:spcBef>
              <a:spcAft>
                <a:spcPts val="0"/>
              </a:spcAft>
              <a:buClr>
                <a:srgbClr val="FF00FF"/>
              </a:buClr>
              <a:buSzPts val="1100"/>
              <a:buAutoNum type="alphaLcPeriod"/>
            </a:pPr>
            <a:r>
              <a:rPr lang="en-GB">
                <a:solidFill>
                  <a:srgbClr val="FF00FF"/>
                </a:solidFill>
              </a:rPr>
              <a:t>Feeling like you </a:t>
            </a:r>
            <a:r>
              <a:rPr lang="en-GB">
                <a:solidFill>
                  <a:srgbClr val="FF00FF"/>
                </a:solidFill>
              </a:rPr>
              <a:t>can't</a:t>
            </a:r>
            <a:r>
              <a:rPr lang="en-GB">
                <a:solidFill>
                  <a:srgbClr val="FF00FF"/>
                </a:solidFill>
              </a:rPr>
              <a:t> </a:t>
            </a:r>
            <a:r>
              <a:rPr lang="en-GB">
                <a:solidFill>
                  <a:srgbClr val="FF00FF"/>
                </a:solidFill>
              </a:rPr>
              <a:t>breathe</a:t>
            </a:r>
            <a:r>
              <a:rPr lang="en-GB">
                <a:solidFill>
                  <a:srgbClr val="FF00FF"/>
                </a:solidFill>
              </a:rPr>
              <a:t> or like you’ve just run a mile but you </a:t>
            </a:r>
            <a:r>
              <a:rPr lang="en-GB">
                <a:solidFill>
                  <a:srgbClr val="FF00FF"/>
                </a:solidFill>
              </a:rPr>
              <a:t>haven't</a:t>
            </a:r>
            <a:r>
              <a:rPr lang="en-GB">
                <a:solidFill>
                  <a:srgbClr val="FF00FF"/>
                </a:solidFill>
              </a:rPr>
              <a:t> moved</a:t>
            </a:r>
            <a:endParaRPr>
              <a:solidFill>
                <a:srgbClr val="FF00FF"/>
              </a:solidFill>
            </a:endParaRPr>
          </a:p>
          <a:p>
            <a:pPr indent="0" lvl="0" marL="0" rtl="0" algn="l">
              <a:spcBef>
                <a:spcPts val="1600"/>
              </a:spcBef>
              <a:spcAft>
                <a:spcPts val="1600"/>
              </a:spcAft>
              <a:buNone/>
            </a:pPr>
            <a:r>
              <a:t/>
            </a:r>
            <a:endParaRPr/>
          </a:p>
        </p:txBody>
      </p:sp>
      <p:pic>
        <p:nvPicPr>
          <p:cNvPr id="448" name="Google Shape;448;p37"/>
          <p:cNvPicPr preferRelativeResize="0"/>
          <p:nvPr/>
        </p:nvPicPr>
        <p:blipFill>
          <a:blip r:embed="rId3">
            <a:alphaModFix/>
          </a:blip>
          <a:stretch>
            <a:fillRect/>
          </a:stretch>
        </p:blipFill>
        <p:spPr>
          <a:xfrm>
            <a:off x="7204576" y="95300"/>
            <a:ext cx="1746550" cy="1241600"/>
          </a:xfrm>
          <a:prstGeom prst="rect">
            <a:avLst/>
          </a:prstGeom>
          <a:noFill/>
          <a:ln>
            <a:noFill/>
          </a:ln>
        </p:spPr>
      </p:pic>
      <p:pic>
        <p:nvPicPr>
          <p:cNvPr id="449" name="Google Shape;449;p37"/>
          <p:cNvPicPr preferRelativeResize="0"/>
          <p:nvPr/>
        </p:nvPicPr>
        <p:blipFill>
          <a:blip r:embed="rId4">
            <a:alphaModFix/>
          </a:blip>
          <a:stretch>
            <a:fillRect/>
          </a:stretch>
        </p:blipFill>
        <p:spPr>
          <a:xfrm>
            <a:off x="214725" y="3700312"/>
            <a:ext cx="1746549" cy="1243587"/>
          </a:xfrm>
          <a:prstGeom prst="rect">
            <a:avLst/>
          </a:prstGeom>
          <a:noFill/>
          <a:ln>
            <a:noFill/>
          </a:ln>
        </p:spPr>
      </p:pic>
      <p:pic>
        <p:nvPicPr>
          <p:cNvPr id="450" name="Google Shape;450;p37"/>
          <p:cNvPicPr preferRelativeResize="0"/>
          <p:nvPr/>
        </p:nvPicPr>
        <p:blipFill>
          <a:blip r:embed="rId5">
            <a:alphaModFix/>
          </a:blip>
          <a:stretch>
            <a:fillRect/>
          </a:stretch>
        </p:blipFill>
        <p:spPr>
          <a:xfrm>
            <a:off x="7204566" y="2649214"/>
            <a:ext cx="1746550" cy="12416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3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Quarantine</a:t>
            </a:r>
            <a:r>
              <a:rPr lang="en-GB"/>
              <a:t> vs Isolation</a:t>
            </a:r>
            <a:endParaRPr/>
          </a:p>
        </p:txBody>
      </p:sp>
      <p:sp>
        <p:nvSpPr>
          <p:cNvPr id="456" name="Google Shape;456;p38"/>
          <p:cNvSpPr txBox="1"/>
          <p:nvPr>
            <p:ph idx="1" type="body"/>
          </p:nvPr>
        </p:nvSpPr>
        <p:spPr>
          <a:xfrm>
            <a:off x="2940175" y="1494050"/>
            <a:ext cx="58215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CDC defines </a:t>
            </a:r>
            <a:r>
              <a:rPr b="1" lang="en-GB" u="sng"/>
              <a:t>isolation </a:t>
            </a:r>
            <a:r>
              <a:rPr lang="en-GB"/>
              <a:t>as: </a:t>
            </a:r>
            <a:r>
              <a:rPr lang="en-GB"/>
              <a:t>separating sick people with a contagious disease from people who are not sick.</a:t>
            </a:r>
            <a:endParaRPr/>
          </a:p>
          <a:p>
            <a:pPr indent="0" lvl="0" marL="0" rtl="0" algn="l">
              <a:spcBef>
                <a:spcPts val="1600"/>
              </a:spcBef>
              <a:spcAft>
                <a:spcPts val="0"/>
              </a:spcAft>
              <a:buNone/>
            </a:pPr>
            <a:r>
              <a:rPr lang="en-GB"/>
              <a:t>The CDC defines </a:t>
            </a:r>
            <a:r>
              <a:rPr b="1" lang="en-GB" u="sng"/>
              <a:t>quarantine </a:t>
            </a:r>
            <a:r>
              <a:rPr lang="en-GB"/>
              <a:t>as: separating and restricting the movement of people who were exposed to a contagious disease to see if they become sick.</a:t>
            </a:r>
            <a:endParaRPr/>
          </a:p>
          <a:p>
            <a:pPr indent="0" lvl="0" marL="0" rtl="0" algn="l">
              <a:spcBef>
                <a:spcPts val="1600"/>
              </a:spcBef>
              <a:spcAft>
                <a:spcPts val="0"/>
              </a:spcAft>
              <a:buNone/>
            </a:pPr>
            <a:r>
              <a:rPr lang="en-GB"/>
              <a:t>So w</a:t>
            </a:r>
            <a:r>
              <a:rPr lang="en-GB"/>
              <a:t>hat's</a:t>
            </a:r>
            <a:r>
              <a:rPr lang="en-GB"/>
              <a:t> the main difference? </a:t>
            </a:r>
            <a:endParaRPr/>
          </a:p>
          <a:p>
            <a:pPr indent="-311150" lvl="0" marL="457200" rtl="0" algn="l">
              <a:spcBef>
                <a:spcPts val="1600"/>
              </a:spcBef>
              <a:spcAft>
                <a:spcPts val="0"/>
              </a:spcAft>
              <a:buSzPts val="1300"/>
              <a:buChar char="●"/>
            </a:pPr>
            <a:r>
              <a:rPr lang="en-GB"/>
              <a:t>Isolation deals with people who are for sure sick and </a:t>
            </a:r>
            <a:r>
              <a:rPr lang="en-GB"/>
              <a:t>quarantine</a:t>
            </a:r>
            <a:r>
              <a:rPr lang="en-GB"/>
              <a:t> is a </a:t>
            </a:r>
            <a:r>
              <a:rPr lang="en-GB"/>
              <a:t>preventative</a:t>
            </a:r>
            <a:r>
              <a:rPr lang="en-GB"/>
              <a:t> step to see if people will get sick so that </a:t>
            </a:r>
            <a:r>
              <a:rPr lang="en-GB"/>
              <a:t>they</a:t>
            </a:r>
            <a:r>
              <a:rPr lang="en-GB"/>
              <a:t> do not get others sick.</a:t>
            </a:r>
            <a:endParaRPr/>
          </a:p>
          <a:p>
            <a:pPr indent="0" lvl="0" marL="0" rtl="0" algn="l">
              <a:spcBef>
                <a:spcPts val="1600"/>
              </a:spcBef>
              <a:spcAft>
                <a:spcPts val="1600"/>
              </a:spcAft>
              <a:buNone/>
            </a:pPr>
            <a:r>
              <a:rPr lang="en-GB"/>
              <a:t>Should there be a quarantine issued by local authorities – or you self-impose one on you and your family – it would be unlikely to go beyond </a:t>
            </a:r>
            <a:r>
              <a:rPr b="1" i="1" lang="en-GB" u="sng"/>
              <a:t>14 days, which is the expected incubation period.</a:t>
            </a:r>
            <a:endParaRPr b="1" i="1" u="sng"/>
          </a:p>
        </p:txBody>
      </p:sp>
      <p:pic>
        <p:nvPicPr>
          <p:cNvPr id="457" name="Google Shape;457;p38"/>
          <p:cNvPicPr preferRelativeResize="0"/>
          <p:nvPr/>
        </p:nvPicPr>
        <p:blipFill>
          <a:blip r:embed="rId3">
            <a:alphaModFix/>
          </a:blip>
          <a:stretch>
            <a:fillRect/>
          </a:stretch>
        </p:blipFill>
        <p:spPr>
          <a:xfrm>
            <a:off x="0" y="1651975"/>
            <a:ext cx="2595350" cy="2595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3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How is COVID-19 transmitted?</a:t>
            </a:r>
            <a:endParaRPr b="1"/>
          </a:p>
        </p:txBody>
      </p:sp>
      <p:sp>
        <p:nvSpPr>
          <p:cNvPr id="463" name="Google Shape;463;p39"/>
          <p:cNvSpPr txBox="1"/>
          <p:nvPr>
            <p:ph idx="1" type="body"/>
          </p:nvPr>
        </p:nvSpPr>
        <p:spPr>
          <a:xfrm>
            <a:off x="229500" y="1490050"/>
            <a:ext cx="58767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COVID-19 is </a:t>
            </a:r>
            <a:r>
              <a:rPr lang="en-GB"/>
              <a:t>thought</a:t>
            </a:r>
            <a:r>
              <a:rPr lang="en-GB"/>
              <a:t> to be spread through respiratory droplets</a:t>
            </a:r>
            <a:endParaRPr/>
          </a:p>
          <a:p>
            <a:pPr indent="0" lvl="0" marL="0" rtl="0" algn="l">
              <a:spcBef>
                <a:spcPts val="1600"/>
              </a:spcBef>
              <a:spcAft>
                <a:spcPts val="0"/>
              </a:spcAft>
              <a:buNone/>
            </a:pPr>
            <a:r>
              <a:rPr lang="en-GB"/>
              <a:t>Respiratory droplets are drops of water that come from your respiratory system (think lungs, nose) when you sneeze and/or cough. </a:t>
            </a:r>
            <a:endParaRPr/>
          </a:p>
          <a:p>
            <a:pPr indent="-311150" lvl="0" marL="457200" rtl="0" algn="l">
              <a:spcBef>
                <a:spcPts val="1600"/>
              </a:spcBef>
              <a:spcAft>
                <a:spcPts val="0"/>
              </a:spcAft>
              <a:buSzPts val="1300"/>
              <a:buChar char="●"/>
            </a:pPr>
            <a:r>
              <a:rPr lang="en-GB"/>
              <a:t>As you can see, one sneeze can produce many droplets and send them far away!</a:t>
            </a:r>
            <a:endParaRPr/>
          </a:p>
          <a:p>
            <a:pPr indent="-311150" lvl="0" marL="457200" rtl="0" algn="l">
              <a:spcBef>
                <a:spcPts val="0"/>
              </a:spcBef>
              <a:spcAft>
                <a:spcPts val="0"/>
              </a:spcAft>
              <a:buSzPts val="1300"/>
              <a:buChar char="●"/>
            </a:pPr>
            <a:r>
              <a:rPr i="1" lang="en-GB"/>
              <a:t>This range can be about 1 meter ~ 3.2 feet</a:t>
            </a:r>
            <a:endParaRPr i="1"/>
          </a:p>
          <a:p>
            <a:pPr indent="0" lvl="0" marL="0" rtl="0" algn="l">
              <a:spcBef>
                <a:spcPts val="1600"/>
              </a:spcBef>
              <a:spcAft>
                <a:spcPts val="0"/>
              </a:spcAft>
              <a:buNone/>
            </a:pPr>
            <a:r>
              <a:rPr lang="en-GB"/>
              <a:t>Thes droplets can then either be breathed in by someone else, land on someone else, or on some surface.</a:t>
            </a:r>
            <a:endParaRPr/>
          </a:p>
          <a:p>
            <a:pPr indent="-311150" lvl="0" marL="457200" rtl="0" algn="l">
              <a:spcBef>
                <a:spcPts val="1600"/>
              </a:spcBef>
              <a:spcAft>
                <a:spcPts val="0"/>
              </a:spcAft>
              <a:buSzPts val="1300"/>
              <a:buChar char="●"/>
            </a:pPr>
            <a:r>
              <a:rPr lang="en-GB"/>
              <a:t>If on a surface, a person could touch that surface (think handrail), then go eat a burger without </a:t>
            </a:r>
            <a:r>
              <a:rPr lang="en-GB"/>
              <a:t>washing</a:t>
            </a:r>
            <a:r>
              <a:rPr lang="en-GB"/>
              <a:t> their hands.</a:t>
            </a:r>
            <a:endParaRPr/>
          </a:p>
          <a:p>
            <a:pPr indent="-311150" lvl="0" marL="457200" rtl="0" algn="l">
              <a:spcBef>
                <a:spcPts val="0"/>
              </a:spcBef>
              <a:spcAft>
                <a:spcPts val="0"/>
              </a:spcAft>
              <a:buSzPts val="1300"/>
              <a:buChar char="●"/>
            </a:pPr>
            <a:r>
              <a:rPr i="1" lang="en-GB"/>
              <a:t>It is unknown, at this time, how long the coronavirus can last on a surface</a:t>
            </a:r>
            <a:endParaRPr i="1"/>
          </a:p>
        </p:txBody>
      </p:sp>
      <p:pic>
        <p:nvPicPr>
          <p:cNvPr id="464" name="Google Shape;464;p39"/>
          <p:cNvPicPr preferRelativeResize="0"/>
          <p:nvPr/>
        </p:nvPicPr>
        <p:blipFill>
          <a:blip r:embed="rId3">
            <a:alphaModFix/>
          </a:blip>
          <a:stretch>
            <a:fillRect/>
          </a:stretch>
        </p:blipFill>
        <p:spPr>
          <a:xfrm>
            <a:off x="6012825" y="1655750"/>
            <a:ext cx="3131174" cy="23483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40"/>
          <p:cNvSpPr txBox="1"/>
          <p:nvPr>
            <p:ph type="title"/>
          </p:nvPr>
        </p:nvSpPr>
        <p:spPr>
          <a:xfrm>
            <a:off x="1297500" y="2020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Treatment and Prevention</a:t>
            </a:r>
            <a:endParaRPr b="1"/>
          </a:p>
        </p:txBody>
      </p:sp>
      <p:sp>
        <p:nvSpPr>
          <p:cNvPr id="470" name="Google Shape;470;p40"/>
          <p:cNvSpPr txBox="1"/>
          <p:nvPr>
            <p:ph idx="1" type="body"/>
          </p:nvPr>
        </p:nvSpPr>
        <p:spPr>
          <a:xfrm>
            <a:off x="1297500" y="1116150"/>
            <a:ext cx="70389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is currently no vaccine to prevent coronavirus disease 2019 (COVID-19). The best way to prevent illness is to avoid being exposed to this virus.</a:t>
            </a:r>
            <a:endParaRPr/>
          </a:p>
          <a:p>
            <a:pPr indent="-311150" lvl="0" marL="457200" rtl="0" algn="l">
              <a:spcBef>
                <a:spcPts val="1600"/>
              </a:spcBef>
              <a:spcAft>
                <a:spcPts val="0"/>
              </a:spcAft>
              <a:buSzPts val="1300"/>
              <a:buChar char="●"/>
            </a:pPr>
            <a:r>
              <a:rPr lang="en-GB"/>
              <a:t>Avoid close contact with people who are sick.</a:t>
            </a:r>
            <a:endParaRPr/>
          </a:p>
          <a:p>
            <a:pPr indent="-311150" lvl="0" marL="457200" rtl="0" algn="l">
              <a:spcBef>
                <a:spcPts val="1000"/>
              </a:spcBef>
              <a:spcAft>
                <a:spcPts val="0"/>
              </a:spcAft>
              <a:buSzPts val="1300"/>
              <a:buChar char="●"/>
            </a:pPr>
            <a:r>
              <a:rPr lang="en-GB"/>
              <a:t>Avoid touching your eyes, nose, and mouth.</a:t>
            </a:r>
            <a:endParaRPr/>
          </a:p>
          <a:p>
            <a:pPr indent="-311150" lvl="0" marL="457200" rtl="0" algn="l">
              <a:spcBef>
                <a:spcPts val="1000"/>
              </a:spcBef>
              <a:spcAft>
                <a:spcPts val="0"/>
              </a:spcAft>
              <a:buSzPts val="1300"/>
              <a:buChar char="●"/>
            </a:pPr>
            <a:r>
              <a:rPr lang="en-GB"/>
              <a:t>Stay home when you are sick.</a:t>
            </a:r>
            <a:endParaRPr/>
          </a:p>
          <a:p>
            <a:pPr indent="-311150" lvl="0" marL="457200" rtl="0" algn="l">
              <a:spcBef>
                <a:spcPts val="1000"/>
              </a:spcBef>
              <a:spcAft>
                <a:spcPts val="0"/>
              </a:spcAft>
              <a:buSzPts val="1300"/>
              <a:buChar char="●"/>
            </a:pPr>
            <a:r>
              <a:rPr lang="en-GB"/>
              <a:t>Cover your cough or sneeze with a tissue, then throw the tissue in the trash.</a:t>
            </a:r>
            <a:endParaRPr/>
          </a:p>
          <a:p>
            <a:pPr indent="-311150" lvl="0" marL="457200" rtl="0" algn="l">
              <a:spcBef>
                <a:spcPts val="1000"/>
              </a:spcBef>
              <a:spcAft>
                <a:spcPts val="0"/>
              </a:spcAft>
              <a:buSzPts val="1300"/>
              <a:buChar char="●"/>
            </a:pPr>
            <a:r>
              <a:rPr lang="en-GB"/>
              <a:t>Clean and disinfect frequently touched objects and surfaces using a regular household cleaning spray or wipe.</a:t>
            </a:r>
            <a:endParaRPr/>
          </a:p>
          <a:p>
            <a:pPr indent="-311150" lvl="0" marL="457200" rtl="0" algn="l">
              <a:spcBef>
                <a:spcPts val="1000"/>
              </a:spcBef>
              <a:spcAft>
                <a:spcPts val="0"/>
              </a:spcAft>
              <a:buSzPts val="1300"/>
              <a:buChar char="●"/>
            </a:pPr>
            <a:r>
              <a:rPr lang="en-GB"/>
              <a:t>WASH YOUR HANDS OFTEN!</a:t>
            </a:r>
            <a:endParaRPr/>
          </a:p>
          <a:p>
            <a:pPr indent="0" lvl="0" marL="0" rtl="0" algn="ctr">
              <a:spcBef>
                <a:spcPts val="1000"/>
              </a:spcBef>
              <a:spcAft>
                <a:spcPts val="0"/>
              </a:spcAft>
              <a:buNone/>
            </a:pPr>
            <a:r>
              <a:rPr i="1" lang="en-GB"/>
              <a:t>According to the WHO, recovery time appears to be around </a:t>
            </a:r>
            <a:endParaRPr i="1"/>
          </a:p>
          <a:p>
            <a:pPr indent="0" lvl="0" marL="0" rtl="0" algn="ctr">
              <a:spcBef>
                <a:spcPts val="1000"/>
              </a:spcBef>
              <a:spcAft>
                <a:spcPts val="1000"/>
              </a:spcAft>
              <a:buNone/>
            </a:pPr>
            <a:r>
              <a:rPr i="1" lang="en-GB"/>
              <a:t>two weeks for mild infections and three to six weeks for severe disease</a:t>
            </a:r>
            <a:endParaRPr i="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41"/>
          <p:cNvSpPr txBox="1"/>
          <p:nvPr>
            <p:ph type="title"/>
          </p:nvPr>
        </p:nvSpPr>
        <p:spPr>
          <a:xfrm>
            <a:off x="1259325" y="16472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Practicing Proper Hand Hygiene</a:t>
            </a:r>
            <a:endParaRPr b="1"/>
          </a:p>
        </p:txBody>
      </p:sp>
      <p:sp>
        <p:nvSpPr>
          <p:cNvPr id="476" name="Google Shape;476;p41"/>
          <p:cNvSpPr txBox="1"/>
          <p:nvPr>
            <p:ph idx="1" type="body"/>
          </p:nvPr>
        </p:nvSpPr>
        <p:spPr>
          <a:xfrm>
            <a:off x="1411725" y="982250"/>
            <a:ext cx="7038900" cy="3798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GB"/>
              <a:t>When to wash your hands:</a:t>
            </a:r>
            <a:endParaRPr b="1"/>
          </a:p>
          <a:p>
            <a:pPr indent="0" lvl="0" marL="0" rtl="0" algn="l">
              <a:lnSpc>
                <a:spcPct val="100000"/>
              </a:lnSpc>
              <a:spcBef>
                <a:spcPts val="0"/>
              </a:spcBef>
              <a:spcAft>
                <a:spcPts val="0"/>
              </a:spcAft>
              <a:buNone/>
            </a:pPr>
            <a:r>
              <a:t/>
            </a:r>
            <a:endParaRPr/>
          </a:p>
          <a:p>
            <a:pPr indent="-311150" lvl="0" marL="457200" rtl="0" algn="l">
              <a:lnSpc>
                <a:spcPct val="100000"/>
              </a:lnSpc>
              <a:spcBef>
                <a:spcPts val="0"/>
              </a:spcBef>
              <a:spcAft>
                <a:spcPts val="0"/>
              </a:spcAft>
              <a:buSzPts val="1300"/>
              <a:buChar char="●"/>
            </a:pPr>
            <a:r>
              <a:rPr lang="en-GB"/>
              <a:t>Before, during, and after preparing food</a:t>
            </a:r>
            <a:endParaRPr/>
          </a:p>
          <a:p>
            <a:pPr indent="-311150" lvl="0" marL="457200" rtl="0" algn="l">
              <a:lnSpc>
                <a:spcPct val="100000"/>
              </a:lnSpc>
              <a:spcBef>
                <a:spcPts val="1000"/>
              </a:spcBef>
              <a:spcAft>
                <a:spcPts val="0"/>
              </a:spcAft>
              <a:buSzPts val="1300"/>
              <a:buChar char="●"/>
            </a:pPr>
            <a:r>
              <a:rPr lang="en-GB"/>
              <a:t>Before eating food</a:t>
            </a:r>
            <a:endParaRPr/>
          </a:p>
          <a:p>
            <a:pPr indent="-311150" lvl="0" marL="457200" rtl="0" algn="l">
              <a:lnSpc>
                <a:spcPct val="100000"/>
              </a:lnSpc>
              <a:spcBef>
                <a:spcPts val="1000"/>
              </a:spcBef>
              <a:spcAft>
                <a:spcPts val="0"/>
              </a:spcAft>
              <a:buSzPts val="1300"/>
              <a:buChar char="●"/>
            </a:pPr>
            <a:r>
              <a:rPr lang="en-GB"/>
              <a:t>Before and after caring for someone at home who is sick with vomiting or diarrhea</a:t>
            </a:r>
            <a:endParaRPr/>
          </a:p>
          <a:p>
            <a:pPr indent="-311150" lvl="0" marL="457200" rtl="0" algn="l">
              <a:lnSpc>
                <a:spcPct val="100000"/>
              </a:lnSpc>
              <a:spcBef>
                <a:spcPts val="1000"/>
              </a:spcBef>
              <a:spcAft>
                <a:spcPts val="0"/>
              </a:spcAft>
              <a:buSzPts val="1300"/>
              <a:buChar char="●"/>
            </a:pPr>
            <a:r>
              <a:rPr lang="en-GB"/>
              <a:t>Before and after treating a cut or wound</a:t>
            </a:r>
            <a:endParaRPr/>
          </a:p>
          <a:p>
            <a:pPr indent="-311150" lvl="0" marL="457200" rtl="0" algn="l">
              <a:lnSpc>
                <a:spcPct val="100000"/>
              </a:lnSpc>
              <a:spcBef>
                <a:spcPts val="1000"/>
              </a:spcBef>
              <a:spcAft>
                <a:spcPts val="0"/>
              </a:spcAft>
              <a:buSzPts val="1300"/>
              <a:buChar char="●"/>
            </a:pPr>
            <a:r>
              <a:rPr lang="en-GB"/>
              <a:t>After using the toilet</a:t>
            </a:r>
            <a:endParaRPr/>
          </a:p>
          <a:p>
            <a:pPr indent="-311150" lvl="0" marL="457200" rtl="0" algn="l">
              <a:lnSpc>
                <a:spcPct val="100000"/>
              </a:lnSpc>
              <a:spcBef>
                <a:spcPts val="1000"/>
              </a:spcBef>
              <a:spcAft>
                <a:spcPts val="0"/>
              </a:spcAft>
              <a:buSzPts val="1300"/>
              <a:buChar char="●"/>
            </a:pPr>
            <a:r>
              <a:rPr lang="en-GB"/>
              <a:t>After changing diapers or cleaning up a child who has used the toilet</a:t>
            </a:r>
            <a:endParaRPr/>
          </a:p>
          <a:p>
            <a:pPr indent="-311150" lvl="0" marL="457200" rtl="0" algn="l">
              <a:lnSpc>
                <a:spcPct val="100000"/>
              </a:lnSpc>
              <a:spcBef>
                <a:spcPts val="1000"/>
              </a:spcBef>
              <a:spcAft>
                <a:spcPts val="0"/>
              </a:spcAft>
              <a:buSzPts val="1300"/>
              <a:buChar char="●"/>
            </a:pPr>
            <a:r>
              <a:rPr lang="en-GB"/>
              <a:t>After blowing your nose, coughing, or sneezing</a:t>
            </a:r>
            <a:endParaRPr/>
          </a:p>
          <a:p>
            <a:pPr indent="-311150" lvl="0" marL="457200" rtl="0" algn="l">
              <a:lnSpc>
                <a:spcPct val="100000"/>
              </a:lnSpc>
              <a:spcBef>
                <a:spcPts val="1000"/>
              </a:spcBef>
              <a:spcAft>
                <a:spcPts val="0"/>
              </a:spcAft>
              <a:buSzPts val="1300"/>
              <a:buChar char="●"/>
            </a:pPr>
            <a:r>
              <a:rPr lang="en-GB"/>
              <a:t>After touching an animal, animal feed, or animal waste</a:t>
            </a:r>
            <a:endParaRPr/>
          </a:p>
          <a:p>
            <a:pPr indent="-311150" lvl="0" marL="457200" rtl="0" algn="l">
              <a:lnSpc>
                <a:spcPct val="100000"/>
              </a:lnSpc>
              <a:spcBef>
                <a:spcPts val="1000"/>
              </a:spcBef>
              <a:spcAft>
                <a:spcPts val="0"/>
              </a:spcAft>
              <a:buSzPts val="1300"/>
              <a:buChar char="●"/>
            </a:pPr>
            <a:r>
              <a:rPr lang="en-GB"/>
              <a:t>After handling pet food or pet treats</a:t>
            </a:r>
            <a:endParaRPr/>
          </a:p>
          <a:p>
            <a:pPr indent="-311150" lvl="0" marL="457200" rtl="0" algn="l">
              <a:lnSpc>
                <a:spcPct val="100000"/>
              </a:lnSpc>
              <a:spcBef>
                <a:spcPts val="1000"/>
              </a:spcBef>
              <a:spcAft>
                <a:spcPts val="0"/>
              </a:spcAft>
              <a:buSzPts val="1300"/>
              <a:buChar char="●"/>
            </a:pPr>
            <a:r>
              <a:rPr lang="en-GB"/>
              <a:t>After touching garbage</a:t>
            </a:r>
            <a:endParaRPr/>
          </a:p>
          <a:p>
            <a:pPr indent="0" lvl="0" marL="0" rtl="0" algn="l">
              <a:lnSpc>
                <a:spcPct val="100000"/>
              </a:lnSpc>
              <a:spcBef>
                <a:spcPts val="10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42"/>
          <p:cNvSpPr txBox="1"/>
          <p:nvPr>
            <p:ph type="title"/>
          </p:nvPr>
        </p:nvSpPr>
        <p:spPr>
          <a:xfrm>
            <a:off x="1297500" y="393750"/>
            <a:ext cx="7038900" cy="62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Practicing Proper Hand Hygiene</a:t>
            </a:r>
            <a:endParaRPr/>
          </a:p>
        </p:txBody>
      </p:sp>
      <p:sp>
        <p:nvSpPr>
          <p:cNvPr id="482" name="Google Shape;482;p42"/>
          <p:cNvSpPr txBox="1"/>
          <p:nvPr>
            <p:ph idx="1" type="body"/>
          </p:nvPr>
        </p:nvSpPr>
        <p:spPr>
          <a:xfrm>
            <a:off x="1297500" y="1415150"/>
            <a:ext cx="7038900" cy="32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5 Essential Steps for Hand Washing:</a:t>
            </a:r>
            <a:endParaRPr/>
          </a:p>
          <a:p>
            <a:pPr indent="-311150" lvl="0" marL="457200" rtl="0" algn="l">
              <a:spcBef>
                <a:spcPts val="1600"/>
              </a:spcBef>
              <a:spcAft>
                <a:spcPts val="0"/>
              </a:spcAft>
              <a:buSzPts val="1300"/>
              <a:buAutoNum type="arabicPeriod"/>
            </a:pPr>
            <a:r>
              <a:rPr b="1" lang="en-GB" sz="1600">
                <a:solidFill>
                  <a:schemeClr val="accent2"/>
                </a:solidFill>
              </a:rPr>
              <a:t>Wet</a:t>
            </a:r>
            <a:r>
              <a:rPr b="1" lang="en-GB"/>
              <a:t> </a:t>
            </a:r>
            <a:r>
              <a:rPr lang="en-GB"/>
              <a:t>your hands with clean, running water (warm or cold), turn off the tap, and apply soap.</a:t>
            </a:r>
            <a:endParaRPr/>
          </a:p>
          <a:p>
            <a:pPr indent="-311150" lvl="0" marL="457200" rtl="0" algn="l">
              <a:spcBef>
                <a:spcPts val="1000"/>
              </a:spcBef>
              <a:spcAft>
                <a:spcPts val="0"/>
              </a:spcAft>
              <a:buSzPts val="1300"/>
              <a:buAutoNum type="arabicPeriod"/>
            </a:pPr>
            <a:r>
              <a:rPr b="1" lang="en-GB" sz="1600">
                <a:solidFill>
                  <a:schemeClr val="accent2"/>
                </a:solidFill>
              </a:rPr>
              <a:t>Lather</a:t>
            </a:r>
            <a:r>
              <a:rPr lang="en-GB">
                <a:solidFill>
                  <a:schemeClr val="accent2"/>
                </a:solidFill>
              </a:rPr>
              <a:t> </a:t>
            </a:r>
            <a:r>
              <a:rPr lang="en-GB"/>
              <a:t>your hands by rubbing them together with the soap. Lather the backs of your hands, between your fingers, and under your nails.</a:t>
            </a:r>
            <a:endParaRPr/>
          </a:p>
          <a:p>
            <a:pPr indent="-311150" lvl="0" marL="457200" rtl="0" algn="l">
              <a:spcBef>
                <a:spcPts val="1000"/>
              </a:spcBef>
              <a:spcAft>
                <a:spcPts val="0"/>
              </a:spcAft>
              <a:buSzPts val="1300"/>
              <a:buAutoNum type="arabicPeriod"/>
            </a:pPr>
            <a:r>
              <a:rPr b="1" lang="en-GB" sz="1600">
                <a:solidFill>
                  <a:schemeClr val="accent2"/>
                </a:solidFill>
              </a:rPr>
              <a:t>Scrub</a:t>
            </a:r>
            <a:r>
              <a:rPr lang="en-GB"/>
              <a:t> your hands for at least 20 seconds. Need a timer? Hum the “Happy Birthday” song from beginning to end twice.</a:t>
            </a:r>
            <a:endParaRPr/>
          </a:p>
          <a:p>
            <a:pPr indent="-311150" lvl="0" marL="457200" rtl="0" algn="l">
              <a:spcBef>
                <a:spcPts val="1000"/>
              </a:spcBef>
              <a:spcAft>
                <a:spcPts val="0"/>
              </a:spcAft>
              <a:buSzPts val="1300"/>
              <a:buAutoNum type="arabicPeriod"/>
            </a:pPr>
            <a:r>
              <a:rPr b="1" lang="en-GB" sz="1600">
                <a:solidFill>
                  <a:schemeClr val="accent2"/>
                </a:solidFill>
              </a:rPr>
              <a:t>Rinse</a:t>
            </a:r>
            <a:r>
              <a:rPr lang="en-GB">
                <a:solidFill>
                  <a:schemeClr val="accent2"/>
                </a:solidFill>
              </a:rPr>
              <a:t> </a:t>
            </a:r>
            <a:r>
              <a:rPr lang="en-GB"/>
              <a:t>your hands well under clean, running water.</a:t>
            </a:r>
            <a:endParaRPr/>
          </a:p>
          <a:p>
            <a:pPr indent="-311150" lvl="0" marL="457200" rtl="0" algn="l">
              <a:spcBef>
                <a:spcPts val="1000"/>
              </a:spcBef>
              <a:spcAft>
                <a:spcPts val="1000"/>
              </a:spcAft>
              <a:buSzPts val="1300"/>
              <a:buAutoNum type="arabicPeriod"/>
            </a:pPr>
            <a:r>
              <a:rPr b="1" lang="en-GB" sz="1600">
                <a:solidFill>
                  <a:schemeClr val="accent2"/>
                </a:solidFill>
              </a:rPr>
              <a:t>Dry</a:t>
            </a:r>
            <a:r>
              <a:rPr lang="en-GB"/>
              <a:t> your hands using a clean towel or air dry them.</a:t>
            </a:r>
            <a:endParaRPr/>
          </a:p>
        </p:txBody>
      </p:sp>
      <p:pic>
        <p:nvPicPr>
          <p:cNvPr id="483" name="Google Shape;483;p42"/>
          <p:cNvPicPr preferRelativeResize="0"/>
          <p:nvPr/>
        </p:nvPicPr>
        <p:blipFill>
          <a:blip r:embed="rId3">
            <a:alphaModFix/>
          </a:blip>
          <a:stretch>
            <a:fillRect/>
          </a:stretch>
        </p:blipFill>
        <p:spPr>
          <a:xfrm>
            <a:off x="7258273" y="85998"/>
            <a:ext cx="1763425" cy="1763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43"/>
          <p:cNvSpPr txBox="1"/>
          <p:nvPr>
            <p:ph type="title"/>
          </p:nvPr>
        </p:nvSpPr>
        <p:spPr>
          <a:xfrm>
            <a:off x="1268875" y="1265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Using Hand Sanitizer</a:t>
            </a:r>
            <a:endParaRPr b="1"/>
          </a:p>
        </p:txBody>
      </p:sp>
      <p:sp>
        <p:nvSpPr>
          <p:cNvPr id="489" name="Google Shape;489;p43"/>
          <p:cNvSpPr txBox="1"/>
          <p:nvPr>
            <p:ph idx="1" type="body"/>
          </p:nvPr>
        </p:nvSpPr>
        <p:spPr>
          <a:xfrm>
            <a:off x="1135275" y="840050"/>
            <a:ext cx="7038900" cy="33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Hand sanitizer can be used if soap and water are not readily available.</a:t>
            </a:r>
            <a:endParaRPr/>
          </a:p>
          <a:p>
            <a:pPr indent="0" lvl="0" marL="0" rtl="0" algn="l">
              <a:spcBef>
                <a:spcPts val="1600"/>
              </a:spcBef>
              <a:spcAft>
                <a:spcPts val="0"/>
              </a:spcAft>
              <a:buNone/>
            </a:pPr>
            <a:r>
              <a:rPr lang="en-GB"/>
              <a:t>U</a:t>
            </a:r>
            <a:r>
              <a:rPr lang="en-GB"/>
              <a:t>se an alcohol-based hand sanitizer that contains at least 60% alcohol. </a:t>
            </a:r>
            <a:endParaRPr/>
          </a:p>
          <a:p>
            <a:pPr indent="457200" lvl="0" marL="0" rtl="0" algn="l">
              <a:spcBef>
                <a:spcPts val="1600"/>
              </a:spcBef>
              <a:spcAft>
                <a:spcPts val="0"/>
              </a:spcAft>
              <a:buNone/>
            </a:pPr>
            <a:r>
              <a:rPr lang="en-GB"/>
              <a:t>You can tell if the sanitizer contains at least 60% alcohol by looking at the product label.</a:t>
            </a:r>
            <a:endParaRPr/>
          </a:p>
          <a:p>
            <a:pPr indent="0" lvl="0" marL="0" rtl="0" algn="l">
              <a:spcBef>
                <a:spcPts val="1600"/>
              </a:spcBef>
              <a:spcAft>
                <a:spcPts val="0"/>
              </a:spcAft>
              <a:buNone/>
            </a:pPr>
            <a:r>
              <a:rPr lang="en-GB"/>
              <a:t>Sanitizers can quickly reduce the number of germs on hands in many situations. However:</a:t>
            </a:r>
            <a:endParaRPr/>
          </a:p>
          <a:p>
            <a:pPr indent="-311150" lvl="0" marL="914400" rtl="0" algn="l">
              <a:spcBef>
                <a:spcPts val="1600"/>
              </a:spcBef>
              <a:spcAft>
                <a:spcPts val="0"/>
              </a:spcAft>
              <a:buSzPts val="1300"/>
              <a:buChar char="●"/>
            </a:pPr>
            <a:r>
              <a:rPr lang="en-GB"/>
              <a:t>Sanitizers do not get rid of all types of germs.</a:t>
            </a:r>
            <a:endParaRPr/>
          </a:p>
          <a:p>
            <a:pPr indent="-311150" lvl="0" marL="914400" rtl="0" algn="l">
              <a:spcBef>
                <a:spcPts val="0"/>
              </a:spcBef>
              <a:spcAft>
                <a:spcPts val="0"/>
              </a:spcAft>
              <a:buSzPts val="1300"/>
              <a:buChar char="●"/>
            </a:pPr>
            <a:r>
              <a:rPr lang="en-GB"/>
              <a:t>Hand sanitizers may not be as effective when hands are visibly dirty or greasy.</a:t>
            </a:r>
            <a:endParaRPr/>
          </a:p>
          <a:p>
            <a:pPr indent="-311150" lvl="0" marL="914400" rtl="0" algn="l">
              <a:spcBef>
                <a:spcPts val="0"/>
              </a:spcBef>
              <a:spcAft>
                <a:spcPts val="0"/>
              </a:spcAft>
              <a:buSzPts val="1300"/>
              <a:buChar char="●"/>
            </a:pPr>
            <a:r>
              <a:rPr lang="en-GB"/>
              <a:t>Hand sanitizers might not remove harmful chemicals from hands like pesticides and heavy metals.</a:t>
            </a:r>
            <a:endParaRPr/>
          </a:p>
          <a:p>
            <a:pPr indent="0" lvl="0" marL="0" rtl="0" algn="l">
              <a:spcBef>
                <a:spcPts val="1600"/>
              </a:spcBef>
              <a:spcAft>
                <a:spcPts val="1600"/>
              </a:spcAft>
              <a:buNone/>
            </a:pPr>
            <a:r>
              <a:t/>
            </a:r>
            <a:endParaRPr/>
          </a:p>
        </p:txBody>
      </p:sp>
      <p:pic>
        <p:nvPicPr>
          <p:cNvPr id="490" name="Google Shape;490;p43"/>
          <p:cNvPicPr preferRelativeResize="0"/>
          <p:nvPr/>
        </p:nvPicPr>
        <p:blipFill>
          <a:blip r:embed="rId3">
            <a:alphaModFix/>
          </a:blip>
          <a:stretch>
            <a:fillRect/>
          </a:stretch>
        </p:blipFill>
        <p:spPr>
          <a:xfrm>
            <a:off x="6603550" y="3413450"/>
            <a:ext cx="2421800" cy="1646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44"/>
          <p:cNvSpPr txBox="1"/>
          <p:nvPr>
            <p:ph type="title"/>
          </p:nvPr>
        </p:nvSpPr>
        <p:spPr>
          <a:xfrm>
            <a:off x="1163875" y="536900"/>
            <a:ext cx="7729800" cy="51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2000">
                <a:latin typeface="Lato"/>
                <a:ea typeface="Lato"/>
                <a:cs typeface="Lato"/>
                <a:sym typeface="Lato"/>
              </a:rPr>
              <a:t>YOU </a:t>
            </a:r>
            <a:r>
              <a:rPr b="1" lang="en-GB" sz="2000">
                <a:latin typeface="Lato"/>
                <a:ea typeface="Lato"/>
                <a:cs typeface="Lato"/>
                <a:sym typeface="Lato"/>
              </a:rPr>
              <a:t>can help counter stigma during the COVID-19 response!</a:t>
            </a:r>
            <a:endParaRPr b="1" sz="2000"/>
          </a:p>
        </p:txBody>
      </p:sp>
      <p:sp>
        <p:nvSpPr>
          <p:cNvPr id="496" name="Google Shape;496;p44"/>
          <p:cNvSpPr txBox="1"/>
          <p:nvPr>
            <p:ph idx="1" type="body"/>
          </p:nvPr>
        </p:nvSpPr>
        <p:spPr>
          <a:xfrm>
            <a:off x="236875" y="1406350"/>
            <a:ext cx="8656800" cy="291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Maintain privacy and confidentiality of those seeking health care and those who may be part of any contact investigation.</a:t>
            </a:r>
            <a:endParaRPr/>
          </a:p>
          <a:p>
            <a:pPr indent="0" lvl="0" marL="0" rtl="0" algn="l">
              <a:lnSpc>
                <a:spcPct val="115000"/>
              </a:lnSpc>
              <a:spcBef>
                <a:spcPts val="1000"/>
              </a:spcBef>
              <a:spcAft>
                <a:spcPts val="0"/>
              </a:spcAft>
              <a:buNone/>
            </a:pPr>
            <a:r>
              <a:rPr lang="en-GB"/>
              <a:t>Timely communication of the risk or lack of risk from associations with products, people, and places.</a:t>
            </a:r>
            <a:endParaRPr/>
          </a:p>
          <a:p>
            <a:pPr indent="0" lvl="0" marL="0" rtl="0" algn="l">
              <a:lnSpc>
                <a:spcPct val="115000"/>
              </a:lnSpc>
              <a:spcBef>
                <a:spcPts val="1000"/>
              </a:spcBef>
              <a:spcAft>
                <a:spcPts val="0"/>
              </a:spcAft>
              <a:buNone/>
            </a:pPr>
            <a:r>
              <a:rPr lang="en-GB"/>
              <a:t>Raise awareness about COVID-19 without increasing fear.</a:t>
            </a:r>
            <a:endParaRPr/>
          </a:p>
          <a:p>
            <a:pPr indent="0" lvl="0" marL="0" rtl="0" algn="l">
              <a:lnSpc>
                <a:spcPct val="115000"/>
              </a:lnSpc>
              <a:spcBef>
                <a:spcPts val="1000"/>
              </a:spcBef>
              <a:spcAft>
                <a:spcPts val="0"/>
              </a:spcAft>
              <a:buNone/>
            </a:pPr>
            <a:r>
              <a:rPr lang="en-GB"/>
              <a:t>Share accurate information about how the virus spreads.</a:t>
            </a:r>
            <a:endParaRPr/>
          </a:p>
          <a:p>
            <a:pPr indent="0" lvl="0" marL="0" rtl="0" algn="l">
              <a:lnSpc>
                <a:spcPct val="115000"/>
              </a:lnSpc>
              <a:spcBef>
                <a:spcPts val="1000"/>
              </a:spcBef>
              <a:spcAft>
                <a:spcPts val="0"/>
              </a:spcAft>
              <a:buNone/>
            </a:pPr>
            <a:r>
              <a:rPr lang="en-GB"/>
              <a:t>Speak out against negative behaviors, including negative statements on social media about groups of people, or exclusion of people who pose no risk from regular activities.</a:t>
            </a:r>
            <a:endParaRPr/>
          </a:p>
          <a:p>
            <a:pPr indent="0" lvl="0" marL="0" rtl="0" algn="l">
              <a:lnSpc>
                <a:spcPct val="115000"/>
              </a:lnSpc>
              <a:spcBef>
                <a:spcPts val="1000"/>
              </a:spcBef>
              <a:spcAft>
                <a:spcPts val="0"/>
              </a:spcAft>
              <a:buNone/>
            </a:pPr>
            <a:r>
              <a:rPr lang="en-GB"/>
              <a:t>Be cautious about the images that are shared. Make sure they do not reinforce stereotypes.</a:t>
            </a:r>
            <a:endParaRPr/>
          </a:p>
          <a:p>
            <a:pPr indent="0" lvl="0" marL="0" rtl="0" algn="l">
              <a:lnSpc>
                <a:spcPct val="115000"/>
              </a:lnSpc>
              <a:spcBef>
                <a:spcPts val="1000"/>
              </a:spcBef>
              <a:spcAft>
                <a:spcPts val="0"/>
              </a:spcAft>
              <a:buNone/>
            </a:pPr>
            <a:r>
              <a:rPr lang="en-GB"/>
              <a:t>Engage with stigmatized groups in person and through media channels including news media and social media.</a:t>
            </a:r>
            <a:endParaRPr/>
          </a:p>
          <a:p>
            <a:pPr indent="0" lvl="0" marL="0" rtl="0" algn="l">
              <a:lnSpc>
                <a:spcPct val="115000"/>
              </a:lnSpc>
              <a:spcBef>
                <a:spcPts val="1000"/>
              </a:spcBef>
              <a:spcAft>
                <a:spcPts val="0"/>
              </a:spcAft>
              <a:buNone/>
            </a:pPr>
            <a:r>
              <a:rPr lang="en-GB"/>
              <a:t>Share the need for social support for people who have returned from China or are worried about friends or relatives in the affected region.</a:t>
            </a:r>
            <a:endParaRPr/>
          </a:p>
          <a:p>
            <a:pPr indent="0" lvl="0" marL="0" rtl="0" algn="l">
              <a:lnSpc>
                <a:spcPct val="115000"/>
              </a:lnSpc>
              <a:spcBef>
                <a:spcPts val="10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4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are some reliable resources?</a:t>
            </a:r>
            <a:endParaRPr/>
          </a:p>
        </p:txBody>
      </p:sp>
      <p:sp>
        <p:nvSpPr>
          <p:cNvPr id="502" name="Google Shape;502;p4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GB" sz="1800">
                <a:latin typeface="Arial"/>
                <a:ea typeface="Arial"/>
                <a:cs typeface="Arial"/>
                <a:sym typeface="Arial"/>
              </a:rPr>
              <a:t>www.cdc,gov</a:t>
            </a:r>
            <a:endParaRPr sz="1800">
              <a:latin typeface="Arial"/>
              <a:ea typeface="Arial"/>
              <a:cs typeface="Arial"/>
              <a:sym typeface="Arial"/>
            </a:endParaRPr>
          </a:p>
          <a:p>
            <a:pPr indent="-342900" lvl="0" marL="457200" rtl="0" algn="l">
              <a:spcBef>
                <a:spcPts val="0"/>
              </a:spcBef>
              <a:spcAft>
                <a:spcPts val="0"/>
              </a:spcAft>
              <a:buSzPts val="1800"/>
              <a:buFont typeface="Arial"/>
              <a:buAutoNum type="arabicPeriod"/>
            </a:pPr>
            <a:r>
              <a:rPr lang="en-GB" sz="1800">
                <a:latin typeface="Arial"/>
                <a:ea typeface="Arial"/>
                <a:cs typeface="Arial"/>
                <a:sym typeface="Arial"/>
              </a:rPr>
              <a:t>www.who.int</a:t>
            </a:r>
            <a:endParaRPr sz="1800">
              <a:latin typeface="Arial"/>
              <a:ea typeface="Arial"/>
              <a:cs typeface="Arial"/>
              <a:sym typeface="Arial"/>
            </a:endParaRPr>
          </a:p>
          <a:p>
            <a:pPr indent="-342900" lvl="0" marL="457200" rtl="0" algn="l">
              <a:spcBef>
                <a:spcPts val="0"/>
              </a:spcBef>
              <a:spcAft>
                <a:spcPts val="0"/>
              </a:spcAft>
              <a:buSzPts val="1800"/>
              <a:buAutoNum type="arabicPeriod"/>
            </a:pPr>
            <a:r>
              <a:rPr lang="en-GB" sz="1800" u="sng">
                <a:solidFill>
                  <a:schemeClr val="hlink"/>
                </a:solidFill>
                <a:hlinkClick r:id="rId3"/>
              </a:rPr>
              <a:t>www.nih.gov</a:t>
            </a:r>
            <a:endParaRPr sz="1800"/>
          </a:p>
          <a:p>
            <a:pPr indent="-342900" lvl="0" marL="457200" rtl="0" algn="l">
              <a:spcBef>
                <a:spcPts val="0"/>
              </a:spcBef>
              <a:spcAft>
                <a:spcPts val="0"/>
              </a:spcAft>
              <a:buSzPts val="1800"/>
              <a:buAutoNum type="arabicPeriod"/>
            </a:pPr>
            <a:r>
              <a:rPr lang="en-GB" sz="1800"/>
              <a:t>odh.ohio.gov</a:t>
            </a:r>
            <a:endParaRPr sz="1800"/>
          </a:p>
          <a:p>
            <a:pPr indent="-342900" lvl="0" marL="457200" rtl="0" algn="l">
              <a:spcBef>
                <a:spcPts val="0"/>
              </a:spcBef>
              <a:spcAft>
                <a:spcPts val="0"/>
              </a:spcAft>
              <a:buSzPts val="1800"/>
              <a:buAutoNum type="arabicPeriod"/>
            </a:pPr>
            <a:r>
              <a:rPr lang="en-GB" sz="1800" u="sng">
                <a:solidFill>
                  <a:schemeClr val="hlink"/>
                </a:solidFill>
                <a:hlinkClick r:id="rId4"/>
              </a:rPr>
              <a:t>www.uptodate.com</a:t>
            </a:r>
            <a:endParaRPr sz="1800"/>
          </a:p>
          <a:p>
            <a:pPr indent="-342900" lvl="0" marL="457200" rtl="0" algn="l">
              <a:spcBef>
                <a:spcPts val="0"/>
              </a:spcBef>
              <a:spcAft>
                <a:spcPts val="0"/>
              </a:spcAft>
              <a:buSzPts val="1800"/>
              <a:buAutoNum type="arabicPeriod"/>
            </a:pPr>
            <a:r>
              <a:rPr lang="en-GB" sz="1800" u="sng">
                <a:solidFill>
                  <a:schemeClr val="hlink"/>
                </a:solidFill>
                <a:hlinkClick r:id="rId5"/>
              </a:rPr>
              <a:t>www.redcross.org</a:t>
            </a:r>
            <a:r>
              <a:rPr lang="en-GB" sz="1800"/>
              <a:t> </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Learning Objectives</a:t>
            </a:r>
            <a:endParaRPr/>
          </a:p>
        </p:txBody>
      </p:sp>
      <p:sp>
        <p:nvSpPr>
          <p:cNvPr id="247" name="Google Shape;247;p19"/>
          <p:cNvSpPr txBox="1"/>
          <p:nvPr>
            <p:ph idx="1" type="body"/>
          </p:nvPr>
        </p:nvSpPr>
        <p:spPr>
          <a:xfrm>
            <a:off x="591350" y="1720225"/>
            <a:ext cx="7745100" cy="29112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rgbClr val="FFFFFF"/>
              </a:buClr>
              <a:buSzPts val="1400"/>
              <a:buAutoNum type="arabicPeriod"/>
            </a:pPr>
            <a:r>
              <a:rPr lang="en-GB" sz="1400">
                <a:solidFill>
                  <a:srgbClr val="FFFFFF"/>
                </a:solidFill>
              </a:rPr>
              <a:t>Learning the basics of viruses, the immune system, and disease transmission</a:t>
            </a:r>
            <a:endParaRPr sz="1400">
              <a:solidFill>
                <a:srgbClr val="FFFFFF"/>
              </a:solidFill>
            </a:endParaRPr>
          </a:p>
          <a:p>
            <a:pPr indent="-317500" lvl="0" marL="457200" marR="0" rtl="0" algn="l">
              <a:lnSpc>
                <a:spcPct val="115000"/>
              </a:lnSpc>
              <a:spcBef>
                <a:spcPts val="1000"/>
              </a:spcBef>
              <a:spcAft>
                <a:spcPts val="0"/>
              </a:spcAft>
              <a:buClr>
                <a:srgbClr val="FFFFFF"/>
              </a:buClr>
              <a:buSzPts val="1400"/>
              <a:buAutoNum type="arabicPeriod"/>
            </a:pPr>
            <a:r>
              <a:rPr lang="en-GB" sz="1400">
                <a:solidFill>
                  <a:srgbClr val="FFFFFF"/>
                </a:solidFill>
              </a:rPr>
              <a:t>Learning about the Coronavirus (COVID-19), where it came from, how it has spread, the signs, symptoms, and the outcomes for individuals who have contracted the virus</a:t>
            </a:r>
            <a:endParaRPr sz="1400">
              <a:solidFill>
                <a:srgbClr val="FFFFFF"/>
              </a:solidFill>
            </a:endParaRPr>
          </a:p>
          <a:p>
            <a:pPr indent="-317500" lvl="0" marL="457200" marR="0" rtl="0" algn="l">
              <a:lnSpc>
                <a:spcPct val="115000"/>
              </a:lnSpc>
              <a:spcBef>
                <a:spcPts val="1000"/>
              </a:spcBef>
              <a:spcAft>
                <a:spcPts val="0"/>
              </a:spcAft>
              <a:buClr>
                <a:srgbClr val="FFFFFF"/>
              </a:buClr>
              <a:buSzPts val="1400"/>
              <a:buAutoNum type="arabicPeriod"/>
            </a:pPr>
            <a:r>
              <a:rPr lang="en-GB" sz="1400">
                <a:solidFill>
                  <a:srgbClr val="FFFFFF"/>
                </a:solidFill>
              </a:rPr>
              <a:t>Learning the precautionary steps that you can take in your everyday life to protect yourself and those around you</a:t>
            </a:r>
            <a:endParaRPr sz="1400">
              <a:solidFill>
                <a:srgbClr val="FFFFFF"/>
              </a:solidFill>
            </a:endParaRPr>
          </a:p>
          <a:p>
            <a:pPr indent="-317500" lvl="0" marL="457200" marR="0" rtl="0" algn="l">
              <a:lnSpc>
                <a:spcPct val="115000"/>
              </a:lnSpc>
              <a:spcBef>
                <a:spcPts val="1000"/>
              </a:spcBef>
              <a:spcAft>
                <a:spcPts val="0"/>
              </a:spcAft>
              <a:buClr>
                <a:srgbClr val="FFFFFF"/>
              </a:buClr>
              <a:buSzPts val="1400"/>
              <a:buAutoNum type="arabicPeriod"/>
            </a:pPr>
            <a:r>
              <a:rPr lang="en-GB" sz="1400">
                <a:solidFill>
                  <a:srgbClr val="FFFFFF"/>
                </a:solidFill>
              </a:rPr>
              <a:t>Learning where to get reliable information on health outbreaks and dispelling the myths of the current outbreak</a:t>
            </a:r>
            <a:endParaRPr sz="14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46"/>
          <p:cNvSpPr txBox="1"/>
          <p:nvPr>
            <p:ph type="title"/>
          </p:nvPr>
        </p:nvSpPr>
        <p:spPr>
          <a:xfrm>
            <a:off x="2970300" y="393750"/>
            <a:ext cx="32034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Now It’s Up To YOU!</a:t>
            </a:r>
            <a:endParaRPr/>
          </a:p>
        </p:txBody>
      </p:sp>
      <p:sp>
        <p:nvSpPr>
          <p:cNvPr id="508" name="Google Shape;508;p46"/>
          <p:cNvSpPr txBox="1"/>
          <p:nvPr/>
        </p:nvSpPr>
        <p:spPr>
          <a:xfrm>
            <a:off x="955350" y="1965775"/>
            <a:ext cx="7233300" cy="9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BE ACCOUNTABLE!</a:t>
            </a:r>
            <a:endParaRPr>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a:p>
            <a:pPr indent="0" lvl="0" marL="0" rtl="0" algn="ctr">
              <a:spcBef>
                <a:spcPts val="0"/>
              </a:spcBef>
              <a:spcAft>
                <a:spcPts val="0"/>
              </a:spcAft>
              <a:buNone/>
            </a:pPr>
            <a:r>
              <a:rPr lang="en-GB">
                <a:solidFill>
                  <a:srgbClr val="FFFFFF"/>
                </a:solidFill>
                <a:latin typeface="Lato"/>
                <a:ea typeface="Lato"/>
                <a:cs typeface="Lato"/>
                <a:sym typeface="Lato"/>
              </a:rPr>
              <a:t>Take this information and help to educate friends and family!</a:t>
            </a:r>
            <a:endParaRPr>
              <a:solidFill>
                <a:srgbClr val="FFFFFF"/>
              </a:solidFill>
              <a:latin typeface="Lato"/>
              <a:ea typeface="Lato"/>
              <a:cs typeface="Lato"/>
              <a:sym typeface="Lato"/>
            </a:endParaRPr>
          </a:p>
          <a:p>
            <a:pPr indent="0" lvl="0" marL="0" rtl="0" algn="ctr">
              <a:spcBef>
                <a:spcPts val="0"/>
              </a:spcBef>
              <a:spcAft>
                <a:spcPts val="0"/>
              </a:spcAft>
              <a:buNone/>
            </a:pPr>
            <a:r>
              <a:t/>
            </a:r>
            <a:endParaRPr>
              <a:solidFill>
                <a:srgbClr val="FFFFFF"/>
              </a:solidFill>
              <a:latin typeface="Lato"/>
              <a:ea typeface="Lato"/>
              <a:cs typeface="Lato"/>
              <a:sym typeface="Lato"/>
            </a:endParaRPr>
          </a:p>
          <a:p>
            <a:pPr indent="0" lvl="0" marL="0" rtl="0" algn="ctr">
              <a:spcBef>
                <a:spcPts val="0"/>
              </a:spcBef>
              <a:spcAft>
                <a:spcPts val="0"/>
              </a:spcAft>
              <a:buNone/>
            </a:pPr>
            <a:r>
              <a:rPr b="1" lang="en-GB" sz="1800">
                <a:solidFill>
                  <a:srgbClr val="FFFFFF"/>
                </a:solidFill>
                <a:latin typeface="Lato"/>
                <a:ea typeface="Lato"/>
                <a:cs typeface="Lato"/>
                <a:sym typeface="Lato"/>
              </a:rPr>
              <a:t>“Each one teach one!”</a:t>
            </a:r>
            <a:endParaRPr b="1" sz="1800">
              <a:solidFill>
                <a:srgbClr val="FFFFFF"/>
              </a:solidFill>
              <a:latin typeface="Lato"/>
              <a:ea typeface="Lato"/>
              <a:cs typeface="Lato"/>
              <a:sym typeface="Lato"/>
            </a:endParaRPr>
          </a:p>
        </p:txBody>
      </p:sp>
      <p:pic>
        <p:nvPicPr>
          <p:cNvPr id="509" name="Google Shape;509;p46"/>
          <p:cNvPicPr preferRelativeResize="0"/>
          <p:nvPr/>
        </p:nvPicPr>
        <p:blipFill>
          <a:blip r:embed="rId3">
            <a:alphaModFix/>
          </a:blip>
          <a:stretch>
            <a:fillRect/>
          </a:stretch>
        </p:blipFill>
        <p:spPr>
          <a:xfrm>
            <a:off x="1162150" y="3032275"/>
            <a:ext cx="1808146" cy="1958825"/>
          </a:xfrm>
          <a:prstGeom prst="rect">
            <a:avLst/>
          </a:prstGeom>
          <a:noFill/>
          <a:ln>
            <a:noFill/>
          </a:ln>
        </p:spPr>
      </p:pic>
      <p:pic>
        <p:nvPicPr>
          <p:cNvPr id="510" name="Google Shape;510;p46"/>
          <p:cNvPicPr preferRelativeResize="0"/>
          <p:nvPr/>
        </p:nvPicPr>
        <p:blipFill>
          <a:blip r:embed="rId4">
            <a:alphaModFix/>
          </a:blip>
          <a:stretch>
            <a:fillRect/>
          </a:stretch>
        </p:blipFill>
        <p:spPr>
          <a:xfrm>
            <a:off x="5923771" y="3032263"/>
            <a:ext cx="2847975" cy="1600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47"/>
          <p:cNvSpPr txBox="1"/>
          <p:nvPr>
            <p:ph type="title"/>
          </p:nvPr>
        </p:nvSpPr>
        <p:spPr>
          <a:xfrm>
            <a:off x="1371000" y="26225"/>
            <a:ext cx="7038900" cy="9141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GB"/>
              <a:t>Any Questions?</a:t>
            </a:r>
            <a:endParaRPr/>
          </a:p>
        </p:txBody>
      </p:sp>
      <p:sp>
        <p:nvSpPr>
          <p:cNvPr id="516" name="Google Shape;516;p47"/>
          <p:cNvSpPr txBox="1"/>
          <p:nvPr>
            <p:ph idx="1" type="body"/>
          </p:nvPr>
        </p:nvSpPr>
        <p:spPr>
          <a:xfrm>
            <a:off x="5075400" y="661000"/>
            <a:ext cx="4068600" cy="176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THANK YOU! Check out our research sources:</a:t>
            </a:r>
            <a:endParaRPr/>
          </a:p>
          <a:p>
            <a:pPr indent="-298450" lvl="0" marL="457200" rtl="0" algn="l">
              <a:spcBef>
                <a:spcPts val="1600"/>
              </a:spcBef>
              <a:spcAft>
                <a:spcPts val="0"/>
              </a:spcAft>
              <a:buClr>
                <a:schemeClr val="lt1"/>
              </a:buClr>
              <a:buSzPts val="1100"/>
              <a:buFont typeface="Arial"/>
              <a:buAutoNum type="arabicPeriod"/>
            </a:pPr>
            <a:r>
              <a:rPr lang="en-GB" sz="1100" u="sng">
                <a:solidFill>
                  <a:schemeClr val="accent5"/>
                </a:solidFill>
                <a:latin typeface="Arial"/>
                <a:ea typeface="Arial"/>
                <a:cs typeface="Arial"/>
                <a:sym typeface="Arial"/>
                <a:hlinkClick r:id="rId3"/>
              </a:rPr>
              <a:t>https://www.cdc.gov/coronavirus/2019-ncov/index.html</a:t>
            </a:r>
            <a:endParaRPr>
              <a:solidFill>
                <a:schemeClr val="lt1"/>
              </a:solidFill>
            </a:endParaRPr>
          </a:p>
          <a:p>
            <a:pPr indent="-298450" lvl="0" marL="457200" rtl="0" algn="l">
              <a:spcBef>
                <a:spcPts val="0"/>
              </a:spcBef>
              <a:spcAft>
                <a:spcPts val="0"/>
              </a:spcAft>
              <a:buClr>
                <a:schemeClr val="lt1"/>
              </a:buClr>
              <a:buSzPts val="1100"/>
              <a:buFont typeface="Arial"/>
              <a:buAutoNum type="arabicPeriod"/>
            </a:pPr>
            <a:r>
              <a:rPr lang="en-GB" sz="1100" u="sng">
                <a:solidFill>
                  <a:schemeClr val="accent5"/>
                </a:solidFill>
                <a:latin typeface="Arial"/>
                <a:ea typeface="Arial"/>
                <a:cs typeface="Arial"/>
                <a:sym typeface="Arial"/>
                <a:hlinkClick r:id="rId4"/>
              </a:rPr>
              <a:t>https://www.uptodate.com/contents/coronaviruses</a:t>
            </a:r>
            <a:endParaRPr>
              <a:solidFill>
                <a:schemeClr val="lt1"/>
              </a:solidFill>
            </a:endParaRPr>
          </a:p>
          <a:p>
            <a:pPr indent="-298450" lvl="0" marL="457200" rtl="0" algn="l">
              <a:spcBef>
                <a:spcPts val="0"/>
              </a:spcBef>
              <a:spcAft>
                <a:spcPts val="0"/>
              </a:spcAft>
              <a:buClr>
                <a:schemeClr val="lt1"/>
              </a:buClr>
              <a:buSzPts val="1100"/>
              <a:buFont typeface="Arial"/>
              <a:buAutoNum type="arabicPeriod"/>
            </a:pPr>
            <a:r>
              <a:rPr lang="en-GB" sz="1100" u="sng">
                <a:solidFill>
                  <a:schemeClr val="accent5"/>
                </a:solidFill>
                <a:latin typeface="Arial"/>
                <a:ea typeface="Arial"/>
                <a:cs typeface="Arial"/>
                <a:sym typeface="Arial"/>
                <a:hlinkClick r:id="rId5"/>
              </a:rPr>
              <a:t>https://www.who.int/emergencies/diseases/novel-coronavirus-2019</a:t>
            </a:r>
            <a:endParaRPr>
              <a:solidFill>
                <a:schemeClr val="lt1"/>
              </a:solidFill>
            </a:endParaRPr>
          </a:p>
          <a:p>
            <a:pPr indent="-311150" lvl="0" marL="457200" rtl="0" algn="l">
              <a:spcBef>
                <a:spcPts val="0"/>
              </a:spcBef>
              <a:spcAft>
                <a:spcPts val="0"/>
              </a:spcAft>
              <a:buClr>
                <a:schemeClr val="lt1"/>
              </a:buClr>
              <a:buSzPts val="1300"/>
              <a:buAutoNum type="arabicPeriod"/>
            </a:pPr>
            <a:r>
              <a:rPr lang="en-GB" sz="1100" u="sng">
                <a:solidFill>
                  <a:schemeClr val="accent5"/>
                </a:solidFill>
                <a:latin typeface="Arial"/>
                <a:ea typeface="Arial"/>
                <a:cs typeface="Arial"/>
                <a:sym typeface="Arial"/>
                <a:hlinkClick r:id="rId6"/>
              </a:rPr>
              <a:t>https://www.nih.gov/health-information/coronavirus</a:t>
            </a:r>
            <a:endParaRPr>
              <a:solidFill>
                <a:schemeClr val="lt1"/>
              </a:solidFill>
            </a:endParaRPr>
          </a:p>
          <a:p>
            <a:pPr indent="-311150" lvl="0" marL="457200" rtl="0" algn="l">
              <a:spcBef>
                <a:spcPts val="0"/>
              </a:spcBef>
              <a:spcAft>
                <a:spcPts val="0"/>
              </a:spcAft>
              <a:buClr>
                <a:schemeClr val="lt1"/>
              </a:buClr>
              <a:buSzPts val="1300"/>
              <a:buAutoNum type="arabicPeriod"/>
            </a:pPr>
            <a:r>
              <a:rPr lang="en-GB" sz="1100" u="sng">
                <a:solidFill>
                  <a:schemeClr val="accent5"/>
                </a:solidFill>
                <a:latin typeface="Arial"/>
                <a:ea typeface="Arial"/>
                <a:cs typeface="Arial"/>
                <a:sym typeface="Arial"/>
                <a:hlinkClick r:id="rId7"/>
              </a:rPr>
              <a:t>https://www.worldometers.info/coronavirus/</a:t>
            </a:r>
            <a:endParaRPr>
              <a:solidFill>
                <a:schemeClr val="lt1"/>
              </a:solidFill>
            </a:endParaRPr>
          </a:p>
          <a:p>
            <a:pPr indent="-311150" lvl="0" marL="457200" rtl="0" algn="l">
              <a:spcBef>
                <a:spcPts val="0"/>
              </a:spcBef>
              <a:spcAft>
                <a:spcPts val="0"/>
              </a:spcAft>
              <a:buClr>
                <a:schemeClr val="lt1"/>
              </a:buClr>
              <a:buSzPts val="1300"/>
              <a:buAutoNum type="arabicPeriod"/>
            </a:pPr>
            <a:r>
              <a:rPr lang="en-GB" sz="1100" u="sng">
                <a:solidFill>
                  <a:schemeClr val="accent5"/>
                </a:solidFill>
                <a:latin typeface="Arial"/>
                <a:ea typeface="Arial"/>
                <a:cs typeface="Arial"/>
                <a:sym typeface="Arial"/>
                <a:hlinkClick r:id="rId8"/>
              </a:rPr>
              <a:t>https://www.newyorker.com/news/our-columnists/the-coronavirus-is-causing-a-global-panic-but-thats-a-good-thing?</a:t>
            </a:r>
            <a:endParaRPr/>
          </a:p>
          <a:p>
            <a:pPr indent="-311150" lvl="0" marL="457200" rtl="0" algn="l">
              <a:spcBef>
                <a:spcPts val="0"/>
              </a:spcBef>
              <a:spcAft>
                <a:spcPts val="0"/>
              </a:spcAft>
              <a:buClr>
                <a:schemeClr val="lt1"/>
              </a:buClr>
              <a:buSzPts val="1300"/>
              <a:buAutoNum type="arabicPeriod"/>
            </a:pPr>
            <a:r>
              <a:rPr lang="en-GB" sz="1100" u="sng">
                <a:solidFill>
                  <a:schemeClr val="accent5"/>
                </a:solidFill>
                <a:latin typeface="Arial"/>
                <a:ea typeface="Arial"/>
                <a:cs typeface="Arial"/>
                <a:sym typeface="Arial"/>
                <a:hlinkClick r:id="rId9"/>
              </a:rPr>
              <a:t>https://www.who.int/dg/speeches/detail/who-director-general-s-opening-remarks-at-the-media-briefing-on-covid-19---3-march-2020</a:t>
            </a:r>
            <a:endParaRPr/>
          </a:p>
          <a:p>
            <a:pPr indent="-311150" lvl="0" marL="457200" rtl="0" algn="l">
              <a:spcBef>
                <a:spcPts val="0"/>
              </a:spcBef>
              <a:spcAft>
                <a:spcPts val="0"/>
              </a:spcAft>
              <a:buClr>
                <a:schemeClr val="lt1"/>
              </a:buClr>
              <a:buSzPts val="1300"/>
              <a:buAutoNum type="arabicPeriod"/>
            </a:pPr>
            <a:r>
              <a:rPr lang="en-GB" sz="1100" u="sng">
                <a:solidFill>
                  <a:schemeClr val="accent5"/>
                </a:solidFill>
                <a:latin typeface="Arial"/>
                <a:ea typeface="Arial"/>
                <a:cs typeface="Arial"/>
                <a:sym typeface="Arial"/>
                <a:hlinkClick r:id="rId10"/>
              </a:rPr>
              <a:t>https://www.wsj.com/articles/coronavirus-costs-whos-paying-for-all-this-11583317801</a:t>
            </a:r>
            <a:endParaRPr>
              <a:solidFill>
                <a:schemeClr val="lt1"/>
              </a:solidFill>
            </a:endParaRPr>
          </a:p>
          <a:p>
            <a:pPr indent="-311150" lvl="0" marL="457200" rtl="0" algn="l">
              <a:spcBef>
                <a:spcPts val="0"/>
              </a:spcBef>
              <a:spcAft>
                <a:spcPts val="0"/>
              </a:spcAft>
              <a:buClr>
                <a:schemeClr val="lt1"/>
              </a:buClr>
              <a:buSzPts val="1300"/>
              <a:buAutoNum type="arabicPeriod"/>
            </a:pPr>
            <a:r>
              <a:rPr lang="en-GB" sz="1100" u="sng">
                <a:solidFill>
                  <a:schemeClr val="hlink"/>
                </a:solidFill>
                <a:latin typeface="Arial"/>
                <a:ea typeface="Arial"/>
                <a:cs typeface="Arial"/>
                <a:sym typeface="Arial"/>
                <a:hlinkClick r:id="rId11"/>
              </a:rPr>
              <a:t>https://www.usatoday.com/in-depth/money/2020/03/04/coronavirus-what-stock-u</a:t>
            </a:r>
            <a:endParaRPr/>
          </a:p>
          <a:p>
            <a:pPr indent="-311150" lvl="0" marL="457200" rtl="0" algn="l">
              <a:spcBef>
                <a:spcPts val="0"/>
              </a:spcBef>
              <a:spcAft>
                <a:spcPts val="0"/>
              </a:spcAft>
              <a:buClr>
                <a:schemeClr val="lt1"/>
              </a:buClr>
              <a:buSzPts val="1300"/>
              <a:buAutoNum type="arabicPeriod"/>
            </a:pPr>
            <a:r>
              <a:rPr lang="en-GB" sz="1100" u="sng">
                <a:solidFill>
                  <a:schemeClr val="hlink"/>
                </a:solidFill>
                <a:latin typeface="Arial"/>
                <a:ea typeface="Arial"/>
                <a:cs typeface="Arial"/>
                <a:sym typeface="Arial"/>
                <a:hlinkClick r:id="rId12"/>
              </a:rPr>
              <a:t>https://www.cnn.com/2020/03/03/health/us-coronavirus-cases-state-by-state/index.html</a:t>
            </a:r>
            <a:r>
              <a:rPr lang="en-GB" sz="1100" u="sng">
                <a:solidFill>
                  <a:schemeClr val="hlink"/>
                </a:solidFill>
                <a:latin typeface="Arial"/>
                <a:ea typeface="Arial"/>
                <a:cs typeface="Arial"/>
                <a:sym typeface="Arial"/>
                <a:hlinkClick r:id="rId13"/>
              </a:rPr>
              <a:t>p-and-how-prepare-your-emergency-kit/4937518002/</a:t>
            </a:r>
            <a:endParaRPr>
              <a:solidFill>
                <a:schemeClr val="lt1"/>
              </a:solidFill>
            </a:endParaRPr>
          </a:p>
          <a:p>
            <a:pPr indent="0" lvl="0" marL="0" rtl="0" algn="l">
              <a:spcBef>
                <a:spcPts val="1600"/>
              </a:spcBef>
              <a:spcAft>
                <a:spcPts val="0"/>
              </a:spcAft>
              <a:buNone/>
            </a:pPr>
            <a:r>
              <a:t/>
            </a:r>
            <a:endParaRPr>
              <a:solidFill>
                <a:schemeClr val="lt1"/>
              </a:solidFill>
            </a:endParaRPr>
          </a:p>
          <a:p>
            <a:pPr indent="-311150" lvl="0" marL="457200" rtl="0" algn="l">
              <a:spcBef>
                <a:spcPts val="1600"/>
              </a:spcBef>
              <a:spcAft>
                <a:spcPts val="0"/>
              </a:spcAft>
              <a:buClr>
                <a:schemeClr val="lt1"/>
              </a:buClr>
              <a:buSzPts val="1300"/>
              <a:buAutoNum type="arabicPeriod"/>
            </a:pPr>
            <a:r>
              <a:t/>
            </a:r>
            <a:endParaRPr/>
          </a:p>
        </p:txBody>
      </p:sp>
      <p:pic>
        <p:nvPicPr>
          <p:cNvPr id="517" name="Google Shape;517;p47"/>
          <p:cNvPicPr preferRelativeResize="0"/>
          <p:nvPr/>
        </p:nvPicPr>
        <p:blipFill rotWithShape="1">
          <a:blip r:embed="rId14">
            <a:alphaModFix/>
          </a:blip>
          <a:srcRect b="-2230" l="0" r="0" t="2230"/>
          <a:stretch/>
        </p:blipFill>
        <p:spPr>
          <a:xfrm>
            <a:off x="1152075" y="-53325"/>
            <a:ext cx="4026474" cy="5433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4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a pandemic and what does that mean?</a:t>
            </a:r>
            <a:endParaRPr/>
          </a:p>
        </p:txBody>
      </p:sp>
      <p:sp>
        <p:nvSpPr>
          <p:cNvPr id="523" name="Google Shape;523;p48"/>
          <p:cNvSpPr txBox="1"/>
          <p:nvPr>
            <p:ph idx="1" type="body"/>
          </p:nvPr>
        </p:nvSpPr>
        <p:spPr>
          <a:xfrm>
            <a:off x="1297500" y="1567550"/>
            <a:ext cx="34368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According to the NIH:</a:t>
            </a:r>
            <a:endParaRPr/>
          </a:p>
          <a:p>
            <a:pPr indent="457200" lvl="0" marL="0" rtl="0" algn="l">
              <a:spcBef>
                <a:spcPts val="1600"/>
              </a:spcBef>
              <a:spcAft>
                <a:spcPts val="0"/>
              </a:spcAft>
              <a:buNone/>
            </a:pPr>
            <a:r>
              <a:rPr lang="en-GB"/>
              <a:t> “</a:t>
            </a:r>
            <a:r>
              <a:rPr lang="en-GB"/>
              <a:t>Pandemics are large-scale outbreaks of infectious disease that can greatly increase morbidity and mortality over a wide geographic area and cause significant economic, social, and political disruption”</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24" name="Google Shape;524;p48"/>
          <p:cNvSpPr txBox="1"/>
          <p:nvPr/>
        </p:nvSpPr>
        <p:spPr>
          <a:xfrm>
            <a:off x="5572125" y="1665800"/>
            <a:ext cx="2922300" cy="264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300">
                <a:solidFill>
                  <a:schemeClr val="lt1"/>
                </a:solidFill>
                <a:latin typeface="Lato"/>
                <a:ea typeface="Lato"/>
                <a:cs typeface="Lato"/>
                <a:sym typeface="Lato"/>
              </a:rPr>
              <a:t>That sounds scary, what does that mean?</a:t>
            </a:r>
            <a:endParaRPr sz="1300">
              <a:solidFill>
                <a:schemeClr val="lt1"/>
              </a:solidFill>
              <a:latin typeface="Lato"/>
              <a:ea typeface="Lato"/>
              <a:cs typeface="Lato"/>
              <a:sym typeface="Lato"/>
            </a:endParaRPr>
          </a:p>
          <a:p>
            <a:pPr indent="0" lvl="0" marL="0" rtl="0" algn="l">
              <a:lnSpc>
                <a:spcPct val="115000"/>
              </a:lnSpc>
              <a:spcBef>
                <a:spcPts val="1600"/>
              </a:spcBef>
              <a:spcAft>
                <a:spcPts val="0"/>
              </a:spcAft>
              <a:buNone/>
            </a:pPr>
            <a:r>
              <a:rPr lang="en-GB" sz="1300">
                <a:solidFill>
                  <a:schemeClr val="lt1"/>
                </a:solidFill>
                <a:latin typeface="Lato"/>
                <a:ea typeface="Lato"/>
                <a:cs typeface="Lato"/>
                <a:sym typeface="Lato"/>
              </a:rPr>
              <a:t>A  disease needs to hit 3 criteria to be called a pandemic:</a:t>
            </a:r>
            <a:endParaRPr sz="1300">
              <a:solidFill>
                <a:schemeClr val="lt1"/>
              </a:solidFill>
              <a:latin typeface="Lato"/>
              <a:ea typeface="Lato"/>
              <a:cs typeface="Lato"/>
              <a:sym typeface="Lato"/>
            </a:endParaRPr>
          </a:p>
          <a:p>
            <a:pPr indent="-311150" lvl="0" marL="457200" rtl="0" algn="l">
              <a:lnSpc>
                <a:spcPct val="115000"/>
              </a:lnSpc>
              <a:spcBef>
                <a:spcPts val="1600"/>
              </a:spcBef>
              <a:spcAft>
                <a:spcPts val="0"/>
              </a:spcAft>
              <a:buClr>
                <a:schemeClr val="lt1"/>
              </a:buClr>
              <a:buSzPts val="1300"/>
              <a:buFont typeface="Lato"/>
              <a:buAutoNum type="arabicPeriod"/>
            </a:pPr>
            <a:r>
              <a:rPr lang="en-GB" sz="1300">
                <a:solidFill>
                  <a:schemeClr val="lt1"/>
                </a:solidFill>
                <a:latin typeface="Lato"/>
                <a:ea typeface="Lato"/>
                <a:cs typeface="Lato"/>
                <a:sym typeface="Lato"/>
              </a:rPr>
              <a:t>Transmitted person to person</a:t>
            </a:r>
            <a:endParaRPr sz="1300">
              <a:solidFill>
                <a:schemeClr val="lt1"/>
              </a:solidFill>
              <a:latin typeface="Lato"/>
              <a:ea typeface="Lato"/>
              <a:cs typeface="Lato"/>
              <a:sym typeface="Lato"/>
            </a:endParaRPr>
          </a:p>
          <a:p>
            <a:pPr indent="-311150" lvl="0" marL="457200" rtl="0" algn="l">
              <a:lnSpc>
                <a:spcPct val="115000"/>
              </a:lnSpc>
              <a:spcBef>
                <a:spcPts val="0"/>
              </a:spcBef>
              <a:spcAft>
                <a:spcPts val="0"/>
              </a:spcAft>
              <a:buClr>
                <a:schemeClr val="lt1"/>
              </a:buClr>
              <a:buSzPts val="1300"/>
              <a:buFont typeface="Lato"/>
              <a:buAutoNum type="arabicPeriod"/>
            </a:pPr>
            <a:r>
              <a:rPr lang="en-GB" sz="1300">
                <a:solidFill>
                  <a:schemeClr val="lt1"/>
                </a:solidFill>
                <a:latin typeface="Lato"/>
                <a:ea typeface="Lato"/>
                <a:cs typeface="Lato"/>
                <a:sym typeface="Lato"/>
              </a:rPr>
              <a:t>Can cause illness</a:t>
            </a:r>
            <a:endParaRPr sz="1300">
              <a:solidFill>
                <a:schemeClr val="lt1"/>
              </a:solidFill>
              <a:latin typeface="Lato"/>
              <a:ea typeface="Lato"/>
              <a:cs typeface="Lato"/>
              <a:sym typeface="Lato"/>
            </a:endParaRPr>
          </a:p>
          <a:p>
            <a:pPr indent="-311150" lvl="0" marL="457200" rtl="0" algn="l">
              <a:lnSpc>
                <a:spcPct val="115000"/>
              </a:lnSpc>
              <a:spcBef>
                <a:spcPts val="0"/>
              </a:spcBef>
              <a:spcAft>
                <a:spcPts val="0"/>
              </a:spcAft>
              <a:buClr>
                <a:schemeClr val="lt1"/>
              </a:buClr>
              <a:buSzPts val="1300"/>
              <a:buFont typeface="Lato"/>
              <a:buAutoNum type="arabicPeriod"/>
            </a:pPr>
            <a:r>
              <a:rPr lang="en-GB" sz="1300">
                <a:solidFill>
                  <a:schemeClr val="lt1"/>
                </a:solidFill>
                <a:latin typeface="Lato"/>
                <a:ea typeface="Lato"/>
                <a:cs typeface="Lato"/>
                <a:sym typeface="Lato"/>
              </a:rPr>
              <a:t>Worldwide spread</a:t>
            </a:r>
            <a:endParaRPr sz="1300">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0"/>
          <p:cNvSpPr txBox="1"/>
          <p:nvPr>
            <p:ph type="title"/>
          </p:nvPr>
        </p:nvSpPr>
        <p:spPr>
          <a:xfrm>
            <a:off x="984200" y="97650"/>
            <a:ext cx="858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Virus Basics</a:t>
            </a:r>
            <a:endParaRPr b="1"/>
          </a:p>
        </p:txBody>
      </p:sp>
      <p:sp>
        <p:nvSpPr>
          <p:cNvPr id="253" name="Google Shape;253;p20"/>
          <p:cNvSpPr txBox="1"/>
          <p:nvPr>
            <p:ph idx="1" type="body"/>
          </p:nvPr>
        </p:nvSpPr>
        <p:spPr>
          <a:xfrm>
            <a:off x="230650" y="602375"/>
            <a:ext cx="8527800" cy="377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t>                          </a:t>
            </a:r>
            <a:r>
              <a:rPr lang="en-GB" sz="1400"/>
              <a:t>Viruses come in all different shapes and sizes!</a:t>
            </a:r>
            <a:endParaRPr sz="1400"/>
          </a:p>
          <a:p>
            <a:pPr indent="0" lvl="0" marL="0" rtl="0" algn="l">
              <a:spcBef>
                <a:spcPts val="1600"/>
              </a:spcBef>
              <a:spcAft>
                <a:spcPts val="0"/>
              </a:spcAft>
              <a:buNone/>
            </a:pPr>
            <a:r>
              <a:rPr lang="en-GB" sz="1400"/>
              <a:t>                          Some scientists argue that viruses are not even living things!</a:t>
            </a:r>
            <a:endParaRPr sz="1400"/>
          </a:p>
          <a:p>
            <a:pPr indent="-317500" lvl="0" marL="457200" rtl="0" algn="l">
              <a:spcBef>
                <a:spcPts val="1600"/>
              </a:spcBef>
              <a:spcAft>
                <a:spcPts val="0"/>
              </a:spcAft>
              <a:buSzPts val="1400"/>
              <a:buChar char="●"/>
            </a:pPr>
            <a:r>
              <a:rPr lang="en-GB" sz="1400"/>
              <a:t>Viruses cannot reproduce on their own. </a:t>
            </a:r>
            <a:endParaRPr sz="1400"/>
          </a:p>
          <a:p>
            <a:pPr indent="-317500" lvl="1" marL="914400" rtl="0" algn="l">
              <a:spcBef>
                <a:spcPts val="1000"/>
              </a:spcBef>
              <a:spcAft>
                <a:spcPts val="0"/>
              </a:spcAft>
              <a:buSzPts val="1400"/>
              <a:buChar char="○"/>
            </a:pPr>
            <a:r>
              <a:rPr lang="en-GB" sz="1400"/>
              <a:t>They need to infect or invade a host cell. That host cell will do all the work to duplicate (make more) of the virus. </a:t>
            </a:r>
            <a:endParaRPr sz="1400"/>
          </a:p>
          <a:p>
            <a:pPr indent="-317500" lvl="0" marL="457200" marR="0" rtl="0" algn="l">
              <a:lnSpc>
                <a:spcPct val="115000"/>
              </a:lnSpc>
              <a:spcBef>
                <a:spcPts val="1000"/>
              </a:spcBef>
              <a:spcAft>
                <a:spcPts val="0"/>
              </a:spcAft>
              <a:buSzPts val="1400"/>
              <a:buChar char="●"/>
            </a:pPr>
            <a:r>
              <a:rPr lang="en-GB" sz="1400"/>
              <a:t>Viruses don't really respond to anything. </a:t>
            </a:r>
            <a:endParaRPr sz="1400"/>
          </a:p>
          <a:p>
            <a:pPr indent="-317500" lvl="1" marL="914400" marR="0" rtl="0" algn="l">
              <a:lnSpc>
                <a:spcPct val="115000"/>
              </a:lnSpc>
              <a:spcBef>
                <a:spcPts val="1000"/>
              </a:spcBef>
              <a:spcAft>
                <a:spcPts val="0"/>
              </a:spcAft>
              <a:buSzPts val="1400"/>
              <a:buChar char="○"/>
            </a:pPr>
            <a:r>
              <a:rPr lang="en-GB" sz="1400"/>
              <a:t>You can poke them or set up barriers, it doesn't matter. They either function or they are destroyed. </a:t>
            </a:r>
            <a:endParaRPr sz="1400"/>
          </a:p>
          <a:p>
            <a:pPr indent="-317500" lvl="0" marL="457200" marR="0" rtl="0" algn="l">
              <a:lnSpc>
                <a:spcPct val="115000"/>
              </a:lnSpc>
              <a:spcBef>
                <a:spcPts val="1000"/>
              </a:spcBef>
              <a:spcAft>
                <a:spcPts val="0"/>
              </a:spcAft>
              <a:buSzPts val="1400"/>
              <a:buChar char="●"/>
            </a:pPr>
            <a:r>
              <a:rPr lang="en-GB" sz="1400"/>
              <a:t>Viruses don't really have any working parts. </a:t>
            </a:r>
            <a:endParaRPr sz="1400"/>
          </a:p>
          <a:p>
            <a:pPr indent="-317500" lvl="1" marL="914400" marR="0" rtl="0" algn="l">
              <a:lnSpc>
                <a:spcPct val="115000"/>
              </a:lnSpc>
              <a:spcBef>
                <a:spcPts val="0"/>
              </a:spcBef>
              <a:spcAft>
                <a:spcPts val="0"/>
              </a:spcAft>
              <a:buSzPts val="1400"/>
              <a:buChar char="○"/>
            </a:pPr>
            <a:r>
              <a:rPr lang="en-GB" sz="1400"/>
              <a:t>While there are some advanced viruses that seem fancy, viruses don't have any of the parts       you would normally think of when you think of a cell. They have no nuclei, mitochondria, or ribosomes. Some viruses do not even have cytoplasm.</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pic>
        <p:nvPicPr>
          <p:cNvPr id="254" name="Google Shape;254;p20"/>
          <p:cNvPicPr preferRelativeResize="0"/>
          <p:nvPr/>
        </p:nvPicPr>
        <p:blipFill>
          <a:blip r:embed="rId3">
            <a:alphaModFix/>
          </a:blip>
          <a:stretch>
            <a:fillRect/>
          </a:stretch>
        </p:blipFill>
        <p:spPr>
          <a:xfrm>
            <a:off x="7623625" y="97650"/>
            <a:ext cx="1520375" cy="1467351"/>
          </a:xfrm>
          <a:prstGeom prst="rect">
            <a:avLst/>
          </a:prstGeom>
          <a:noFill/>
          <a:ln>
            <a:noFill/>
          </a:ln>
        </p:spPr>
      </p:pic>
      <p:pic>
        <p:nvPicPr>
          <p:cNvPr id="255" name="Google Shape;255;p20"/>
          <p:cNvPicPr preferRelativeResize="0"/>
          <p:nvPr/>
        </p:nvPicPr>
        <p:blipFill>
          <a:blip r:embed="rId4">
            <a:alphaModFix/>
          </a:blip>
          <a:stretch>
            <a:fillRect/>
          </a:stretch>
        </p:blipFill>
        <p:spPr>
          <a:xfrm>
            <a:off x="7893550" y="2133400"/>
            <a:ext cx="1250450" cy="1245457"/>
          </a:xfrm>
          <a:prstGeom prst="rect">
            <a:avLst/>
          </a:prstGeom>
          <a:noFill/>
          <a:ln>
            <a:noFill/>
          </a:ln>
        </p:spPr>
      </p:pic>
      <p:pic>
        <p:nvPicPr>
          <p:cNvPr id="256" name="Google Shape;256;p20"/>
          <p:cNvPicPr preferRelativeResize="0"/>
          <p:nvPr/>
        </p:nvPicPr>
        <p:blipFill>
          <a:blip r:embed="rId5">
            <a:alphaModFix/>
          </a:blip>
          <a:stretch>
            <a:fillRect/>
          </a:stretch>
        </p:blipFill>
        <p:spPr>
          <a:xfrm>
            <a:off x="7893545" y="3784300"/>
            <a:ext cx="1250455" cy="135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Types of Viruses</a:t>
            </a:r>
            <a:endParaRPr b="1"/>
          </a:p>
        </p:txBody>
      </p:sp>
      <p:sp>
        <p:nvSpPr>
          <p:cNvPr id="262" name="Google Shape;262;p21"/>
          <p:cNvSpPr txBox="1"/>
          <p:nvPr>
            <p:ph idx="1" type="body"/>
          </p:nvPr>
        </p:nvSpPr>
        <p:spPr>
          <a:xfrm>
            <a:off x="4201475" y="1401450"/>
            <a:ext cx="4942500" cy="2911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100"/>
              <a:t>There are a few basic shapes of Viruses:</a:t>
            </a:r>
            <a:endParaRPr sz="1100"/>
          </a:p>
          <a:p>
            <a:pPr indent="0" lvl="0" marL="0" rtl="0" algn="l">
              <a:lnSpc>
                <a:spcPct val="100000"/>
              </a:lnSpc>
              <a:spcBef>
                <a:spcPts val="0"/>
              </a:spcBef>
              <a:spcAft>
                <a:spcPts val="0"/>
              </a:spcAft>
              <a:buNone/>
            </a:pPr>
            <a:r>
              <a:rPr lang="en-GB" sz="1100"/>
              <a:t>1) H</a:t>
            </a:r>
            <a:r>
              <a:rPr b="1" lang="en-GB" sz="1100"/>
              <a:t>elical virions.</a:t>
            </a:r>
            <a:endParaRPr b="1" sz="1100"/>
          </a:p>
          <a:p>
            <a:pPr indent="-298450" lvl="0" marL="457200" rtl="0" algn="l">
              <a:lnSpc>
                <a:spcPct val="100000"/>
              </a:lnSpc>
              <a:spcBef>
                <a:spcPts val="0"/>
              </a:spcBef>
              <a:spcAft>
                <a:spcPts val="0"/>
              </a:spcAft>
              <a:buSzPts val="1100"/>
              <a:buChar char="●"/>
            </a:pPr>
            <a:r>
              <a:rPr lang="en-GB" sz="1100"/>
              <a:t> They are set up like a tube. The protein coat winds up like a garden hose around the core. </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rPr lang="en-GB" sz="1100"/>
              <a:t>2) P</a:t>
            </a:r>
            <a:r>
              <a:rPr b="1" lang="en-GB" sz="1100"/>
              <a:t>olyhedral shape. </a:t>
            </a:r>
            <a:endParaRPr b="1" sz="1100"/>
          </a:p>
          <a:p>
            <a:pPr indent="-298450" lvl="0" marL="457200" rtl="0" algn="l">
              <a:lnSpc>
                <a:spcPct val="100000"/>
              </a:lnSpc>
              <a:spcBef>
                <a:spcPts val="0"/>
              </a:spcBef>
              <a:spcAft>
                <a:spcPts val="0"/>
              </a:spcAft>
              <a:buSzPts val="1100"/>
              <a:buChar char="●"/>
            </a:pPr>
            <a:r>
              <a:rPr lang="en-GB" sz="1100"/>
              <a:t>This shape group includes the classic virus shape that looks like a dodecahedron. A dodecahedron is a geometric shape with twelve (12) sides. These viruses have many facets and a seemingly hard shell of capsomeres (pieces of a capsid). </a:t>
            </a:r>
            <a:endParaRPr sz="1100"/>
          </a:p>
          <a:p>
            <a:pPr indent="-298450" lvl="1" marL="914400" rtl="0" algn="l">
              <a:lnSpc>
                <a:spcPct val="100000"/>
              </a:lnSpc>
              <a:spcBef>
                <a:spcPts val="0"/>
              </a:spcBef>
              <a:spcAft>
                <a:spcPts val="0"/>
              </a:spcAft>
              <a:buSzPts val="1100"/>
              <a:buChar char="○"/>
            </a:pPr>
            <a:r>
              <a:rPr lang="en-GB" sz="1100"/>
              <a:t>There is a variation of the polyhedral called globular. Globular shapes are basically polyhedral virions inside of a spherical (like a ball) envelope. </a:t>
            </a:r>
            <a:r>
              <a:rPr lang="en-GB" sz="1100">
                <a:highlight>
                  <a:schemeClr val="lt2"/>
                </a:highlight>
              </a:rPr>
              <a:t>It is what the Coronavirus (COVID-19) is. It is a envolved, spherical, positive sense RNA virus</a:t>
            </a:r>
            <a:endParaRPr sz="1100">
              <a:highlight>
                <a:schemeClr val="lt2"/>
              </a:highlight>
            </a:endParaRPr>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rPr lang="en-GB" sz="1100"/>
              <a:t>4) C</a:t>
            </a:r>
            <a:r>
              <a:rPr b="1" lang="en-GB" sz="1100"/>
              <a:t>omplex virus shape.</a:t>
            </a:r>
            <a:endParaRPr b="1" sz="1100"/>
          </a:p>
          <a:p>
            <a:pPr indent="-298450" lvl="0" marL="457200" rtl="0" algn="l">
              <a:lnSpc>
                <a:spcPct val="100000"/>
              </a:lnSpc>
              <a:spcBef>
                <a:spcPts val="0"/>
              </a:spcBef>
              <a:spcAft>
                <a:spcPts val="0"/>
              </a:spcAft>
              <a:buSzPts val="1100"/>
              <a:buChar char="●"/>
            </a:pPr>
            <a:r>
              <a:rPr lang="en-GB" sz="1100"/>
              <a:t> You may have seen this one in books with the geometric head and long legs. </a:t>
            </a:r>
            <a:endParaRPr sz="1100"/>
          </a:p>
          <a:p>
            <a:pPr indent="0" lvl="0" marL="0" rtl="0" algn="l">
              <a:lnSpc>
                <a:spcPct val="100000"/>
              </a:lnSpc>
              <a:spcBef>
                <a:spcPts val="0"/>
              </a:spcBef>
              <a:spcAft>
                <a:spcPts val="0"/>
              </a:spcAft>
              <a:buNone/>
            </a:pPr>
            <a:r>
              <a:t/>
            </a:r>
            <a:endParaRPr sz="1100"/>
          </a:p>
        </p:txBody>
      </p:sp>
      <p:pic>
        <p:nvPicPr>
          <p:cNvPr id="263" name="Google Shape;263;p21"/>
          <p:cNvPicPr preferRelativeResize="0"/>
          <p:nvPr/>
        </p:nvPicPr>
        <p:blipFill>
          <a:blip r:embed="rId3">
            <a:alphaModFix/>
          </a:blip>
          <a:stretch>
            <a:fillRect/>
          </a:stretch>
        </p:blipFill>
        <p:spPr>
          <a:xfrm>
            <a:off x="0" y="1587513"/>
            <a:ext cx="4139676" cy="26449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22"/>
          <p:cNvSpPr txBox="1"/>
          <p:nvPr>
            <p:ph type="title"/>
          </p:nvPr>
        </p:nvSpPr>
        <p:spPr>
          <a:xfrm>
            <a:off x="1194600" y="1732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The Immune </a:t>
            </a:r>
            <a:endParaRPr b="1"/>
          </a:p>
          <a:p>
            <a:pPr indent="0" lvl="0" marL="0" rtl="0" algn="l">
              <a:spcBef>
                <a:spcPts val="0"/>
              </a:spcBef>
              <a:spcAft>
                <a:spcPts val="0"/>
              </a:spcAft>
              <a:buNone/>
            </a:pPr>
            <a:r>
              <a:rPr b="1" lang="en-GB"/>
              <a:t>System: </a:t>
            </a:r>
            <a:endParaRPr b="1"/>
          </a:p>
          <a:p>
            <a:pPr indent="0" lvl="0" marL="0" rtl="0" algn="l">
              <a:spcBef>
                <a:spcPts val="0"/>
              </a:spcBef>
              <a:spcAft>
                <a:spcPts val="0"/>
              </a:spcAft>
              <a:buNone/>
            </a:pPr>
            <a:r>
              <a:rPr b="1" lang="en-GB"/>
              <a:t>A brief overview</a:t>
            </a:r>
            <a:endParaRPr b="1"/>
          </a:p>
        </p:txBody>
      </p:sp>
      <p:sp>
        <p:nvSpPr>
          <p:cNvPr id="269" name="Google Shape;269;p22"/>
          <p:cNvSpPr txBox="1"/>
          <p:nvPr>
            <p:ph idx="1" type="body"/>
          </p:nvPr>
        </p:nvSpPr>
        <p:spPr>
          <a:xfrm>
            <a:off x="690950" y="1567550"/>
            <a:ext cx="3410700" cy="2911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GB" sz="1400"/>
              <a:t>The immune system is our bodies way of fighting off infections</a:t>
            </a:r>
            <a:endParaRPr sz="1400"/>
          </a:p>
        </p:txBody>
      </p:sp>
      <p:pic>
        <p:nvPicPr>
          <p:cNvPr id="270" name="Google Shape;270;p22"/>
          <p:cNvPicPr preferRelativeResize="0"/>
          <p:nvPr/>
        </p:nvPicPr>
        <p:blipFill>
          <a:blip r:embed="rId3">
            <a:alphaModFix/>
          </a:blip>
          <a:stretch>
            <a:fillRect/>
          </a:stretch>
        </p:blipFill>
        <p:spPr>
          <a:xfrm>
            <a:off x="4184650" y="0"/>
            <a:ext cx="4959350" cy="5143500"/>
          </a:xfrm>
          <a:prstGeom prst="rect">
            <a:avLst/>
          </a:prstGeom>
          <a:noFill/>
          <a:ln>
            <a:noFill/>
          </a:ln>
        </p:spPr>
      </p:pic>
      <p:sp>
        <p:nvSpPr>
          <p:cNvPr id="271" name="Google Shape;271;p22"/>
          <p:cNvSpPr txBox="1"/>
          <p:nvPr/>
        </p:nvSpPr>
        <p:spPr>
          <a:xfrm>
            <a:off x="4233875" y="21125"/>
            <a:ext cx="1955100" cy="124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272" name="Google Shape;272;p22"/>
          <p:cNvSpPr/>
          <p:nvPr/>
        </p:nvSpPr>
        <p:spPr>
          <a:xfrm>
            <a:off x="4184650" y="-28350"/>
            <a:ext cx="1987800" cy="1115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22"/>
          <p:cNvPicPr preferRelativeResize="0"/>
          <p:nvPr/>
        </p:nvPicPr>
        <p:blipFill>
          <a:blip r:embed="rId4">
            <a:alphaModFix/>
          </a:blip>
          <a:stretch>
            <a:fillRect/>
          </a:stretch>
        </p:blipFill>
        <p:spPr>
          <a:xfrm>
            <a:off x="617029" y="2400275"/>
            <a:ext cx="3567625" cy="2243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Vaccines</a:t>
            </a:r>
            <a:endParaRPr b="1"/>
          </a:p>
        </p:txBody>
      </p:sp>
      <p:sp>
        <p:nvSpPr>
          <p:cNvPr id="279" name="Google Shape;279;p23"/>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Currently, there is no vaccine for COVID-19, but scientists around the world are </a:t>
            </a:r>
            <a:r>
              <a:rPr lang="en-GB"/>
              <a:t>working</a:t>
            </a:r>
            <a:r>
              <a:rPr lang="en-GB"/>
              <a:t> on it!</a:t>
            </a:r>
            <a:endParaRPr/>
          </a:p>
          <a:p>
            <a:pPr indent="0" lvl="0" marL="0" rtl="0" algn="l">
              <a:spcBef>
                <a:spcPts val="1600"/>
              </a:spcBef>
              <a:spcAft>
                <a:spcPts val="0"/>
              </a:spcAft>
              <a:buNone/>
            </a:pPr>
            <a:r>
              <a:rPr lang="en-GB"/>
              <a:t>What is a vaccine?</a:t>
            </a:r>
            <a:endParaRPr/>
          </a:p>
          <a:p>
            <a:pPr indent="-311150" lvl="0" marL="457200" rtl="0" algn="l">
              <a:spcBef>
                <a:spcPts val="1600"/>
              </a:spcBef>
              <a:spcAft>
                <a:spcPts val="0"/>
              </a:spcAft>
              <a:buSzPts val="1300"/>
              <a:buChar char="●"/>
            </a:pPr>
            <a:r>
              <a:rPr lang="en-GB"/>
              <a:t>Vaccines contain the same germs that cause disease.  But they have been either killed or weakened to the point that they don’t make you sick. Some vaccines contain only a part of the disease germ.</a:t>
            </a:r>
            <a:endParaRPr/>
          </a:p>
          <a:p>
            <a:pPr indent="0" lvl="0" marL="0" rtl="0" algn="l">
              <a:spcBef>
                <a:spcPts val="1600"/>
              </a:spcBef>
              <a:spcAft>
                <a:spcPts val="0"/>
              </a:spcAft>
              <a:buNone/>
            </a:pPr>
            <a:r>
              <a:rPr lang="en-GB"/>
              <a:t>Why do we need vaccines?</a:t>
            </a:r>
            <a:endParaRPr/>
          </a:p>
          <a:p>
            <a:pPr indent="-311150" lvl="0" marL="457200" rtl="0" algn="l">
              <a:spcBef>
                <a:spcPts val="1600"/>
              </a:spcBef>
              <a:spcAft>
                <a:spcPts val="1600"/>
              </a:spcAft>
              <a:buSzPts val="1300"/>
              <a:buChar char="●"/>
            </a:pPr>
            <a:r>
              <a:rPr lang="en-GB"/>
              <a:t>A vaccine stimulates your immune system to produce antibodies, exactly like it would if you were exposed to the disease. After getting vaccinated, you develop immunity to that disease, without having to get the disease first!</a:t>
            </a:r>
            <a:endParaRPr/>
          </a:p>
        </p:txBody>
      </p:sp>
      <p:pic>
        <p:nvPicPr>
          <p:cNvPr id="280" name="Google Shape;280;p23"/>
          <p:cNvPicPr preferRelativeResize="0"/>
          <p:nvPr/>
        </p:nvPicPr>
        <p:blipFill>
          <a:blip r:embed="rId3">
            <a:alphaModFix/>
          </a:blip>
          <a:stretch>
            <a:fillRect/>
          </a:stretch>
        </p:blipFill>
        <p:spPr>
          <a:xfrm>
            <a:off x="6182128" y="27799"/>
            <a:ext cx="2419597" cy="1539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24"/>
          <p:cNvSpPr txBox="1"/>
          <p:nvPr>
            <p:ph type="title"/>
          </p:nvPr>
        </p:nvSpPr>
        <p:spPr>
          <a:xfrm>
            <a:off x="1140200" y="762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Myth Busting </a:t>
            </a:r>
            <a:endParaRPr b="1"/>
          </a:p>
        </p:txBody>
      </p:sp>
      <p:graphicFrame>
        <p:nvGraphicFramePr>
          <p:cNvPr id="286" name="Google Shape;286;p24"/>
          <p:cNvGraphicFramePr/>
          <p:nvPr/>
        </p:nvGraphicFramePr>
        <p:xfrm>
          <a:off x="1140200" y="762575"/>
          <a:ext cx="3000000" cy="3000000"/>
        </p:xfrm>
        <a:graphic>
          <a:graphicData uri="http://schemas.openxmlformats.org/drawingml/2006/table">
            <a:tbl>
              <a:tblPr>
                <a:noFill/>
                <a:tableStyleId>{9CC87258-7534-4558-B831-94AA215647DE}</a:tableStyleId>
              </a:tblPr>
              <a:tblGrid>
                <a:gridCol w="3865225"/>
                <a:gridCol w="3865225"/>
              </a:tblGrid>
              <a:tr h="325600">
                <a:tc>
                  <a:txBody>
                    <a:bodyPr/>
                    <a:lstStyle/>
                    <a:p>
                      <a:pPr indent="0" lvl="0" marL="0" rtl="0" algn="ctr">
                        <a:spcBef>
                          <a:spcPts val="0"/>
                        </a:spcBef>
                        <a:spcAft>
                          <a:spcPts val="0"/>
                        </a:spcAft>
                        <a:buNone/>
                      </a:pPr>
                      <a:r>
                        <a:rPr b="1" lang="en-GB">
                          <a:solidFill>
                            <a:srgbClr val="FFFFFF"/>
                          </a:solidFill>
                        </a:rPr>
                        <a:t>MYTH</a:t>
                      </a:r>
                      <a:endParaRPr b="1">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en-GB">
                          <a:solidFill>
                            <a:srgbClr val="FFFFFF"/>
                          </a:solidFill>
                        </a:rPr>
                        <a:t>TRUTH</a:t>
                      </a:r>
                      <a:endParaRPr b="1">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049275">
                <a:tc>
                  <a:txBody>
                    <a:bodyPr/>
                    <a:lstStyle/>
                    <a:p>
                      <a:pPr indent="0" lvl="0" marL="0" rtl="0" algn="ctr">
                        <a:spcBef>
                          <a:spcPts val="0"/>
                        </a:spcBef>
                        <a:spcAft>
                          <a:spcPts val="0"/>
                        </a:spcAft>
                        <a:buNone/>
                      </a:pPr>
                      <a:r>
                        <a:rPr lang="en-GB">
                          <a:solidFill>
                            <a:srgbClr val="FFFFFF"/>
                          </a:solidFill>
                        </a:rPr>
                        <a:t>Are hand dryers effective in killing the new coronavirus?</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GB">
                          <a:solidFill>
                            <a:srgbClr val="FFFFFF"/>
                          </a:solidFill>
                        </a:rPr>
                        <a:t>No! Hand dryers do not effectively kill the virus. To protect yourself, you should clean your hands frequently by following the procedure discussed later!</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030775">
                <a:tc>
                  <a:txBody>
                    <a:bodyPr/>
                    <a:lstStyle/>
                    <a:p>
                      <a:pPr indent="0" lvl="0" marL="0" rtl="0" algn="ctr">
                        <a:spcBef>
                          <a:spcPts val="0"/>
                        </a:spcBef>
                        <a:spcAft>
                          <a:spcPts val="0"/>
                        </a:spcAft>
                        <a:buNone/>
                      </a:pPr>
                      <a:r>
                        <a:rPr lang="en-GB">
                          <a:solidFill>
                            <a:srgbClr val="FFFFFF"/>
                          </a:solidFill>
                        </a:rPr>
                        <a:t>Can pets at home spread the new coronavirus (2019-nCoV)?</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GB">
                          <a:solidFill>
                            <a:srgbClr val="FFFFFF"/>
                          </a:solidFill>
                        </a:rPr>
                        <a:t>There is no evidence that pets such as dogs or cats can be infected with the coronavirus. It is always a good idea to wash your hands with soap and water after contact with pets.</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984250">
                <a:tc>
                  <a:txBody>
                    <a:bodyPr/>
                    <a:lstStyle/>
                    <a:p>
                      <a:pPr indent="0" lvl="0" marL="0" rtl="0" algn="ctr">
                        <a:spcBef>
                          <a:spcPts val="0"/>
                        </a:spcBef>
                        <a:spcAft>
                          <a:spcPts val="0"/>
                        </a:spcAft>
                        <a:buNone/>
                      </a:pPr>
                      <a:r>
                        <a:rPr lang="en-GB">
                          <a:solidFill>
                            <a:srgbClr val="FFFFFF"/>
                          </a:solidFill>
                        </a:rPr>
                        <a:t>Is it safe to receive a letter or a package from China?</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GB">
                          <a:solidFill>
                            <a:srgbClr val="FFFFFF"/>
                          </a:solidFill>
                        </a:rPr>
                        <a:t>Yes, it is safe! People receiving packages from China are not at risk of contracting the coronavirus. Coronaviruses do not survive long on things like letters or packages.</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627950">
                <a:tc>
                  <a:txBody>
                    <a:bodyPr/>
                    <a:lstStyle/>
                    <a:p>
                      <a:pPr indent="0" lvl="0" marL="0" rtl="0" algn="ctr">
                        <a:spcBef>
                          <a:spcPts val="0"/>
                        </a:spcBef>
                        <a:spcAft>
                          <a:spcPts val="0"/>
                        </a:spcAft>
                        <a:buNone/>
                      </a:pPr>
                      <a:r>
                        <a:rPr lang="en-GB">
                          <a:solidFill>
                            <a:srgbClr val="FFFFFF"/>
                          </a:solidFill>
                        </a:rPr>
                        <a:t>Does the new coronavirus affect older people, or are younger people also susceptible?</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GB">
                          <a:solidFill>
                            <a:srgbClr val="FFFFFF"/>
                          </a:solidFill>
                        </a:rPr>
                        <a:t>People of all ages can be infected by the new coronavirus (2019-nCoV).</a:t>
                      </a:r>
                      <a:endParaRPr>
                        <a:solidFill>
                          <a:srgbClr val="FFFFFF"/>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How is the Coronavirus similar to what we know?</a:t>
            </a:r>
            <a:endParaRPr/>
          </a:p>
        </p:txBody>
      </p:sp>
      <p:sp>
        <p:nvSpPr>
          <p:cNvPr id="292" name="Google Shape;292;p25"/>
          <p:cNvSpPr txBox="1"/>
          <p:nvPr/>
        </p:nvSpPr>
        <p:spPr>
          <a:xfrm>
            <a:off x="1297500" y="17436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01</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93" name="Google Shape;293;p25"/>
          <p:cNvSpPr txBox="1"/>
          <p:nvPr>
            <p:ph idx="1" type="body"/>
          </p:nvPr>
        </p:nvSpPr>
        <p:spPr>
          <a:xfrm>
            <a:off x="2030400" y="1743675"/>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FFFFFF"/>
                </a:solidFill>
              </a:rPr>
              <a:t>It is in the same family as the SARS virus and MERS</a:t>
            </a:r>
            <a:endParaRPr>
              <a:solidFill>
                <a:srgbClr val="FFFFFF"/>
              </a:solidFill>
            </a:endParaRPr>
          </a:p>
        </p:txBody>
      </p:sp>
      <p:sp>
        <p:nvSpPr>
          <p:cNvPr id="294" name="Google Shape;294;p25"/>
          <p:cNvSpPr txBox="1"/>
          <p:nvPr/>
        </p:nvSpPr>
        <p:spPr>
          <a:xfrm>
            <a:off x="1297500" y="2658481"/>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02</a:t>
            </a:r>
            <a:endParaRPr>
              <a:solidFill>
                <a:srgbClr val="FFFFFF"/>
              </a:solidFill>
            </a:endParaRPr>
          </a:p>
          <a:p>
            <a:pPr indent="0" lvl="0" marL="0" rtl="0" algn="l">
              <a:spcBef>
                <a:spcPts val="0"/>
              </a:spcBef>
              <a:spcAft>
                <a:spcPts val="0"/>
              </a:spcAft>
              <a:buNone/>
            </a:pPr>
            <a:r>
              <a:t/>
            </a:r>
            <a:endParaRPr sz="1300">
              <a:solidFill>
                <a:srgbClr val="FFFFFF"/>
              </a:solidFill>
            </a:endParaRPr>
          </a:p>
        </p:txBody>
      </p:sp>
      <p:sp>
        <p:nvSpPr>
          <p:cNvPr id="295" name="Google Shape;295;p25"/>
          <p:cNvSpPr txBox="1"/>
          <p:nvPr>
            <p:ph idx="1" type="body"/>
          </p:nvPr>
        </p:nvSpPr>
        <p:spPr>
          <a:xfrm>
            <a:off x="2030400" y="265851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FFFFFF"/>
                </a:solidFill>
              </a:rPr>
              <a:t>This is not the first time a coronavirus has mutated and created a new strain</a:t>
            </a:r>
            <a:endParaRPr>
              <a:solidFill>
                <a:srgbClr val="FFFFFF"/>
              </a:solidFill>
            </a:endParaRPr>
          </a:p>
        </p:txBody>
      </p:sp>
      <p:sp>
        <p:nvSpPr>
          <p:cNvPr id="296" name="Google Shape;296;p25"/>
          <p:cNvSpPr txBox="1"/>
          <p:nvPr/>
        </p:nvSpPr>
        <p:spPr>
          <a:xfrm>
            <a:off x="1297500" y="3573344"/>
            <a:ext cx="7329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FFFFFF"/>
                </a:solidFill>
                <a:latin typeface="Montserrat"/>
                <a:ea typeface="Montserrat"/>
                <a:cs typeface="Montserrat"/>
                <a:sym typeface="Montserrat"/>
              </a:rPr>
              <a:t>03</a:t>
            </a:r>
            <a:endParaRPr sz="1300">
              <a:solidFill>
                <a:srgbClr val="FFFFFF"/>
              </a:solidFill>
            </a:endParaRPr>
          </a:p>
        </p:txBody>
      </p:sp>
      <p:sp>
        <p:nvSpPr>
          <p:cNvPr id="297" name="Google Shape;297;p25"/>
          <p:cNvSpPr txBox="1"/>
          <p:nvPr>
            <p:ph idx="1" type="body"/>
          </p:nvPr>
        </p:nvSpPr>
        <p:spPr>
          <a:xfrm>
            <a:off x="2030400" y="3573363"/>
            <a:ext cx="5877300" cy="808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solidFill>
                  <a:srgbClr val="FFFFFF"/>
                </a:solidFill>
              </a:rPr>
              <a:t>Like SARS and MERS, is one of the more </a:t>
            </a:r>
            <a:r>
              <a:rPr lang="en-GB">
                <a:solidFill>
                  <a:srgbClr val="FFFFFF"/>
                </a:solidFill>
              </a:rPr>
              <a:t>severe</a:t>
            </a:r>
            <a:r>
              <a:rPr lang="en-GB">
                <a:solidFill>
                  <a:srgbClr val="FFFFFF"/>
                </a:solidFill>
              </a:rPr>
              <a:t> strains</a:t>
            </a:r>
            <a:endParaRPr>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