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88" r:id="rId3"/>
    <p:sldId id="271" r:id="rId4"/>
    <p:sldId id="272" r:id="rId5"/>
    <p:sldId id="273" r:id="rId6"/>
    <p:sldId id="274" r:id="rId7"/>
    <p:sldId id="275" r:id="rId8"/>
    <p:sldId id="276" r:id="rId9"/>
    <p:sldId id="277" r:id="rId10"/>
    <p:sldId id="278" r:id="rId11"/>
    <p:sldId id="257"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9" r:id="rId25"/>
    <p:sldId id="280" r:id="rId26"/>
    <p:sldId id="281" r:id="rId27"/>
    <p:sldId id="282" r:id="rId28"/>
    <p:sldId id="283" r:id="rId29"/>
    <p:sldId id="284" r:id="rId30"/>
    <p:sldId id="285" r:id="rId31"/>
    <p:sldId id="286" r:id="rId32"/>
    <p:sldId id="28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65" d="100"/>
          <a:sy n="65" d="100"/>
        </p:scale>
        <p:origin x="724"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4C0999-8BB2-40E6-B522-F26F5C1A5B7C}" type="datetimeFigureOut">
              <a:rPr lang="en-US" smtClean="0"/>
              <a:t>11/20/2019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77B828-C8D5-412C-AB07-B04019DA6553}" type="slidenum">
              <a:rPr lang="en-US" smtClean="0"/>
              <a:t>‹#›</a:t>
            </a:fld>
            <a:endParaRPr lang="en-US"/>
          </a:p>
        </p:txBody>
      </p:sp>
    </p:spTree>
    <p:extLst>
      <p:ext uri="{BB962C8B-B14F-4D97-AF65-F5344CB8AC3E}">
        <p14:creationId xmlns:p14="http://schemas.microsoft.com/office/powerpoint/2010/main" val="1872784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B9DA60-F592-4F12-947D-9639EF89E0A4}" type="datetimeFigureOut">
              <a:rPr lang="en-US" smtClean="0"/>
              <a:t>11/20/2019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E1ED64-ED61-4160-9CC3-14FAC6D6238E}" type="slidenum">
              <a:rPr lang="en-US" smtClean="0"/>
              <a:t>‹#›</a:t>
            </a:fld>
            <a:endParaRPr lang="en-US"/>
          </a:p>
        </p:txBody>
      </p:sp>
    </p:spTree>
    <p:extLst>
      <p:ext uri="{BB962C8B-B14F-4D97-AF65-F5344CB8AC3E}">
        <p14:creationId xmlns:p14="http://schemas.microsoft.com/office/powerpoint/2010/main" val="73557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C77E05E2-7ACE-4511-9C62-0A348F950FC2}" type="slidenum">
              <a:rPr lang="en-US">
                <a:solidFill>
                  <a:srgbClr val="000000"/>
                </a:solidFill>
                <a:latin typeface="Times New Roman" pitchFamily="18" charset="0"/>
              </a:rPr>
              <a:pPr defTabSz="931774" fontAlgn="base">
                <a:spcBef>
                  <a:spcPct val="0"/>
                </a:spcBef>
                <a:spcAft>
                  <a:spcPct val="0"/>
                </a:spcAft>
                <a:defRPr/>
              </a:pPr>
              <a:t>1</a:t>
            </a:fld>
            <a:endParaRPr lang="en-US">
              <a:solidFill>
                <a:srgbClr val="000000"/>
              </a:solidFill>
              <a:latin typeface="Times New Roman" pitchFamily="18" charset="0"/>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Interruptions is by far one of the biggest time wasters people identify. On average in an office, people are interrupted 6 times per hour! But not only is the amount of interruptions a problem, but what it does to our cognition is also a problem. How long do you think it takes for your brain to switch back to a task that it’s been interrupted from? It takes 45-90 seconds to get back to the cognitive level you were at prior to the interruption. This means you could be losing almost ten minutes an hour just from interruptions alone!</a:t>
            </a:r>
          </a:p>
          <a:p>
            <a:endParaRPr lang="en-US" dirty="0"/>
          </a:p>
        </p:txBody>
      </p:sp>
    </p:spTree>
    <p:extLst>
      <p:ext uri="{BB962C8B-B14F-4D97-AF65-F5344CB8AC3E}">
        <p14:creationId xmlns:p14="http://schemas.microsoft.com/office/powerpoint/2010/main" val="92132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We’re going to start today by looking at a case study and discussing it. In small groups, read over the Budget Meeting case study and discuss the questions.</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10</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750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What went wrong with this meeting? [The meeting didn’t start on time, it didn’t accomplish its objective to discuss the marketing division’s budget for next year, there was a lack of clarity on how to prepare for the meeting, not everyone participated]</a:t>
            </a:r>
          </a:p>
          <a:p>
            <a:pPr lvl="1"/>
            <a:r>
              <a:rPr lang="en-US" dirty="0"/>
              <a:t>Who is responsible for these problems? Why? [Everyone was responsible in one way or another but the person in charge bears the brunt of the responsibility. </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11</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0039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Daily/Weekly check-ins/huddles: These are 10-15 minute check ins where people can update on what they have been working on and what they will be working on. A good time to coordinate schedules and quiet time. Connects the team and allows for more consistent face-to-face time.</a:t>
            </a:r>
          </a:p>
          <a:p>
            <a:pPr lvl="1"/>
            <a:r>
              <a:rPr lang="en-US" dirty="0"/>
              <a:t>Weekly staff meetings with all your directs: Usually 60 minutes, a regular meeting for problem solving, question asking, brainstorming, and sharing.</a:t>
            </a:r>
          </a:p>
          <a:p>
            <a:pPr lvl="1"/>
            <a:r>
              <a:rPr lang="en-US" dirty="0"/>
              <a:t>Weekly one-on-ones with each of your directs: Usually 60 minutes, a space for your directs to ask you questions, bring up issues, and build a relationship with you.</a:t>
            </a:r>
          </a:p>
          <a:p>
            <a:pPr lvl="1"/>
            <a:r>
              <a:rPr lang="en-US" dirty="0"/>
              <a:t>Weekly/monthly project meetings: For projects, events, or any other type of multi-effort coordination, usually 60 minutes long.</a:t>
            </a:r>
          </a:p>
          <a:p>
            <a:pPr lvl="1"/>
            <a:r>
              <a:rPr lang="en-US" dirty="0"/>
              <a:t>Weekly/monthly inter-team meetings: This is for teams who have high contact or interaction with one another, for updates, make sure everyone is on the same page, and how can things like communication and work be done better.</a:t>
            </a:r>
          </a:p>
          <a:p>
            <a:pPr lvl="1"/>
            <a:r>
              <a:rPr lang="en-US" dirty="0"/>
              <a:t>Monthly department meetings: Usually 60-90 minutes, a chance for everyone across the department to know what’s going on and how they can support one another.</a:t>
            </a:r>
          </a:p>
          <a:p>
            <a:pPr lvl="1"/>
            <a:r>
              <a:rPr lang="en-US" dirty="0"/>
              <a:t>Other one-on-one meetings when needed</a:t>
            </a:r>
          </a:p>
          <a:p>
            <a:pPr lvl="1"/>
            <a:r>
              <a:rPr lang="en-US" dirty="0"/>
              <a:t>Other group meetings when needed</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12</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73357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Not every meeting that you have with people has to be in a conference room or office with people sitting down for 60-90 minutes. There are different ways you can have meetings to keep them fresh, interesting, or short.</a:t>
            </a:r>
          </a:p>
          <a:p>
            <a:pPr lvl="0"/>
            <a:r>
              <a:rPr lang="en-US" dirty="0"/>
              <a:t>Different meeting formats</a:t>
            </a:r>
          </a:p>
          <a:p>
            <a:pPr lvl="1"/>
            <a:r>
              <a:rPr lang="en-US" dirty="0"/>
              <a:t>Standing meetings (as in literally standing up): A good way to keep meetings short as most people don’t like standing still for long. Great for 10-15 minute check-ins or huddles</a:t>
            </a:r>
          </a:p>
          <a:p>
            <a:pPr lvl="1"/>
            <a:r>
              <a:rPr lang="en-US" dirty="0"/>
              <a:t>Walking meetings: This adds variety to meetings, keeps you active, and can help generate ideas. Good for one-on-one meetings.</a:t>
            </a:r>
          </a:p>
          <a:p>
            <a:pPr lvl="1"/>
            <a:r>
              <a:rPr lang="en-US" dirty="0"/>
              <a:t>Sitting meetings: The most common form with people sitting together, but you can get creative in where you sit – at chairs around a table, on couches, at a café around a coffee table, etc. Good for one-on-ones or group meetings.</a:t>
            </a:r>
          </a:p>
          <a:p>
            <a:pPr lvl="1"/>
            <a:r>
              <a:rPr lang="en-US" dirty="0"/>
              <a:t>Virtual meetings: </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13</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5821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latin typeface="Times New Roman" pitchFamily="18" charset="0"/>
              </a:rPr>
              <a:t>The agenda is what guides the conversation – it’s basically the north star to make sure you cover everything that needs to be covered and to help you keep things on track</a:t>
            </a:r>
          </a:p>
          <a:p>
            <a:pPr lvl="1"/>
            <a:r>
              <a:rPr lang="en-US" dirty="0">
                <a:latin typeface="Times New Roman" pitchFamily="18" charset="0"/>
              </a:rPr>
              <a:t>The agenda should be written and passed out to everyone in advance of the meeting</a:t>
            </a:r>
          </a:p>
          <a:p>
            <a:pPr lvl="2"/>
            <a:r>
              <a:rPr lang="en-US" dirty="0">
                <a:latin typeface="Times New Roman" pitchFamily="18" charset="0"/>
              </a:rPr>
              <a:t>If you are having an impromptu/unscheduled meeting, take the first couple of minutes to quickly jot down an agenda – again, it guides the conversation and gives you something to bring people back on track</a:t>
            </a:r>
          </a:p>
          <a:p>
            <a:r>
              <a:rPr lang="en-US" dirty="0" smtClean="0"/>
              <a:t>In the case of the daily huddle, the format you follow every day essentially becomes the</a:t>
            </a:r>
            <a:r>
              <a:rPr lang="en-US" baseline="0" dirty="0" smtClean="0"/>
              <a:t> agenda, so a written agenda is not always necessary. If you are a very interdependent team, a written agenda may be helpful if a lot of work requires coordination on a daily level. I have worked with physician offices to implement these and one of the most difficult things for people to see is truly how much they do work together. They didn’t recognize how important it was to their schedule to prevent small stops and starts that could throw off an office visit by 5 minutes. By the end of the morning, they could be behind by more than a half hour, which meant nobody got time to really eat lunch and take a break. </a:t>
            </a:r>
          </a:p>
          <a:p>
            <a:pPr lvl="1"/>
            <a:r>
              <a:rPr lang="en-US" dirty="0">
                <a:latin typeface="Times New Roman" pitchFamily="18" charset="0"/>
              </a:rPr>
              <a:t>Keeping it to one page or less, it should include:</a:t>
            </a:r>
          </a:p>
          <a:p>
            <a:pPr lvl="2"/>
            <a:r>
              <a:rPr lang="en-US" dirty="0">
                <a:latin typeface="Times New Roman" pitchFamily="18" charset="0"/>
              </a:rPr>
              <a:t>A header with the name of the meeting, date, time, location, and attendees</a:t>
            </a:r>
          </a:p>
          <a:p>
            <a:pPr lvl="3"/>
            <a:r>
              <a:rPr lang="en-US" dirty="0">
                <a:latin typeface="Times New Roman" pitchFamily="18" charset="0"/>
              </a:rPr>
              <a:t>If an attendee is not needed for the entire meeting, let them come and go for their portions. </a:t>
            </a:r>
          </a:p>
          <a:p>
            <a:pPr lvl="2"/>
            <a:r>
              <a:rPr lang="en-US" dirty="0">
                <a:latin typeface="Times New Roman" pitchFamily="18" charset="0"/>
              </a:rPr>
              <a:t>Then lists items, who owns them, and their start times (not duration because people will be sitting doing the math to figure out if you’re still on schedule or not)</a:t>
            </a:r>
          </a:p>
          <a:p>
            <a:pPr lvl="3"/>
            <a:r>
              <a:rPr lang="en-US" dirty="0">
                <a:latin typeface="Times New Roman" pitchFamily="18" charset="0"/>
              </a:rPr>
              <a:t>Many people don’t put the time on their agendas, but that is the best way to make sure that meetings stay on track and end on time – it allows everyone to hold one another accountable</a:t>
            </a:r>
          </a:p>
          <a:p>
            <a:pPr lvl="1"/>
            <a:r>
              <a:rPr lang="en-US" dirty="0">
                <a:latin typeface="Times New Roman" pitchFamily="18" charset="0"/>
              </a:rPr>
              <a:t>You also may want to explicitly state what the objective is for the meeting and/or for each agenda item so that everyone knows why, exactly, you are meeting and why you are there. People are more likely to contribute if they know why they are there and what they’re supposed to do. Some possible objectives are: Do you want to generate ideas? Are you getting status reports? Are you communicating something? Are you making plans? Could word it like, “At the close of the meeting, I want the group to…” with the end clearly defined and everything in the agenda working toward that end.</a:t>
            </a:r>
          </a:p>
          <a:p>
            <a:pPr lvl="2"/>
            <a:r>
              <a:rPr lang="en-US" dirty="0">
                <a:latin typeface="Times New Roman" pitchFamily="18" charset="0"/>
              </a:rPr>
              <a:t>Even if this is not written out explicitly, everyone should know what the purpose of the meeting is and their role in it – why are they there, what do they need to prep beforehand and bring to the meeting, and how are they expected to contribute</a:t>
            </a:r>
          </a:p>
          <a:p>
            <a:pPr lvl="2"/>
            <a:r>
              <a:rPr lang="en-US" dirty="0">
                <a:latin typeface="Times New Roman" pitchFamily="18" charset="0"/>
              </a:rPr>
              <a:t>This means people may need to do some pre-work or you may need to touch base with people before the meeting. When people know what the objectives are beforehand, they have a better sense of how and what they need to prepare to make the meeting as effective as possible.</a:t>
            </a:r>
          </a:p>
          <a:p>
            <a:pPr lvl="1"/>
            <a:r>
              <a:rPr lang="en-US" dirty="0">
                <a:latin typeface="Times New Roman" pitchFamily="18" charset="0"/>
              </a:rPr>
              <a:t>Some meetings, such as standing meetings like one-on-ones, don’t have to have an agenda, but they should have an understood process (such as one-on-ones has the process of the employee’s time, the supervisor’s time, and remaining time focused on development)</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14</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88690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Start on time</a:t>
            </a:r>
          </a:p>
          <a:p>
            <a:pPr lvl="1"/>
            <a:r>
              <a:rPr lang="en-US" dirty="0">
                <a:latin typeface="Times New Roman" pitchFamily="18" charset="0"/>
              </a:rPr>
              <a:t>If the meeting is to begin at 8:00, it should start at 8:00 even if everyone is late. By consistently starting on time, people will learn that you mean it and will start showing up on time. And if you have anyone who is consistently late, that’s a good opportunity for feedback</a:t>
            </a:r>
          </a:p>
          <a:p>
            <a:pPr lvl="1"/>
            <a:r>
              <a:rPr lang="en-US" dirty="0">
                <a:latin typeface="Times New Roman" pitchFamily="18" charset="0"/>
              </a:rPr>
              <a:t>This means that whoever is leading the meeting should arrive a couple of minutes early so that they are settled in and ready to go when the meeting is scheduled to start</a:t>
            </a:r>
          </a:p>
          <a:p>
            <a:pPr lvl="1"/>
            <a:r>
              <a:rPr lang="en-US" dirty="0">
                <a:latin typeface="Times New Roman" pitchFamily="18" charset="0"/>
              </a:rPr>
              <a:t>If people come in late, just ignore them – no need to call them out. Also don’t recap for them, and if they ask for a recap you can say something like “I would be happy to catch you up after the meeting so we can stay on track” or “James has a meeting to get to right after this, can I catch you up afterwards?”</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15</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04165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Set ground rules</a:t>
            </a:r>
          </a:p>
          <a:p>
            <a:pPr lvl="1"/>
            <a:r>
              <a:rPr lang="en-US" dirty="0">
                <a:latin typeface="Times New Roman" pitchFamily="18" charset="0"/>
              </a:rPr>
              <a:t>Spend the first couple of minutes, such as during the welcome, to set the ground rules for the meeting and to cover the process of how the meeting will work.</a:t>
            </a:r>
          </a:p>
          <a:p>
            <a:pPr lvl="1"/>
            <a:r>
              <a:rPr lang="en-US" dirty="0">
                <a:latin typeface="Times New Roman" pitchFamily="18" charset="0"/>
              </a:rPr>
              <a:t>Some good ground rules to consider: we start on time, end on time, stick to the agenda, how time reminders will work, the use of the parking lot, no cell phones, and one person speaks at a time (no side conversations)</a:t>
            </a:r>
          </a:p>
          <a:p>
            <a:pPr lvl="1"/>
            <a:r>
              <a:rPr lang="en-US" dirty="0">
                <a:latin typeface="Times New Roman" pitchFamily="18" charset="0"/>
              </a:rPr>
              <a:t>Weekly meetings will usually have the same ground rules, so it might be a good idea to write them down and post them wherever you commonly meet. To set those ground rules, consider having an agenda item at an early meeting to come up with them.</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16</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5074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Stick to the agenda</a:t>
            </a:r>
          </a:p>
          <a:p>
            <a:pPr lvl="1"/>
            <a:r>
              <a:rPr lang="en-US" dirty="0">
                <a:latin typeface="Times New Roman" pitchFamily="18" charset="0"/>
              </a:rPr>
              <a:t>As mentioned earlier, the agenda is the guiding star of the meeting, so stick to it. If an item is supposed to begin at 8:30, then you need to wrap up the previous agenda item with an action step and keep it moving (that action step might be something like, “Sarah will bring more information on the project for the next meeting’s discussion”). If more time is needed for an item, you can always schedule a separate meeting for it or put it on the next agenda.</a:t>
            </a:r>
          </a:p>
          <a:p>
            <a:pPr lvl="1"/>
            <a:r>
              <a:rPr lang="en-US" dirty="0">
                <a:latin typeface="Times New Roman" pitchFamily="18" charset="0"/>
              </a:rPr>
              <a:t>To make sure people don’t feel completely cut off by the time restraints, give time warnings by saying something like, “Two minutes” and “You have one minute.”</a:t>
            </a:r>
          </a:p>
          <a:p>
            <a:pPr lvl="1"/>
            <a:r>
              <a:rPr lang="en-US" dirty="0">
                <a:latin typeface="Times New Roman" pitchFamily="18" charset="0"/>
              </a:rPr>
              <a:t>If an agenda item finishes early, it’s fine to start the next item early. However, you should always end each item on time to make sure you have the time to get to everything.</a:t>
            </a:r>
          </a:p>
          <a:p>
            <a:pPr lvl="1"/>
            <a:r>
              <a:rPr lang="en-US" dirty="0">
                <a:latin typeface="Times New Roman" pitchFamily="18" charset="0"/>
              </a:rPr>
              <a:t>If you find people are getting off track, you can use the agenda to help guide people back to the conversation (“that’s a great point, but we’re currently talking about this quarter’s goals”). If someone brings up something that is off topic but important, tell them to put it in the parking lot</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17</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168232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Use a parking Lot</a:t>
            </a:r>
          </a:p>
          <a:p>
            <a:pPr lvl="1"/>
            <a:r>
              <a:rPr lang="en-US" dirty="0">
                <a:latin typeface="Times New Roman" pitchFamily="18" charset="0"/>
              </a:rPr>
              <a:t>The parking lot is a great place to put items or issues that come up in the meeting but are not related to the agenda. They’re important but aren’t scheduled for today.</a:t>
            </a:r>
          </a:p>
          <a:p>
            <a:pPr lvl="1"/>
            <a:r>
              <a:rPr lang="en-US" dirty="0">
                <a:latin typeface="Times New Roman" pitchFamily="18" charset="0"/>
              </a:rPr>
              <a:t>It’s a good idea to consider posting it in a way where everyone can see it and add to it</a:t>
            </a:r>
          </a:p>
          <a:p>
            <a:pPr lvl="1"/>
            <a:r>
              <a:rPr lang="en-US" dirty="0">
                <a:latin typeface="Times New Roman" pitchFamily="18" charset="0"/>
              </a:rPr>
              <a:t>Keep five minutes at the end of the agenda for the parking lot so you create action steps for them – you don’t have to discuss them at that time, but figure out a plan to deal with them (such as scheduling a separate meeting for them, putting them on the next week’s agenda, etc.)</a:t>
            </a:r>
          </a:p>
          <a:p>
            <a:pPr lvl="1"/>
            <a:r>
              <a:rPr lang="en-US" dirty="0">
                <a:latin typeface="Times New Roman" pitchFamily="18" charset="0"/>
              </a:rPr>
              <a:t>Bonus – if there’s nothing on the parking lot and you have 5 minutes scheduled for it, you’ll end early!</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18</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4860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Create action steps – W.W.D.W.B.W. “Who will do what by when?”</a:t>
            </a:r>
          </a:p>
          <a:p>
            <a:pPr lvl="1"/>
            <a:r>
              <a:rPr lang="en-US" dirty="0">
                <a:latin typeface="Times New Roman" pitchFamily="18" charset="0"/>
              </a:rPr>
              <a:t>Wrap up agenda items by determining action steps – who will do what by when? It makes people walk away feeling like the meeting served a purpose because now they have something to do coming from it.</a:t>
            </a:r>
          </a:p>
          <a:p>
            <a:pPr lvl="1"/>
            <a:r>
              <a:rPr lang="en-US" dirty="0">
                <a:latin typeface="Times New Roman" pitchFamily="18" charset="0"/>
              </a:rPr>
              <a:t>If the meeting is a mixture of different items, create action steps for each agenda item. It’s a great way to wrap each of them up. If all the agenda items are geared toward a specific overall meeting outcome, it’s okay to wait until the end to create the action steps (but you should probably plan/schedule time in the meeting for that).</a:t>
            </a:r>
          </a:p>
          <a:p>
            <a:pPr lvl="1"/>
            <a:r>
              <a:rPr lang="en-US" dirty="0">
                <a:latin typeface="Times New Roman" pitchFamily="18" charset="0"/>
              </a:rPr>
              <a:t>When assigning tasks, ask it as a question so they verbally confirm to the group they’re committing to that item. “Lawrence, you’ll do x by Thursday, right?” or “Who said they were going to do y?”</a:t>
            </a:r>
          </a:p>
          <a:p>
            <a:pPr lvl="1"/>
            <a:r>
              <a:rPr lang="en-US" dirty="0">
                <a:latin typeface="Times New Roman" pitchFamily="18" charset="0"/>
              </a:rPr>
              <a:t>Creating action steps is a great practice, especially if you have to cut someone off to get to the next agenda item. For example, let’s say an item’s objective is to agree to a solution to a problem but the discussion was more contentious than expected so it took longer than expected. You might need to cut off the conversation and say something like, “Unfortunately, we’re going to need to end it there. For next week’s meeting, can everyone bring a possible solution to this issue?”</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19</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2936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C77E05E2-7ACE-4511-9C62-0A348F950FC2}" type="slidenum">
              <a:rPr lang="en-US">
                <a:solidFill>
                  <a:srgbClr val="000000"/>
                </a:solidFill>
                <a:latin typeface="Times New Roman" pitchFamily="18" charset="0"/>
              </a:rPr>
              <a:pPr defTabSz="931774" fontAlgn="base">
                <a:spcBef>
                  <a:spcPct val="0"/>
                </a:spcBef>
                <a:spcAft>
                  <a:spcPct val="0"/>
                </a:spcAft>
                <a:defRPr/>
              </a:pPr>
              <a:t>2</a:t>
            </a:fld>
            <a:endParaRPr lang="en-US">
              <a:solidFill>
                <a:srgbClr val="000000"/>
              </a:solidFill>
              <a:latin typeface="Times New Roman" pitchFamily="18" charset="0"/>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Interruptions is by far one of the biggest time wasters people identify. On average in an office, people are interrupted 6 times per hour! But not only is the amount of interruptions a problem, but what it does to our cognition is also a problem. How long do you think it takes for your brain to switch back to a task that it’s been interrupted from? It takes 45-90 seconds to get back to the cognitive level you were at prior to the interruption. This means you could be losing almost ten minutes an hour just from interruptions alone!</a:t>
            </a:r>
          </a:p>
          <a:p>
            <a:endParaRPr lang="en-US" dirty="0"/>
          </a:p>
        </p:txBody>
      </p:sp>
    </p:spTree>
    <p:extLst>
      <p:ext uri="{BB962C8B-B14F-4D97-AF65-F5344CB8AC3E}">
        <p14:creationId xmlns:p14="http://schemas.microsoft.com/office/powerpoint/2010/main" val="24934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Publish the minutes</a:t>
            </a:r>
          </a:p>
          <a:p>
            <a:pPr lvl="1"/>
            <a:r>
              <a:rPr lang="en-US" dirty="0">
                <a:latin typeface="Times New Roman" pitchFamily="18" charset="0"/>
              </a:rPr>
              <a:t>The minutes don’t have to be super formal, don’t need to be overly detailed, they don’t need to summarize every point made, and not every item necessarily needs much written about it</a:t>
            </a:r>
          </a:p>
          <a:p>
            <a:pPr lvl="1"/>
            <a:r>
              <a:rPr lang="en-US" dirty="0">
                <a:latin typeface="Times New Roman" pitchFamily="18" charset="0"/>
              </a:rPr>
              <a:t>Instead, it should include a roundup of who is doing what by when, what decisions were made, and what was reported out. They should be sent to everyone who attended the meeting.</a:t>
            </a:r>
          </a:p>
          <a:p>
            <a:pPr lvl="1"/>
            <a:r>
              <a:rPr lang="en-US" dirty="0">
                <a:latin typeface="Times New Roman" pitchFamily="18" charset="0"/>
              </a:rPr>
              <a:t>It’s totally fine for this to be a series of bullets in the body of an email</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20</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393177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Rotate roles</a:t>
            </a:r>
          </a:p>
          <a:p>
            <a:pPr lvl="1"/>
            <a:r>
              <a:rPr lang="en-US" dirty="0">
                <a:latin typeface="Times New Roman" pitchFamily="18" charset="0"/>
              </a:rPr>
              <a:t>There are different roles that people can have during meetings, and it’s a good idea to consider rotating these roles to give people practice running and managing meetings</a:t>
            </a:r>
          </a:p>
          <a:p>
            <a:pPr lvl="1"/>
            <a:r>
              <a:rPr lang="en-US" u="sng" dirty="0">
                <a:latin typeface="Times New Roman" pitchFamily="18" charset="0"/>
              </a:rPr>
              <a:t>Leader</a:t>
            </a:r>
            <a:r>
              <a:rPr lang="en-US" dirty="0">
                <a:latin typeface="Times New Roman" pitchFamily="18" charset="0"/>
              </a:rPr>
              <a:t>: The leader is in control of the content of the meeting. If at a staff meeting, they are usually the supervisor. They usually are the people with decision-making authority. They ask questions, gather information, ensure everyone contributes, and make decisions when necessary.</a:t>
            </a:r>
          </a:p>
          <a:p>
            <a:pPr lvl="1"/>
            <a:r>
              <a:rPr lang="en-US" u="sng" dirty="0">
                <a:latin typeface="Times New Roman" pitchFamily="18" charset="0"/>
              </a:rPr>
              <a:t>Facilitator</a:t>
            </a:r>
            <a:r>
              <a:rPr lang="en-US" dirty="0">
                <a:latin typeface="Times New Roman" pitchFamily="18" charset="0"/>
              </a:rPr>
              <a:t>: The facilitator is in control of the process of the meeting. They start the meeting, keep everyone on the agenda, keep time, wrap items up by confirming action steps, makes sure the parking lot is covered, etc.</a:t>
            </a:r>
          </a:p>
          <a:p>
            <a:pPr lvl="2"/>
            <a:r>
              <a:rPr lang="en-US" dirty="0">
                <a:latin typeface="Times New Roman" pitchFamily="18" charset="0"/>
              </a:rPr>
              <a:t>It’s possible for the leader to be the facilitator, especially at first, but by focusing on the process you may not be able to engage as much with the content or, conversely, you may be so focused on the content you loosen the process (like by allowing more time to items because you want to hear more). By separating the two, the leader can focus on the content and doesn’t have to watch the clock as closely. However, that means the leader needs to support the facilitator – when they say it’s time to move on, it’s time to move on.</a:t>
            </a:r>
          </a:p>
          <a:p>
            <a:pPr lvl="1"/>
            <a:r>
              <a:rPr lang="en-US" u="sng" dirty="0">
                <a:latin typeface="Times New Roman" pitchFamily="18" charset="0"/>
              </a:rPr>
              <a:t>Minute taker</a:t>
            </a:r>
            <a:r>
              <a:rPr lang="en-US" dirty="0">
                <a:latin typeface="Times New Roman" pitchFamily="18" charset="0"/>
              </a:rPr>
              <a:t>: The minute taker keeps notes about the meeting and sends out the minutes after the meeting. The minute taker should not be someone who has a lot to contribute in that meeting.</a:t>
            </a:r>
          </a:p>
          <a:p>
            <a:pPr lvl="0"/>
            <a:r>
              <a:rPr lang="en-US" dirty="0">
                <a:latin typeface="Times New Roman" pitchFamily="18" charset="0"/>
              </a:rPr>
              <a:t>Evaluate regularly - continuous improvement</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21</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76265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imes New Roman" pitchFamily="18" charset="0"/>
              </a:rPr>
              <a:t>Evaluate regularly - continuous improvement</a:t>
            </a:r>
          </a:p>
          <a:p>
            <a:pPr lvl="1"/>
            <a:r>
              <a:rPr lang="en-US" dirty="0">
                <a:latin typeface="Times New Roman" pitchFamily="18" charset="0"/>
              </a:rPr>
              <a:t>Every quarter, add an agenda item to standing meeting to review how the meetings are going. Are we sticking to the ground rules? Do they need to change? Are we running things as efficiently as possible? How can we improve? Are these meetings still necessary?</a:t>
            </a:r>
          </a:p>
          <a:p>
            <a:pPr lvl="1"/>
            <a:r>
              <a:rPr lang="en-US" dirty="0">
                <a:latin typeface="Times New Roman" pitchFamily="18" charset="0"/>
              </a:rPr>
              <a:t>It’s a good opportunity for open feedback to the whole group and to help get things back on track if they’ve been drifting.</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22</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20081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FF0D3750-720F-4854-A2E6-F16D713DF0C3}" type="slidenum">
              <a:rPr lang="en-US">
                <a:solidFill>
                  <a:srgbClr val="000000"/>
                </a:solidFill>
                <a:latin typeface="Times New Roman" pitchFamily="18" charset="0"/>
              </a:rPr>
              <a:pPr defTabSz="931774" fontAlgn="base">
                <a:spcBef>
                  <a:spcPct val="0"/>
                </a:spcBef>
                <a:spcAft>
                  <a:spcPct val="0"/>
                </a:spcAft>
                <a:defRPr/>
              </a:pPr>
              <a:t>23</a:t>
            </a:fld>
            <a:endParaRPr lang="en-US">
              <a:solidFill>
                <a:srgbClr val="000000"/>
              </a:solidFill>
              <a:latin typeface="Times New Roman" pitchFamily="18" charset="0"/>
            </a:endParaRP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many of you feel like you don’t have a problem with procrastination? It’s pretty safe to say that all of us procrastinate occasionally. What kind of things at work do you find yourself putting off, or delaying, most often?</a:t>
            </a:r>
          </a:p>
          <a:p>
            <a:endParaRPr lang="en-US" dirty="0"/>
          </a:p>
        </p:txBody>
      </p:sp>
    </p:spTree>
    <p:extLst>
      <p:ext uri="{BB962C8B-B14F-4D97-AF65-F5344CB8AC3E}">
        <p14:creationId xmlns:p14="http://schemas.microsoft.com/office/powerpoint/2010/main" val="1751260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10486FB4-E152-4343-B276-D91EBCDCB29B}" type="slidenum">
              <a:rPr lang="en-US">
                <a:solidFill>
                  <a:srgbClr val="000000"/>
                </a:solidFill>
                <a:latin typeface="Times New Roman" pitchFamily="18" charset="0"/>
              </a:rPr>
              <a:pPr defTabSz="931774" fontAlgn="base">
                <a:spcBef>
                  <a:spcPct val="0"/>
                </a:spcBef>
                <a:spcAft>
                  <a:spcPct val="0"/>
                </a:spcAft>
                <a:defRPr/>
              </a:pPr>
              <a:t>24</a:t>
            </a:fld>
            <a:endParaRPr lang="en-US">
              <a:solidFill>
                <a:srgbClr val="000000"/>
              </a:solidFill>
              <a:latin typeface="Times New Roman" pitchFamily="18" charset="0"/>
            </a:endParaRP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Procrastination is doing low priority actions or tasks rather than higher priority ones. So why do you think people procrastinate? We tend to put off things that are unpleasant, complex, or overwhelming.</a:t>
            </a:r>
          </a:p>
          <a:p>
            <a:endParaRPr lang="en-US" dirty="0"/>
          </a:p>
        </p:txBody>
      </p:sp>
    </p:spTree>
    <p:extLst>
      <p:ext uri="{BB962C8B-B14F-4D97-AF65-F5344CB8AC3E}">
        <p14:creationId xmlns:p14="http://schemas.microsoft.com/office/powerpoint/2010/main" val="2552862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98780930-0F10-4E40-8F1E-84D4BEEE1150}" type="slidenum">
              <a:rPr lang="en-US">
                <a:solidFill>
                  <a:srgbClr val="000000"/>
                </a:solidFill>
                <a:latin typeface="Times New Roman" pitchFamily="18" charset="0"/>
              </a:rPr>
              <a:pPr defTabSz="931774" fontAlgn="base">
                <a:spcBef>
                  <a:spcPct val="0"/>
                </a:spcBef>
                <a:spcAft>
                  <a:spcPct val="0"/>
                </a:spcAft>
                <a:defRPr/>
              </a:pPr>
              <a:t>25</a:t>
            </a:fld>
            <a:endParaRPr lang="en-US">
              <a:solidFill>
                <a:srgbClr val="000000"/>
              </a:solidFill>
              <a:latin typeface="Times New Roman" pitchFamily="18" charset="0"/>
            </a:endParaRP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pPr lvl="1"/>
            <a:r>
              <a:rPr lang="en-US" sz="1200" kern="1200" dirty="0" smtClean="0">
                <a:solidFill>
                  <a:schemeClr val="tx1"/>
                </a:solidFill>
                <a:effectLst/>
                <a:latin typeface="+mn-lt"/>
                <a:ea typeface="+mn-ea"/>
                <a:cs typeface="+mn-cs"/>
              </a:rPr>
              <a:t>What does procrastination cost us? Time and money are obvious, but what do you feel like when you procrastinate doing something important? [guilty, tense, defensive, depressed, etc.] This is how procrastination also costs us our health and good will. The quality of our work and relationships suffer when we procrastinate, and we end up disliking ourselves and our job.</a:t>
            </a:r>
          </a:p>
          <a:p>
            <a:pPr lvl="1"/>
            <a:r>
              <a:rPr lang="en-US" sz="1200" kern="1200" dirty="0" smtClean="0">
                <a:solidFill>
                  <a:schemeClr val="tx1"/>
                </a:solidFill>
                <a:effectLst/>
                <a:latin typeface="+mn-lt"/>
                <a:ea typeface="+mn-ea"/>
                <a:cs typeface="+mn-cs"/>
              </a:rPr>
              <a:t>To conquer procrastination, we need to understand the role of two important elements: habit and inertia.</a:t>
            </a:r>
          </a:p>
          <a:p>
            <a:endParaRPr lang="en-US" dirty="0"/>
          </a:p>
        </p:txBody>
      </p:sp>
    </p:spTree>
    <p:extLst>
      <p:ext uri="{BB962C8B-B14F-4D97-AF65-F5344CB8AC3E}">
        <p14:creationId xmlns:p14="http://schemas.microsoft.com/office/powerpoint/2010/main" val="416475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FF63FDE2-7EAB-4889-B44F-7C65B546A390}" type="slidenum">
              <a:rPr lang="en-US">
                <a:solidFill>
                  <a:srgbClr val="000000"/>
                </a:solidFill>
                <a:latin typeface="Times New Roman" pitchFamily="18" charset="0"/>
              </a:rPr>
              <a:pPr defTabSz="931774" fontAlgn="base">
                <a:spcBef>
                  <a:spcPct val="0"/>
                </a:spcBef>
                <a:spcAft>
                  <a:spcPct val="0"/>
                </a:spcAft>
                <a:defRPr/>
              </a:pPr>
              <a:t>26</a:t>
            </a:fld>
            <a:endParaRPr lang="en-US">
              <a:solidFill>
                <a:srgbClr val="000000"/>
              </a:solidFill>
              <a:latin typeface="Times New Roman" pitchFamily="18" charset="0"/>
            </a:endParaRP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Habit: Procrastination breeds procrastination. It’s easy to get into the habit of saying “I’ve got to do something about that,” and then putting it out of your mind. Changing this habit will require some positive action on your part, but it can be done.</a:t>
            </a:r>
          </a:p>
          <a:p>
            <a:endParaRPr lang="en-US" dirty="0"/>
          </a:p>
        </p:txBody>
      </p:sp>
    </p:spTree>
    <p:extLst>
      <p:ext uri="{BB962C8B-B14F-4D97-AF65-F5344CB8AC3E}">
        <p14:creationId xmlns:p14="http://schemas.microsoft.com/office/powerpoint/2010/main" val="149679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0577FB97-6DF8-4E01-B545-86550F7C01C5}" type="slidenum">
              <a:rPr lang="en-US">
                <a:solidFill>
                  <a:srgbClr val="000000"/>
                </a:solidFill>
                <a:latin typeface="Times New Roman" pitchFamily="18" charset="0"/>
              </a:rPr>
              <a:pPr defTabSz="931774" fontAlgn="base">
                <a:spcBef>
                  <a:spcPct val="0"/>
                </a:spcBef>
                <a:spcAft>
                  <a:spcPct val="0"/>
                </a:spcAft>
                <a:defRPr/>
              </a:pPr>
              <a:t>27</a:t>
            </a:fld>
            <a:endParaRPr lang="en-US">
              <a:solidFill>
                <a:srgbClr val="000000"/>
              </a:solidFill>
              <a:latin typeface="Times New Roman" pitchFamily="18" charset="0"/>
            </a:endParaRP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Inertia: A body at rest tends to remain at rest. To conquer procrastination, we must first overcome our inertia. Once we get going, action is more likely to continue. It’s the beginning that’s difficult.</a:t>
            </a:r>
          </a:p>
          <a:p>
            <a:endParaRPr lang="en-US" dirty="0"/>
          </a:p>
        </p:txBody>
      </p:sp>
    </p:spTree>
    <p:extLst>
      <p:ext uri="{BB962C8B-B14F-4D97-AF65-F5344CB8AC3E}">
        <p14:creationId xmlns:p14="http://schemas.microsoft.com/office/powerpoint/2010/main" val="854126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have any procrastination “habits”? How do you help prevent procrastination? How do you get yourself going when you realize you are procrastinating?</a:t>
            </a:r>
          </a:p>
          <a:p>
            <a:endParaRPr lang="en-US" dirty="0"/>
          </a:p>
        </p:txBody>
      </p:sp>
      <p:sp>
        <p:nvSpPr>
          <p:cNvPr id="4" name="Slide Number Placeholder 3"/>
          <p:cNvSpPr>
            <a:spLocks noGrp="1"/>
          </p:cNvSpPr>
          <p:nvPr>
            <p:ph type="sldNum" sz="quarter" idx="10"/>
          </p:nvPr>
        </p:nvSpPr>
        <p:spPr/>
        <p:txBody>
          <a:bodyPr/>
          <a:lstStyle/>
          <a:p>
            <a:fld id="{D5E1ED64-ED61-4160-9CC3-14FAC6D6238E}" type="slidenum">
              <a:rPr lang="en-US" smtClean="0"/>
              <a:t>28</a:t>
            </a:fld>
            <a:endParaRPr lang="en-US"/>
          </a:p>
        </p:txBody>
      </p:sp>
    </p:spTree>
    <p:extLst>
      <p:ext uri="{BB962C8B-B14F-4D97-AF65-F5344CB8AC3E}">
        <p14:creationId xmlns:p14="http://schemas.microsoft.com/office/powerpoint/2010/main" val="853467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B1517557-F640-43A6-905A-5C1C607733EF}" type="slidenum">
              <a:rPr lang="en-US">
                <a:solidFill>
                  <a:srgbClr val="000000"/>
                </a:solidFill>
                <a:latin typeface="Times New Roman" pitchFamily="18" charset="0"/>
              </a:rPr>
              <a:pPr defTabSz="931774" fontAlgn="base">
                <a:spcBef>
                  <a:spcPct val="0"/>
                </a:spcBef>
                <a:spcAft>
                  <a:spcPct val="0"/>
                </a:spcAft>
                <a:defRPr/>
              </a:pPr>
              <a:t>29</a:t>
            </a:fld>
            <a:endParaRPr lang="en-US">
              <a:solidFill>
                <a:srgbClr val="000000"/>
              </a:solidFill>
              <a:latin typeface="Times New Roman" pitchFamily="18" charset="0"/>
            </a:endParaRPr>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pPr lvl="2"/>
            <a:r>
              <a:rPr lang="en-US" sz="1200" kern="1200" dirty="0" smtClean="0">
                <a:solidFill>
                  <a:schemeClr val="tx1"/>
                </a:solidFill>
                <a:effectLst/>
                <a:latin typeface="+mn-lt"/>
                <a:ea typeface="+mn-ea"/>
                <a:cs typeface="+mn-cs"/>
              </a:rPr>
              <a:t>Admit that you’re delaying action. As long as you continue to deny or rationalize your procrastination, you’re in no position to stop it. Once you admit that you are indeed procrastinating, examine your situation and try to determine why.</a:t>
            </a:r>
          </a:p>
          <a:p>
            <a:pPr lvl="2"/>
            <a:r>
              <a:rPr lang="en-US" sz="1200" kern="1200" dirty="0" smtClean="0">
                <a:solidFill>
                  <a:schemeClr val="tx1"/>
                </a:solidFill>
                <a:effectLst/>
                <a:latin typeface="+mn-lt"/>
                <a:ea typeface="+mn-ea"/>
                <a:cs typeface="+mn-cs"/>
              </a:rPr>
              <a:t>Consider the consequences if you continue to delay.</a:t>
            </a:r>
          </a:p>
          <a:p>
            <a:pPr lvl="2"/>
            <a:r>
              <a:rPr lang="en-US" sz="1200" kern="1200" dirty="0" smtClean="0">
                <a:solidFill>
                  <a:schemeClr val="tx1"/>
                </a:solidFill>
                <a:effectLst/>
                <a:latin typeface="+mn-lt"/>
                <a:ea typeface="+mn-ea"/>
                <a:cs typeface="+mn-cs"/>
              </a:rPr>
              <a:t>Break it down. If the task is unpleasant, complex, or overwhelming, break it down into smaller steps and focus on one step at a time. Completing one small task will give you a sense of accomplishment that can help propel you forward.</a:t>
            </a:r>
          </a:p>
          <a:p>
            <a:pPr lvl="2"/>
            <a:r>
              <a:rPr lang="en-US" sz="1200" kern="1200" dirty="0" smtClean="0">
                <a:solidFill>
                  <a:schemeClr val="tx1"/>
                </a:solidFill>
                <a:effectLst/>
                <a:latin typeface="+mn-lt"/>
                <a:ea typeface="+mn-ea"/>
                <a:cs typeface="+mn-cs"/>
              </a:rPr>
              <a:t>Delegate the task, if possible, to someone who may enjoy doing it.</a:t>
            </a:r>
          </a:p>
          <a:p>
            <a:pPr lvl="2"/>
            <a:r>
              <a:rPr lang="en-US" sz="1200" kern="1200" dirty="0" smtClean="0">
                <a:solidFill>
                  <a:schemeClr val="tx1"/>
                </a:solidFill>
                <a:effectLst/>
                <a:latin typeface="+mn-lt"/>
                <a:ea typeface="+mn-ea"/>
                <a:cs typeface="+mn-cs"/>
              </a:rPr>
              <a:t>Give yourself pep talks when you begin a task. When you do, make sure that words you are using are positive action. Our brains focus on action works, so when we think “don’t spill the wine” our bring focuses on “spill” and we are more likely to do it; avoid negative stems and focus instead on positive action (“do the work” versus “don’t procrastinate”)</a:t>
            </a:r>
          </a:p>
          <a:p>
            <a:pPr lvl="2"/>
            <a:r>
              <a:rPr lang="en-US" sz="1200" kern="1200" dirty="0" smtClean="0">
                <a:solidFill>
                  <a:schemeClr val="tx1"/>
                </a:solidFill>
                <a:effectLst/>
                <a:latin typeface="+mn-lt"/>
                <a:ea typeface="+mn-ea"/>
                <a:cs typeface="+mn-cs"/>
              </a:rPr>
              <a:t>Reward yourself for completing a task, but make sure you earn it!</a:t>
            </a:r>
          </a:p>
          <a:p>
            <a:pPr lvl="2"/>
            <a:r>
              <a:rPr lang="en-US" sz="1200" kern="1200" dirty="0" smtClean="0">
                <a:solidFill>
                  <a:schemeClr val="tx1"/>
                </a:solidFill>
                <a:effectLst/>
                <a:latin typeface="+mn-lt"/>
                <a:ea typeface="+mn-ea"/>
                <a:cs typeface="+mn-cs"/>
              </a:rPr>
              <a:t>Commit yourself to action by setting deadlines and promising results to others.</a:t>
            </a:r>
          </a:p>
          <a:p>
            <a:endParaRPr lang="en-US" dirty="0"/>
          </a:p>
        </p:txBody>
      </p:sp>
    </p:spTree>
    <p:extLst>
      <p:ext uri="{BB962C8B-B14F-4D97-AF65-F5344CB8AC3E}">
        <p14:creationId xmlns:p14="http://schemas.microsoft.com/office/powerpoint/2010/main" val="126209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DAA709C4-4FDF-42DD-A62F-50A8DCE2483B}" type="slidenum">
              <a:rPr lang="en-US">
                <a:solidFill>
                  <a:srgbClr val="000000"/>
                </a:solidFill>
                <a:latin typeface="Times New Roman" pitchFamily="18" charset="0"/>
              </a:rPr>
              <a:pPr defTabSz="931774" fontAlgn="base">
                <a:spcBef>
                  <a:spcPct val="0"/>
                </a:spcBef>
                <a:spcAft>
                  <a:spcPct val="0"/>
                </a:spcAft>
                <a:defRPr/>
              </a:pPr>
              <a:t>3</a:t>
            </a:fld>
            <a:endParaRPr lang="en-US">
              <a:solidFill>
                <a:srgbClr val="000000"/>
              </a:solidFill>
              <a:latin typeface="Times New Roman" pitchFamily="18" charset="0"/>
            </a:endParaRP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let’s be real – interruptions are a part of the job. They will happen. So what we need to do is find the best ways to reduce the number of interruptions and manage the ones that do occur. Just like with how we spend our time, the best place to begin reducing interruptions is to collect some data – how after are you being interrupted and by whom. </a:t>
            </a:r>
          </a:p>
          <a:p>
            <a:endParaRPr lang="en-US" dirty="0"/>
          </a:p>
        </p:txBody>
      </p:sp>
    </p:spTree>
    <p:extLst>
      <p:ext uri="{BB962C8B-B14F-4D97-AF65-F5344CB8AC3E}">
        <p14:creationId xmlns:p14="http://schemas.microsoft.com/office/powerpoint/2010/main" val="907544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56208249-5B75-4E13-A9A2-02C92B2323DA}" type="slidenum">
              <a:rPr lang="en-US">
                <a:solidFill>
                  <a:srgbClr val="000000"/>
                </a:solidFill>
                <a:latin typeface="Times New Roman" pitchFamily="18" charset="0"/>
              </a:rPr>
              <a:pPr defTabSz="931774" fontAlgn="base">
                <a:spcBef>
                  <a:spcPct val="0"/>
                </a:spcBef>
                <a:spcAft>
                  <a:spcPct val="0"/>
                </a:spcAft>
                <a:defRPr/>
              </a:pPr>
              <a:t>30</a:t>
            </a:fld>
            <a:endParaRPr lang="en-US">
              <a:solidFill>
                <a:srgbClr val="000000"/>
              </a:solidFill>
              <a:latin typeface="Times New Roman" pitchFamily="18" charset="0"/>
            </a:endParaRP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the study and discuss answers with your neighbors.</a:t>
            </a:r>
          </a:p>
          <a:p>
            <a:endParaRPr lang="en-US" dirty="0"/>
          </a:p>
        </p:txBody>
      </p:sp>
    </p:spTree>
    <p:extLst>
      <p:ext uri="{BB962C8B-B14F-4D97-AF65-F5344CB8AC3E}">
        <p14:creationId xmlns:p14="http://schemas.microsoft.com/office/powerpoint/2010/main" val="1329453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F5D5B35B-4E9E-4E2F-8D29-550EE3781F8B}" type="slidenum">
              <a:rPr lang="en-US">
                <a:solidFill>
                  <a:srgbClr val="000000"/>
                </a:solidFill>
                <a:latin typeface="Times New Roman" pitchFamily="18" charset="0"/>
              </a:rPr>
              <a:pPr defTabSz="931774" fontAlgn="base">
                <a:spcBef>
                  <a:spcPct val="0"/>
                </a:spcBef>
                <a:spcAft>
                  <a:spcPct val="0"/>
                </a:spcAft>
                <a:defRPr/>
              </a:pPr>
              <a:t>31</a:t>
            </a:fld>
            <a:endParaRPr lang="en-US">
              <a:solidFill>
                <a:srgbClr val="000000"/>
              </a:solidFill>
              <a:latin typeface="Times New Roman" pitchFamily="18" charset="0"/>
            </a:endParaRP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pPr lvl="1"/>
            <a:r>
              <a:rPr lang="en-US" sz="1200" kern="1200" dirty="0" smtClean="0">
                <a:solidFill>
                  <a:schemeClr val="tx1"/>
                </a:solidFill>
                <a:effectLst/>
                <a:latin typeface="+mn-lt"/>
                <a:ea typeface="+mn-ea"/>
                <a:cs typeface="+mn-cs"/>
              </a:rPr>
              <a:t>“What do we know about Chris’s work habits?” [he’s a procrastinator and doesn’t appear to be able to break projects into smaller pieces]</a:t>
            </a:r>
          </a:p>
          <a:p>
            <a:pPr lvl="1"/>
            <a:r>
              <a:rPr lang="en-US" sz="1200" kern="1200" dirty="0" smtClean="0">
                <a:solidFill>
                  <a:schemeClr val="tx1"/>
                </a:solidFill>
                <a:effectLst/>
                <a:latin typeface="+mn-lt"/>
                <a:ea typeface="+mn-ea"/>
                <a:cs typeface="+mn-cs"/>
              </a:rPr>
              <a:t>“What are the possible results if Chris procrastinates too long?” [miss important deadlines, not complete the report at all, jeopardize his position]</a:t>
            </a:r>
          </a:p>
          <a:p>
            <a:pPr lvl="1"/>
            <a:r>
              <a:rPr lang="en-US" sz="1200" kern="1200" dirty="0" smtClean="0">
                <a:solidFill>
                  <a:schemeClr val="tx1"/>
                </a:solidFill>
                <a:effectLst/>
                <a:latin typeface="+mn-lt"/>
                <a:ea typeface="+mn-ea"/>
                <a:cs typeface="+mn-cs"/>
              </a:rPr>
              <a:t>“What suggestions would you offer to Chris?”</a:t>
            </a:r>
          </a:p>
          <a:p>
            <a:endParaRPr lang="en-US" dirty="0"/>
          </a:p>
        </p:txBody>
      </p:sp>
    </p:spTree>
    <p:extLst>
      <p:ext uri="{BB962C8B-B14F-4D97-AF65-F5344CB8AC3E}">
        <p14:creationId xmlns:p14="http://schemas.microsoft.com/office/powerpoint/2010/main" val="287516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0558E6F6-A4DF-40D2-8ED8-6D1C21593DBD}" type="slidenum">
              <a:rPr lang="en-US">
                <a:solidFill>
                  <a:srgbClr val="000000"/>
                </a:solidFill>
                <a:latin typeface="Times New Roman" pitchFamily="18" charset="0"/>
              </a:rPr>
              <a:pPr defTabSz="931774" fontAlgn="base">
                <a:spcBef>
                  <a:spcPct val="0"/>
                </a:spcBef>
                <a:spcAft>
                  <a:spcPct val="0"/>
                </a:spcAft>
                <a:defRPr/>
              </a:pPr>
              <a:t>4</a:t>
            </a:fld>
            <a:endParaRPr lang="en-US">
              <a:solidFill>
                <a:srgbClr val="000000"/>
              </a:solidFill>
              <a:latin typeface="Times New Roman" pitchFamily="18" charset="0"/>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Handout 9-1 Sample Interruption Record</a:t>
            </a:r>
          </a:p>
          <a:p>
            <a:pPr lvl="1"/>
            <a:r>
              <a:rPr lang="en-US" sz="1200" kern="1200" dirty="0" smtClean="0">
                <a:solidFill>
                  <a:schemeClr val="tx1"/>
                </a:solidFill>
                <a:effectLst/>
                <a:latin typeface="+mn-lt"/>
                <a:ea typeface="+mn-ea"/>
                <a:cs typeface="+mn-cs"/>
              </a:rPr>
              <a:t>Let’s look at Handout 9-1, the Sample Interruption Record.</a:t>
            </a:r>
          </a:p>
          <a:p>
            <a:pPr lvl="1"/>
            <a:r>
              <a:rPr lang="en-US" sz="1200" kern="1200" dirty="0" smtClean="0">
                <a:solidFill>
                  <a:schemeClr val="tx1"/>
                </a:solidFill>
                <a:effectLst/>
                <a:latin typeface="+mn-lt"/>
                <a:ea typeface="+mn-ea"/>
                <a:cs typeface="+mn-cs"/>
              </a:rPr>
              <a:t>How many telephone calls interrupted her day? [17]</a:t>
            </a:r>
          </a:p>
          <a:p>
            <a:pPr lvl="1"/>
            <a:r>
              <a:rPr lang="en-US" sz="1200" kern="1200" dirty="0" smtClean="0">
                <a:solidFill>
                  <a:schemeClr val="tx1"/>
                </a:solidFill>
                <a:effectLst/>
                <a:latin typeface="+mn-lt"/>
                <a:ea typeface="+mn-ea"/>
                <a:cs typeface="+mn-cs"/>
              </a:rPr>
              <a:t>How many drop-in visitors? [9]</a:t>
            </a:r>
          </a:p>
          <a:p>
            <a:pPr lvl="1"/>
            <a:r>
              <a:rPr lang="en-US" sz="1200" kern="1200" dirty="0" smtClean="0">
                <a:solidFill>
                  <a:schemeClr val="tx1"/>
                </a:solidFill>
                <a:effectLst/>
                <a:latin typeface="+mn-lt"/>
                <a:ea typeface="+mn-ea"/>
                <a:cs typeface="+mn-cs"/>
              </a:rPr>
              <a:t>Which took more time, phone calls or visitors? [Phone calls]</a:t>
            </a:r>
          </a:p>
          <a:p>
            <a:pPr lvl="1"/>
            <a:r>
              <a:rPr lang="en-US" sz="1200" kern="1200" dirty="0" smtClean="0">
                <a:solidFill>
                  <a:schemeClr val="tx1"/>
                </a:solidFill>
                <a:effectLst/>
                <a:latin typeface="+mn-lt"/>
                <a:ea typeface="+mn-ea"/>
                <a:cs typeface="+mn-cs"/>
              </a:rPr>
              <a:t>How long was the average interruption? [12 minutes]</a:t>
            </a:r>
          </a:p>
          <a:p>
            <a:pPr lvl="1"/>
            <a:r>
              <a:rPr lang="en-US" sz="1200" kern="1200" dirty="0" smtClean="0">
                <a:solidFill>
                  <a:schemeClr val="tx1"/>
                </a:solidFill>
                <a:effectLst/>
                <a:latin typeface="+mn-lt"/>
                <a:ea typeface="+mn-ea"/>
                <a:cs typeface="+mn-cs"/>
              </a:rPr>
              <a:t>How many interruptions were considered high priority? [if “A” means high priority, there were only 3 high priority interruptions]</a:t>
            </a:r>
          </a:p>
          <a:p>
            <a:pPr lvl="1"/>
            <a:r>
              <a:rPr lang="en-US" sz="1200" kern="1200" dirty="0" smtClean="0">
                <a:solidFill>
                  <a:schemeClr val="tx1"/>
                </a:solidFill>
                <a:effectLst/>
                <a:latin typeface="+mn-lt"/>
                <a:ea typeface="+mn-ea"/>
                <a:cs typeface="+mn-cs"/>
              </a:rPr>
              <a:t>What suggestions could you offer to help her improve conditions?</a:t>
            </a:r>
          </a:p>
          <a:p>
            <a:endParaRPr lang="en-US" dirty="0"/>
          </a:p>
        </p:txBody>
      </p:sp>
    </p:spTree>
    <p:extLst>
      <p:ext uri="{BB962C8B-B14F-4D97-AF65-F5344CB8AC3E}">
        <p14:creationId xmlns:p14="http://schemas.microsoft.com/office/powerpoint/2010/main" val="304242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Even though interruptions are inevitable on the job, we don’t need to be at the mercy of whatever interruptions occur. We can’t control everything, but we can probably control more than we realize. So how do you handle different types of interruptions like drop-in visitors, phone calls, and emails?</a:t>
            </a:r>
          </a:p>
          <a:p>
            <a:pPr lvl="0"/>
            <a:r>
              <a:rPr lang="en-US" sz="1200" kern="1200" dirty="0" smtClean="0">
                <a:solidFill>
                  <a:schemeClr val="tx1"/>
                </a:solidFill>
                <a:effectLst/>
                <a:latin typeface="+mn-lt"/>
                <a:ea typeface="+mn-ea"/>
                <a:cs typeface="+mn-cs"/>
              </a:rPr>
              <a:t>If we plan to be interrupted and allow room in our daily schedule for the unexpected, we’ll be well on our way to developing a strategy for handling the interruptions that occur most often.</a:t>
            </a:r>
          </a:p>
          <a:p>
            <a:endParaRPr lang="en-US" dirty="0"/>
          </a:p>
        </p:txBody>
      </p:sp>
      <p:sp>
        <p:nvSpPr>
          <p:cNvPr id="4" name="Slide Number Placeholder 3"/>
          <p:cNvSpPr>
            <a:spLocks noGrp="1"/>
          </p:cNvSpPr>
          <p:nvPr>
            <p:ph type="sldNum" sz="quarter" idx="10"/>
          </p:nvPr>
        </p:nvSpPr>
        <p:spPr/>
        <p:txBody>
          <a:bodyPr/>
          <a:lstStyle/>
          <a:p>
            <a:fld id="{D5E1ED64-ED61-4160-9CC3-14FAC6D6238E}" type="slidenum">
              <a:rPr lang="en-US" smtClean="0"/>
              <a:t>5</a:t>
            </a:fld>
            <a:endParaRPr lang="en-US"/>
          </a:p>
        </p:txBody>
      </p:sp>
    </p:spTree>
    <p:extLst>
      <p:ext uri="{BB962C8B-B14F-4D97-AF65-F5344CB8AC3E}">
        <p14:creationId xmlns:p14="http://schemas.microsoft.com/office/powerpoint/2010/main" val="171508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459DDC05-35C6-475A-AA68-28AB079C5EFE}" type="slidenum">
              <a:rPr lang="en-US">
                <a:solidFill>
                  <a:srgbClr val="000000"/>
                </a:solidFill>
                <a:latin typeface="Times New Roman" pitchFamily="18" charset="0"/>
              </a:rPr>
              <a:pPr defTabSz="931774" fontAlgn="base">
                <a:spcBef>
                  <a:spcPct val="0"/>
                </a:spcBef>
                <a:spcAft>
                  <a:spcPct val="0"/>
                </a:spcAft>
                <a:defRPr/>
              </a:pPr>
              <a:t>6</a:t>
            </a:fld>
            <a:endParaRPr lang="en-US">
              <a:solidFill>
                <a:srgbClr val="000000"/>
              </a:solidFill>
              <a:latin typeface="Times New Roman" pitchFamily="18" charset="0"/>
            </a:endParaRP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pPr lvl="1"/>
            <a:r>
              <a:rPr lang="en-US" sz="1200" kern="1200" dirty="0" smtClean="0">
                <a:solidFill>
                  <a:schemeClr val="tx1"/>
                </a:solidFill>
                <a:effectLst/>
                <a:latin typeface="+mn-lt"/>
                <a:ea typeface="+mn-ea"/>
                <a:cs typeface="+mn-cs"/>
              </a:rPr>
              <a:t>Consider priorities. Keep in mind that some interruptions are important but most are merely routine.</a:t>
            </a:r>
          </a:p>
          <a:p>
            <a:pPr lvl="1"/>
            <a:r>
              <a:rPr lang="en-US" sz="1200" kern="1200" dirty="0" smtClean="0">
                <a:solidFill>
                  <a:schemeClr val="tx1"/>
                </a:solidFill>
                <a:effectLst/>
                <a:latin typeface="+mn-lt"/>
                <a:ea typeface="+mn-ea"/>
                <a:cs typeface="+mn-cs"/>
              </a:rPr>
              <a:t>Keep visit short.</a:t>
            </a:r>
          </a:p>
          <a:p>
            <a:pPr lvl="1"/>
            <a:r>
              <a:rPr lang="en-US" sz="1200" kern="1200" dirty="0" smtClean="0">
                <a:solidFill>
                  <a:schemeClr val="tx1"/>
                </a:solidFill>
                <a:effectLst/>
                <a:latin typeface="+mn-lt"/>
                <a:ea typeface="+mn-ea"/>
                <a:cs typeface="+mn-cs"/>
              </a:rPr>
              <a:t>Keep the discussion focused and on track.</a:t>
            </a:r>
          </a:p>
          <a:p>
            <a:pPr lvl="1"/>
            <a:r>
              <a:rPr lang="en-US" sz="1200" kern="1200" dirty="0" smtClean="0">
                <a:solidFill>
                  <a:schemeClr val="tx1"/>
                </a:solidFill>
                <a:effectLst/>
                <a:latin typeface="+mn-lt"/>
                <a:ea typeface="+mn-ea"/>
                <a:cs typeface="+mn-cs"/>
              </a:rPr>
              <a:t>Meet outside of your office.</a:t>
            </a:r>
          </a:p>
          <a:p>
            <a:pPr lvl="1"/>
            <a:r>
              <a:rPr lang="en-US" sz="1200" kern="1200" dirty="0" smtClean="0">
                <a:solidFill>
                  <a:schemeClr val="tx1"/>
                </a:solidFill>
                <a:effectLst/>
                <a:latin typeface="+mn-lt"/>
                <a:ea typeface="+mn-ea"/>
                <a:cs typeface="+mn-cs"/>
              </a:rPr>
              <a:t>Go see them. When you’re the visitor, it’s easier to control the length of the visit.</a:t>
            </a:r>
          </a:p>
          <a:p>
            <a:pPr lvl="1"/>
            <a:r>
              <a:rPr lang="en-US" sz="1200" kern="1200" dirty="0" smtClean="0">
                <a:solidFill>
                  <a:schemeClr val="tx1"/>
                </a:solidFill>
                <a:effectLst/>
                <a:latin typeface="+mn-lt"/>
                <a:ea typeface="+mn-ea"/>
                <a:cs typeface="+mn-cs"/>
              </a:rPr>
              <a:t>Use routine appointments. Bunch together items to discuss and address them all in one visit at a specific time. If you find you’re being interrupted regularly by the same person, consider setting up a regularly scheduled meeting with them.</a:t>
            </a:r>
          </a:p>
          <a:p>
            <a:pPr lvl="1"/>
            <a:r>
              <a:rPr lang="en-US" sz="1200" kern="1200" dirty="0" smtClean="0">
                <a:solidFill>
                  <a:schemeClr val="tx1"/>
                </a:solidFill>
                <a:effectLst/>
                <a:latin typeface="+mn-lt"/>
                <a:ea typeface="+mn-ea"/>
                <a:cs typeface="+mn-cs"/>
              </a:rPr>
              <a:t>Rearrange your furniture so you don’t face the door or the traffic flow.</a:t>
            </a:r>
          </a:p>
          <a:p>
            <a:pPr lvl="1"/>
            <a:r>
              <a:rPr lang="en-US" sz="1200" kern="1200" dirty="0" smtClean="0">
                <a:solidFill>
                  <a:schemeClr val="tx1"/>
                </a:solidFill>
                <a:effectLst/>
                <a:latin typeface="+mn-lt"/>
                <a:ea typeface="+mn-ea"/>
                <a:cs typeface="+mn-cs"/>
              </a:rPr>
              <a:t>Manage your “open-door policy” wisely. Having an open door means that you should be easily accessible to those who really need you. Is does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means that you are at the mercy of anyone who walks through your door. You can close your door occasionally or establish regular quiet time when you won’t be disturbed.</a:t>
            </a:r>
          </a:p>
          <a:p>
            <a:endParaRPr lang="en-US" dirty="0"/>
          </a:p>
        </p:txBody>
      </p:sp>
    </p:spTree>
    <p:extLst>
      <p:ext uri="{BB962C8B-B14F-4D97-AF65-F5344CB8AC3E}">
        <p14:creationId xmlns:p14="http://schemas.microsoft.com/office/powerpoint/2010/main" val="362538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E4865998-0DF3-4A97-8920-4BB4351CBC20}" type="slidenum">
              <a:rPr lang="en-US">
                <a:solidFill>
                  <a:srgbClr val="000000"/>
                </a:solidFill>
                <a:latin typeface="Times New Roman" pitchFamily="18" charset="0"/>
              </a:rPr>
              <a:pPr defTabSz="931774" fontAlgn="base">
                <a:spcBef>
                  <a:spcPct val="0"/>
                </a:spcBef>
                <a:spcAft>
                  <a:spcPct val="0"/>
                </a:spcAft>
                <a:defRPr/>
              </a:pPr>
              <a:t>7</a:t>
            </a:fld>
            <a:endParaRPr lang="en-US">
              <a:solidFill>
                <a:srgbClr val="000000"/>
              </a:solidFill>
              <a:latin typeface="Times New Roman" pitchFamily="18" charset="0"/>
            </a:endParaRPr>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pPr lvl="1"/>
            <a:r>
              <a:rPr lang="en-US" sz="1200" kern="1200" dirty="0" smtClean="0">
                <a:solidFill>
                  <a:schemeClr val="tx1"/>
                </a:solidFill>
                <a:effectLst/>
                <a:latin typeface="+mn-lt"/>
                <a:ea typeface="+mn-ea"/>
                <a:cs typeface="+mn-cs"/>
              </a:rPr>
              <a:t>Studies have shown that about half of all business calls aren’t about business. Even calls that start with discussing worthwhile topics often digress into social talk. So we need to find a way to curb phone interruptions and manage them when they do occur.</a:t>
            </a:r>
          </a:p>
          <a:p>
            <a:pPr lvl="1"/>
            <a:r>
              <a:rPr lang="en-US" sz="1200" kern="1200" dirty="0" smtClean="0">
                <a:solidFill>
                  <a:schemeClr val="tx1"/>
                </a:solidFill>
                <a:effectLst/>
                <a:latin typeface="+mn-lt"/>
                <a:ea typeface="+mn-ea"/>
                <a:cs typeface="+mn-cs"/>
              </a:rPr>
              <a:t>Analyze.  Determine how often your day is interrupted by unexpected phone calls and develop an approach for handling them.</a:t>
            </a:r>
          </a:p>
          <a:p>
            <a:pPr lvl="1"/>
            <a:r>
              <a:rPr lang="en-US" sz="1200" kern="1200" dirty="0" smtClean="0">
                <a:solidFill>
                  <a:schemeClr val="tx1"/>
                </a:solidFill>
                <a:effectLst/>
                <a:latin typeface="+mn-lt"/>
                <a:ea typeface="+mn-ea"/>
                <a:cs typeface="+mn-cs"/>
              </a:rPr>
              <a:t>Screen. Keep in mind that even though a lot of us may prefer to answer our own phones, this policy can often waste a great deal of time. The higher a person is in an organization, the greater the cost of that wasted time. Analyze your phone calls to determine who should answer the phone and make sure they are properly trained. They’ll need to know which questions to ask callers, how to ask them, when and how to refer callers, and which questions to answer themselves</a:t>
            </a:r>
          </a:p>
          <a:p>
            <a:pPr lvl="1"/>
            <a:r>
              <a:rPr lang="en-US" sz="1200" kern="1200" dirty="0" smtClean="0">
                <a:solidFill>
                  <a:schemeClr val="tx1"/>
                </a:solidFill>
                <a:effectLst/>
                <a:latin typeface="+mn-lt"/>
                <a:ea typeface="+mn-ea"/>
                <a:cs typeface="+mn-cs"/>
              </a:rPr>
              <a:t>Plan your calls. Have information at hand, make an agenda, be prepared to talk, organize yourself before you call.</a:t>
            </a:r>
          </a:p>
          <a:p>
            <a:pPr lvl="1"/>
            <a:r>
              <a:rPr lang="en-US" sz="1200" kern="1200" dirty="0" smtClean="0">
                <a:solidFill>
                  <a:schemeClr val="tx1"/>
                </a:solidFill>
                <a:effectLst/>
                <a:latin typeface="+mn-lt"/>
                <a:ea typeface="+mn-ea"/>
                <a:cs typeface="+mn-cs"/>
              </a:rPr>
              <a:t>Establish periods when you prefer to take calls and make them known. At the same time, ask when they prefer to receive calls and call at those times.</a:t>
            </a:r>
          </a:p>
          <a:p>
            <a:pPr lvl="1"/>
            <a:r>
              <a:rPr lang="en-US" sz="1200" kern="1200" dirty="0" smtClean="0">
                <a:solidFill>
                  <a:schemeClr val="tx1"/>
                </a:solidFill>
                <a:effectLst/>
                <a:latin typeface="+mn-lt"/>
                <a:ea typeface="+mn-ea"/>
                <a:cs typeface="+mn-cs"/>
              </a:rPr>
              <a:t>Move past small talk as quickly as possible by getting to the point and staying there.</a:t>
            </a:r>
          </a:p>
          <a:p>
            <a:pPr lvl="1"/>
            <a:r>
              <a:rPr lang="en-US" sz="1200" kern="1200" dirty="0" smtClean="0">
                <a:solidFill>
                  <a:schemeClr val="tx1"/>
                </a:solidFill>
                <a:effectLst/>
                <a:latin typeface="+mn-lt"/>
                <a:ea typeface="+mn-ea"/>
                <a:cs typeface="+mn-cs"/>
              </a:rPr>
              <a:t>Use timers to remind yourself of the amount of time you’ve spent on the phone.</a:t>
            </a:r>
          </a:p>
          <a:p>
            <a:pPr lvl="1"/>
            <a:r>
              <a:rPr lang="en-US" sz="1200" kern="1200" dirty="0" smtClean="0">
                <a:solidFill>
                  <a:schemeClr val="tx1"/>
                </a:solidFill>
                <a:effectLst/>
                <a:latin typeface="+mn-lt"/>
                <a:ea typeface="+mn-ea"/>
                <a:cs typeface="+mn-cs"/>
              </a:rPr>
              <a:t>End the call when necessary. Tell your caller that you have another call, appointment, or urgent task. Don’t worry about offending people – don’t be rude, but be firm.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Keeping track of the interruptions that disrupt your day is bound to be an eye-opening experience. At the same time, recognizing how much time you lose because of telephone calls, drop-in visitors, and other distractions will help you gain control of these interruptions.</a:t>
            </a:r>
          </a:p>
          <a:p>
            <a:pPr lvl="1"/>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55052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fontAlgn="base">
              <a:spcBef>
                <a:spcPct val="0"/>
              </a:spcBef>
              <a:spcAft>
                <a:spcPct val="0"/>
              </a:spcAft>
              <a:defRPr/>
            </a:pPr>
            <a:fld id="{CE70BDC7-A08F-4FBA-83FD-980149A0947A}" type="slidenum">
              <a:rPr lang="en-US">
                <a:solidFill>
                  <a:srgbClr val="000000"/>
                </a:solidFill>
                <a:latin typeface="Times New Roman" pitchFamily="18" charset="0"/>
              </a:rPr>
              <a:pPr defTabSz="931774" fontAlgn="base">
                <a:spcBef>
                  <a:spcPct val="0"/>
                </a:spcBef>
                <a:spcAft>
                  <a:spcPct val="0"/>
                </a:spcAft>
                <a:defRPr/>
              </a:pPr>
              <a:t>8</a:t>
            </a:fld>
            <a:endParaRPr lang="en-US">
              <a:solidFill>
                <a:srgbClr val="000000"/>
              </a:solidFill>
              <a:latin typeface="Times New Roman" pitchFamily="18" charset="0"/>
            </a:endParaRPr>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pPr lvl="0"/>
            <a:r>
              <a:rPr lang="en-US" sz="1200" kern="1200" dirty="0" smtClean="0">
                <a:solidFill>
                  <a:schemeClr val="tx1"/>
                </a:solidFill>
                <a:effectLst/>
                <a:latin typeface="+mn-lt"/>
                <a:ea typeface="+mn-ea"/>
                <a:cs typeface="+mn-cs"/>
              </a:rPr>
              <a:t>However, it’s important for us to keep in mind that we do need to socialize and communicate with each other on the job. Socializing helps build and maintain the relationships we need. But too much socializing will not only prevent us from performing our jobs, it can tear down the same relationships we’re trying to build.</a:t>
            </a:r>
          </a:p>
          <a:p>
            <a:pPr lvl="0"/>
            <a:r>
              <a:rPr lang="en-US" sz="1200" kern="1200" dirty="0" smtClean="0">
                <a:solidFill>
                  <a:schemeClr val="tx1"/>
                </a:solidFill>
                <a:effectLst/>
                <a:latin typeface="+mn-lt"/>
                <a:ea typeface="+mn-ea"/>
                <a:cs typeface="+mn-cs"/>
              </a:rPr>
              <a:t>Most of us think of interruptions as something that other people do to us. We seldom think that the interruptions we create for others is part of the problem. Yet if we’re honest with ourselves, we will realize that we are also part of the problem. Let’s try to treat others with the same consideration for their time as we’d like them to treat us.</a:t>
            </a:r>
          </a:p>
          <a:p>
            <a:endParaRPr lang="en-US" dirty="0"/>
          </a:p>
        </p:txBody>
      </p:sp>
    </p:spTree>
    <p:extLst>
      <p:ext uri="{BB962C8B-B14F-4D97-AF65-F5344CB8AC3E}">
        <p14:creationId xmlns:p14="http://schemas.microsoft.com/office/powerpoint/2010/main" val="41484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many of you have ever experienced a meeting that felt unproductive? What about it made it feel that way?</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50347E8-6724-4958-B261-4F2AB39CCFDE}" type="slidenum">
              <a:rPr lang="en-US">
                <a:solidFill>
                  <a:srgbClr val="000000"/>
                </a:solidFill>
                <a:latin typeface="Times New Roman" pitchFamily="18" charset="0"/>
              </a:rPr>
              <a:pPr defTabSz="931774" fontAlgn="base">
                <a:spcBef>
                  <a:spcPct val="0"/>
                </a:spcBef>
                <a:spcAft>
                  <a:spcPct val="0"/>
                </a:spcAft>
                <a:defRPr/>
              </a:pPr>
              <a:t>9</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8268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640BA-62D4-48BD-AF0A-6A935D9710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363957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640BA-62D4-48BD-AF0A-6A935D9710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157331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640BA-62D4-48BD-AF0A-6A935D9710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245735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pic>
        <p:nvPicPr>
          <p:cNvPr id="124949" name="Picture 1045" descr="time_top_welcome_background_test2"/>
          <p:cNvPicPr>
            <a:picLocks noChangeAspect="1" noChangeArrowheads="1"/>
          </p:cNvPicPr>
          <p:nvPr/>
        </p:nvPicPr>
        <p:blipFill>
          <a:blip r:embed="rId3">
            <a:extLst>
              <a:ext uri="{28A0092B-C50C-407E-A947-70E740481C1C}">
                <a14:useLocalDpi xmlns:a14="http://schemas.microsoft.com/office/drawing/2010/main" val="0"/>
              </a:ext>
            </a:extLst>
          </a:blip>
          <a:srcRect l="822" t="2130" r="429" b="2019"/>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4941" name="Rectangle 1037"/>
          <p:cNvSpPr>
            <a:spLocks noGrp="1" noChangeArrowheads="1"/>
          </p:cNvSpPr>
          <p:nvPr>
            <p:ph type="ctrTitle"/>
          </p:nvPr>
        </p:nvSpPr>
        <p:spPr>
          <a:xfrm>
            <a:off x="914400" y="1143000"/>
            <a:ext cx="10363200" cy="609600"/>
          </a:xfrm>
        </p:spPr>
        <p:txBody>
          <a:bodyPr/>
          <a:lstStyle>
            <a:lvl1pPr algn="ctr">
              <a:defRPr/>
            </a:lvl1pPr>
          </a:lstStyle>
          <a:p>
            <a:pPr lvl="0"/>
            <a:r>
              <a:rPr lang="en-US" noProof="0" smtClean="0"/>
              <a:t>Click to edit Master title style</a:t>
            </a:r>
          </a:p>
        </p:txBody>
      </p:sp>
      <p:pic>
        <p:nvPicPr>
          <p:cNvPr id="124950" name="Picture 1046" descr="Logo on black back"/>
          <p:cNvPicPr>
            <a:picLocks noChangeAspect="1" noChangeArrowheads="1"/>
          </p:cNvPicPr>
          <p:nvPr/>
        </p:nvPicPr>
        <p:blipFill>
          <a:blip r:embed="rId4">
            <a:extLst>
              <a:ext uri="{28A0092B-C50C-407E-A947-70E740481C1C}">
                <a14:useLocalDpi xmlns:a14="http://schemas.microsoft.com/office/drawing/2010/main" val="0"/>
              </a:ext>
            </a:extLst>
          </a:blip>
          <a:srcRect b="17688"/>
          <a:stretch>
            <a:fillRect/>
          </a:stretch>
        </p:blipFill>
        <p:spPr bwMode="auto">
          <a:xfrm>
            <a:off x="9347201" y="5791201"/>
            <a:ext cx="1860551" cy="403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83592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24949" name="Picture 1045" descr="time_top_welcome_background_test2"/>
          <p:cNvPicPr>
            <a:picLocks noChangeAspect="1" noChangeArrowheads="1"/>
          </p:cNvPicPr>
          <p:nvPr/>
        </p:nvPicPr>
        <p:blipFill>
          <a:blip r:embed="rId3">
            <a:extLst>
              <a:ext uri="{28A0092B-C50C-407E-A947-70E740481C1C}">
                <a14:useLocalDpi xmlns:a14="http://schemas.microsoft.com/office/drawing/2010/main" val="0"/>
              </a:ext>
            </a:extLst>
          </a:blip>
          <a:srcRect l="822" t="2130" r="429" b="2019"/>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4941" name="Rectangle 1037"/>
          <p:cNvSpPr>
            <a:spLocks noGrp="1" noChangeArrowheads="1"/>
          </p:cNvSpPr>
          <p:nvPr>
            <p:ph type="ctrTitle"/>
          </p:nvPr>
        </p:nvSpPr>
        <p:spPr>
          <a:xfrm>
            <a:off x="914400" y="1143000"/>
            <a:ext cx="10363200" cy="609600"/>
          </a:xfrm>
        </p:spPr>
        <p:txBody>
          <a:bodyPr/>
          <a:lstStyle>
            <a:lvl1pPr algn="ctr">
              <a:defRPr/>
            </a:lvl1pPr>
          </a:lstStyle>
          <a:p>
            <a:pPr lvl="0"/>
            <a:r>
              <a:rPr lang="en-US" noProof="0" smtClean="0"/>
              <a:t>Click to edit Master title style</a:t>
            </a:r>
          </a:p>
        </p:txBody>
      </p:sp>
      <p:pic>
        <p:nvPicPr>
          <p:cNvPr id="124950" name="Picture 1046" descr="Logo on black back"/>
          <p:cNvPicPr>
            <a:picLocks noChangeAspect="1" noChangeArrowheads="1"/>
          </p:cNvPicPr>
          <p:nvPr/>
        </p:nvPicPr>
        <p:blipFill>
          <a:blip r:embed="rId4">
            <a:extLst>
              <a:ext uri="{28A0092B-C50C-407E-A947-70E740481C1C}">
                <a14:useLocalDpi xmlns:a14="http://schemas.microsoft.com/office/drawing/2010/main" val="0"/>
              </a:ext>
            </a:extLst>
          </a:blip>
          <a:srcRect b="17688"/>
          <a:stretch>
            <a:fillRect/>
          </a:stretch>
        </p:blipFill>
        <p:spPr bwMode="auto">
          <a:xfrm>
            <a:off x="9347201" y="5791201"/>
            <a:ext cx="1860551" cy="403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437318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A4C6E6D-BFE6-4992-8972-28A2E4A557EF}" type="slidenum">
              <a:rPr lang="en-US"/>
              <a:pPr/>
              <a:t>‹#›</a:t>
            </a:fld>
            <a:endParaRPr lang="en-US"/>
          </a:p>
        </p:txBody>
      </p:sp>
    </p:spTree>
    <p:custDataLst>
      <p:tags r:id="rId1"/>
    </p:custDataLst>
    <p:extLst>
      <p:ext uri="{BB962C8B-B14F-4D97-AF65-F5344CB8AC3E}">
        <p14:creationId xmlns:p14="http://schemas.microsoft.com/office/powerpoint/2010/main" val="12530816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61555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FD8231F-E884-4B6B-843F-DDED81152A8D}" type="slidenum">
              <a:rPr lang="en-US"/>
              <a:pPr/>
              <a:t>‹#›</a:t>
            </a:fld>
            <a:endParaRPr lang="en-US"/>
          </a:p>
        </p:txBody>
      </p:sp>
    </p:spTree>
    <p:custDataLst>
      <p:tags r:id="rId1"/>
    </p:custDataLst>
    <p:extLst>
      <p:ext uri="{BB962C8B-B14F-4D97-AF65-F5344CB8AC3E}">
        <p14:creationId xmlns:p14="http://schemas.microsoft.com/office/powerpoint/2010/main" val="5207759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081088"/>
            <a:ext cx="5384800" cy="4786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81088"/>
            <a:ext cx="5384800" cy="4786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2FB5B26-9F85-4FDA-B27A-DEC2EB7F3A2C}" type="slidenum">
              <a:rPr lang="en-US"/>
              <a:pPr/>
              <a:t>‹#›</a:t>
            </a:fld>
            <a:endParaRPr lang="en-US"/>
          </a:p>
        </p:txBody>
      </p:sp>
    </p:spTree>
    <p:extLst>
      <p:ext uri="{BB962C8B-B14F-4D97-AF65-F5344CB8AC3E}">
        <p14:creationId xmlns:p14="http://schemas.microsoft.com/office/powerpoint/2010/main" val="337821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8361"/>
            <a:ext cx="10972800" cy="61555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A413D63-1AA7-4A2A-8475-BC3F51A2FB2A}" type="slidenum">
              <a:rPr lang="en-US"/>
              <a:pPr/>
              <a:t>‹#›</a:t>
            </a:fld>
            <a:endParaRPr lang="en-US"/>
          </a:p>
        </p:txBody>
      </p:sp>
    </p:spTree>
    <p:extLst>
      <p:ext uri="{BB962C8B-B14F-4D97-AF65-F5344CB8AC3E}">
        <p14:creationId xmlns:p14="http://schemas.microsoft.com/office/powerpoint/2010/main" val="295552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9970E32-2A00-4542-BB51-082EC59FB5A3}" type="slidenum">
              <a:rPr lang="en-US"/>
              <a:pPr/>
              <a:t>‹#›</a:t>
            </a:fld>
            <a:endParaRPr lang="en-US"/>
          </a:p>
        </p:txBody>
      </p:sp>
    </p:spTree>
    <p:extLst>
      <p:ext uri="{BB962C8B-B14F-4D97-AF65-F5344CB8AC3E}">
        <p14:creationId xmlns:p14="http://schemas.microsoft.com/office/powerpoint/2010/main" val="246218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8122410-5C83-41A5-84CA-532FD7B9BB8F}" type="slidenum">
              <a:rPr lang="en-US"/>
              <a:pPr/>
              <a:t>‹#›</a:t>
            </a:fld>
            <a:endParaRPr lang="en-US"/>
          </a:p>
        </p:txBody>
      </p:sp>
    </p:spTree>
    <p:extLst>
      <p:ext uri="{BB962C8B-B14F-4D97-AF65-F5344CB8AC3E}">
        <p14:creationId xmlns:p14="http://schemas.microsoft.com/office/powerpoint/2010/main" val="192726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640BA-62D4-48BD-AF0A-6A935D9710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2563252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7323"/>
            <a:ext cx="4011084" cy="30777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53E9B4-8776-4B52-962E-250E22ABE2F2}" type="slidenum">
              <a:rPr lang="en-US"/>
              <a:pPr/>
              <a:t>‹#›</a:t>
            </a:fld>
            <a:endParaRPr lang="en-US"/>
          </a:p>
        </p:txBody>
      </p:sp>
    </p:spTree>
    <p:extLst>
      <p:ext uri="{BB962C8B-B14F-4D97-AF65-F5344CB8AC3E}">
        <p14:creationId xmlns:p14="http://schemas.microsoft.com/office/powerpoint/2010/main" val="1561583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59561"/>
            <a:ext cx="73152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8F4D0AF-302F-4FD9-B258-236B833F1891}" type="slidenum">
              <a:rPr lang="en-US"/>
              <a:pPr/>
              <a:t>‹#›</a:t>
            </a:fld>
            <a:endParaRPr lang="en-US"/>
          </a:p>
        </p:txBody>
      </p:sp>
    </p:spTree>
    <p:extLst>
      <p:ext uri="{BB962C8B-B14F-4D97-AF65-F5344CB8AC3E}">
        <p14:creationId xmlns:p14="http://schemas.microsoft.com/office/powerpoint/2010/main" val="1489261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6327163-2F48-4E8A-83E6-0C48B2E17E6F}" type="slidenum">
              <a:rPr lang="en-US"/>
              <a:pPr/>
              <a:t>‹#›</a:t>
            </a:fld>
            <a:endParaRPr lang="en-US"/>
          </a:p>
        </p:txBody>
      </p:sp>
    </p:spTree>
    <p:extLst>
      <p:ext uri="{BB962C8B-B14F-4D97-AF65-F5344CB8AC3E}">
        <p14:creationId xmlns:p14="http://schemas.microsoft.com/office/powerpoint/2010/main" val="1424131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5247" y="228600"/>
            <a:ext cx="1231106"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026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473CBF-A866-4CDE-9F8E-DD72ABA880BD}" type="slidenum">
              <a:rPr lang="en-US"/>
              <a:pPr/>
              <a:t>‹#›</a:t>
            </a:fld>
            <a:endParaRPr lang="en-US"/>
          </a:p>
        </p:txBody>
      </p:sp>
    </p:spTree>
    <p:extLst>
      <p:ext uri="{BB962C8B-B14F-4D97-AF65-F5344CB8AC3E}">
        <p14:creationId xmlns:p14="http://schemas.microsoft.com/office/powerpoint/2010/main" val="1073135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3632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81088"/>
            <a:ext cx="10972800" cy="4786312"/>
          </a:xfrm>
        </p:spPr>
        <p:txBody>
          <a:bodyPr/>
          <a:lstStyle/>
          <a:p>
            <a:r>
              <a:rPr lang="en-US" smtClean="0"/>
              <a:t>Click icon to add table</a:t>
            </a:r>
            <a:endParaRPr lang="en-US"/>
          </a:p>
        </p:txBody>
      </p:sp>
      <p:sp>
        <p:nvSpPr>
          <p:cNvPr id="4" name="Slide Number Placeholder 3"/>
          <p:cNvSpPr>
            <a:spLocks noGrp="1"/>
          </p:cNvSpPr>
          <p:nvPr>
            <p:ph type="sldNum" sz="quarter" idx="10"/>
          </p:nvPr>
        </p:nvSpPr>
        <p:spPr>
          <a:xfrm>
            <a:off x="609600" y="6400800"/>
            <a:ext cx="1422400" cy="457200"/>
          </a:xfrm>
        </p:spPr>
        <p:txBody>
          <a:bodyPr/>
          <a:lstStyle>
            <a:lvl1pPr>
              <a:defRPr/>
            </a:lvl1pPr>
          </a:lstStyle>
          <a:p>
            <a:fld id="{950B4D1F-7CE6-4EE4-9A27-67E1672FBCC6}" type="slidenum">
              <a:rPr lang="en-US"/>
              <a:pPr/>
              <a:t>‹#›</a:t>
            </a:fld>
            <a:endParaRPr lang="en-US"/>
          </a:p>
        </p:txBody>
      </p:sp>
    </p:spTree>
    <p:extLst>
      <p:ext uri="{BB962C8B-B14F-4D97-AF65-F5344CB8AC3E}">
        <p14:creationId xmlns:p14="http://schemas.microsoft.com/office/powerpoint/2010/main" val="259543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F640BA-62D4-48BD-AF0A-6A935D9710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263811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640BA-62D4-48BD-AF0A-6A935D97104B}"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312179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640BA-62D4-48BD-AF0A-6A935D97104B}"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316296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640BA-62D4-48BD-AF0A-6A935D97104B}"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402880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640BA-62D4-48BD-AF0A-6A935D97104B}"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320130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F640BA-62D4-48BD-AF0A-6A935D97104B}"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16283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F640BA-62D4-48BD-AF0A-6A935D97104B}"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A7127-D7DA-43AF-A76E-927EE5D8B765}" type="slidenum">
              <a:rPr lang="en-US" smtClean="0"/>
              <a:t>‹#›</a:t>
            </a:fld>
            <a:endParaRPr lang="en-US"/>
          </a:p>
        </p:txBody>
      </p:sp>
    </p:spTree>
    <p:extLst>
      <p:ext uri="{BB962C8B-B14F-4D97-AF65-F5344CB8AC3E}">
        <p14:creationId xmlns:p14="http://schemas.microsoft.com/office/powerpoint/2010/main" val="300466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640BA-62D4-48BD-AF0A-6A935D97104B}" type="datetimeFigureOut">
              <a:rPr lang="en-US" smtClean="0"/>
              <a:t>11/20/2019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A7127-D7DA-43AF-A76E-927EE5D8B765}" type="slidenum">
              <a:rPr lang="en-US" smtClean="0"/>
              <a:t>‹#›</a:t>
            </a:fld>
            <a:endParaRPr lang="en-US"/>
          </a:p>
        </p:txBody>
      </p:sp>
    </p:spTree>
    <p:extLst>
      <p:ext uri="{BB962C8B-B14F-4D97-AF65-F5344CB8AC3E}">
        <p14:creationId xmlns:p14="http://schemas.microsoft.com/office/powerpoint/2010/main" val="335642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44" name="Picture 20" descr="time_top_background"/>
          <p:cNvPicPr>
            <a:picLocks noChangeAspect="1" noChangeArrowheads="1"/>
          </p:cNvPicPr>
          <p:nvPr/>
        </p:nvPicPr>
        <p:blipFill>
          <a:blip r:embed="rId15">
            <a:extLst>
              <a:ext uri="{28A0092B-C50C-407E-A947-70E740481C1C}">
                <a14:useLocalDpi xmlns:a14="http://schemas.microsoft.com/office/drawing/2010/main" val="0"/>
              </a:ext>
            </a:extLst>
          </a:blip>
          <a:srcRect t="787" b="215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0" y="941388"/>
            <a:ext cx="12192000" cy="54594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26" name="Rectangle 2"/>
          <p:cNvSpPr>
            <a:spLocks noGrp="1" noChangeArrowheads="1"/>
          </p:cNvSpPr>
          <p:nvPr>
            <p:ph type="title"/>
          </p:nvPr>
        </p:nvSpPr>
        <p:spPr bwMode="auto">
          <a:xfrm>
            <a:off x="609600" y="22860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081088"/>
            <a:ext cx="10972800" cy="478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9" name="Rectangle 15"/>
          <p:cNvSpPr>
            <a:spLocks noGrp="1" noChangeArrowheads="1"/>
          </p:cNvSpPr>
          <p:nvPr>
            <p:ph type="sldNum" sz="quarter" idx="4"/>
          </p:nvPr>
        </p:nvSpPr>
        <p:spPr bwMode="auto">
          <a:xfrm>
            <a:off x="609600" y="64008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spcBef>
                <a:spcPct val="0"/>
              </a:spcBef>
              <a:buFontTx/>
              <a:buNone/>
              <a:defRPr sz="1000"/>
            </a:lvl1pPr>
          </a:lstStyle>
          <a:p>
            <a:fld id="{5A5EDEAA-0B97-4C85-BDAA-D6EEB1653241}" type="slidenum">
              <a:rPr lang="en-US"/>
              <a:pPr/>
              <a:t>‹#›</a:t>
            </a:fld>
            <a:endParaRPr lang="en-US"/>
          </a:p>
        </p:txBody>
      </p:sp>
    </p:spTree>
    <p:custDataLst>
      <p:tags r:id="rId14"/>
    </p:custDataLst>
    <p:extLst>
      <p:ext uri="{BB962C8B-B14F-4D97-AF65-F5344CB8AC3E}">
        <p14:creationId xmlns:p14="http://schemas.microsoft.com/office/powerpoint/2010/main" val="63988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mj-lt"/>
          <a:ea typeface="+mj-ea"/>
          <a:cs typeface="+mj-cs"/>
        </a:defRPr>
      </a:lvl1pPr>
      <a:lvl2pPr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2pPr>
      <a:lvl3pPr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3pPr>
      <a:lvl4pPr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4pPr>
      <a:lvl5pPr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5pPr>
      <a:lvl6pPr marL="457200"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6pPr>
      <a:lvl7pPr marL="914400"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7pPr>
      <a:lvl8pPr marL="1371600"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8pPr>
      <a:lvl9pPr marL="1828800" algn="l" rtl="0" eaLnBrk="1" fontAlgn="base" hangingPunct="1">
        <a:spcBef>
          <a:spcPct val="0"/>
        </a:spcBef>
        <a:spcAft>
          <a:spcPct val="0"/>
        </a:spcAft>
        <a:defRPr sz="4000">
          <a:solidFill>
            <a:schemeClr val="bg1"/>
          </a:solidFill>
          <a:effectLst>
            <a:outerShdw blurRad="38100" dist="38100" dir="2700000" algn="tl">
              <a:srgbClr val="808080"/>
            </a:outerShdw>
          </a:effectLst>
          <a:latin typeface="Tahoma"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2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image" Target="../media/image17.jpeg"/><Relationship Id="rId5" Type="http://schemas.openxmlformats.org/officeDocument/2006/relationships/image" Target="../media/image1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24.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26.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30.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3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ags" Target="../tags/tag35.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36.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2209799" y="1687276"/>
            <a:ext cx="86223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55563" fontAlgn="base">
              <a:lnSpc>
                <a:spcPct val="120000"/>
              </a:lnSpc>
              <a:spcBef>
                <a:spcPct val="0"/>
              </a:spcBef>
              <a:spcAft>
                <a:spcPct val="0"/>
              </a:spcAft>
            </a:pPr>
            <a:r>
              <a:rPr lang="en-US" sz="4000" dirty="0" smtClean="0">
                <a:solidFill>
                  <a:srgbClr val="FFFFFF"/>
                </a:solidFill>
                <a:effectLst>
                  <a:outerShdw blurRad="38100" dist="38100" dir="2700000" algn="tl">
                    <a:srgbClr val="808080"/>
                  </a:outerShdw>
                </a:effectLst>
                <a:latin typeface="Tahoma" pitchFamily="34" charset="0"/>
              </a:rPr>
              <a:t>Swetland Center—Time Management </a:t>
            </a:r>
            <a:endParaRPr lang="en-US" sz="4000" dirty="0">
              <a:solidFill>
                <a:srgbClr val="FFFFFF"/>
              </a:solidFill>
              <a:effectLst>
                <a:outerShdw blurRad="38100" dist="38100" dir="2700000" algn="tl">
                  <a:srgbClr val="808080"/>
                </a:outerShdw>
              </a:effectLst>
              <a:latin typeface="Tahoma" pitchFamily="34" charset="0"/>
            </a:endParaRPr>
          </a:p>
        </p:txBody>
      </p:sp>
      <p:sp>
        <p:nvSpPr>
          <p:cNvPr id="365572" name="Text Box 4"/>
          <p:cNvSpPr txBox="1">
            <a:spLocks noChangeArrowheads="1"/>
          </p:cNvSpPr>
          <p:nvPr/>
        </p:nvSpPr>
        <p:spPr bwMode="auto">
          <a:xfrm>
            <a:off x="6248400" y="3962401"/>
            <a:ext cx="3754438"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dirty="0">
                <a:solidFill>
                  <a:srgbClr val="FFFFFF"/>
                </a:solidFill>
                <a:latin typeface="Tahoma" pitchFamily="34" charset="0"/>
              </a:rPr>
              <a:t>Human Resources</a:t>
            </a:r>
          </a:p>
          <a:p>
            <a:pPr fontAlgn="base">
              <a:spcBef>
                <a:spcPct val="50000"/>
              </a:spcBef>
              <a:spcAft>
                <a:spcPct val="0"/>
              </a:spcAft>
            </a:pPr>
            <a:r>
              <a:rPr lang="en-US" dirty="0">
                <a:solidFill>
                  <a:srgbClr val="FFFFFF"/>
                </a:solidFill>
                <a:latin typeface="Tahoma" pitchFamily="34" charset="0"/>
              </a:rPr>
              <a:t>Professional Development and Learning</a:t>
            </a:r>
          </a:p>
          <a:p>
            <a:pPr fontAlgn="base">
              <a:spcBef>
                <a:spcPct val="50000"/>
              </a:spcBef>
              <a:spcAft>
                <a:spcPct val="0"/>
              </a:spcAft>
            </a:pPr>
            <a:endParaRPr lang="en-US" dirty="0">
              <a:solidFill>
                <a:srgbClr val="FFFFFF"/>
              </a:solidFill>
              <a:latin typeface="Tahoma" pitchFamily="34" charset="0"/>
            </a:endParaRPr>
          </a:p>
        </p:txBody>
      </p:sp>
      <p:sp>
        <p:nvSpPr>
          <p:cNvPr id="365573" name="Text Box 5"/>
          <p:cNvSpPr txBox="1">
            <a:spLocks noChangeArrowheads="1"/>
          </p:cNvSpPr>
          <p:nvPr/>
        </p:nvSpPr>
        <p:spPr bwMode="auto">
          <a:xfrm>
            <a:off x="7391400" y="60960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i="1">
                <a:solidFill>
                  <a:srgbClr val="FFFFFF"/>
                </a:solidFill>
                <a:effectLst>
                  <a:outerShdw blurRad="38100" dist="38100" dir="2700000" algn="tl">
                    <a:srgbClr val="808080"/>
                  </a:outerShdw>
                </a:effectLst>
                <a:latin typeface="Tahoma" pitchFamily="34" charset="0"/>
              </a:rPr>
              <a:t>Time Mastery Profile</a:t>
            </a:r>
            <a:r>
              <a:rPr lang="en-US" sz="1000" i="1">
                <a:solidFill>
                  <a:srgbClr val="FFFFFF"/>
                </a:solidFill>
                <a:effectLst>
                  <a:outerShdw blurRad="38100" dist="38100" dir="2700000" algn="tl">
                    <a:srgbClr val="808080"/>
                  </a:outerShdw>
                </a:effectLst>
                <a:latin typeface="Tahoma" pitchFamily="34" charset="0"/>
              </a:rPr>
              <a:t> </a:t>
            </a:r>
            <a:r>
              <a:rPr lang="en-US" sz="1400" baseline="70000">
                <a:solidFill>
                  <a:srgbClr val="FFFFFF"/>
                </a:solidFill>
                <a:latin typeface="Tahoma" pitchFamily="34" charset="0"/>
              </a:rPr>
              <a:t>®</a:t>
            </a:r>
          </a:p>
        </p:txBody>
      </p:sp>
    </p:spTree>
    <p:custDataLst>
      <p:tags r:id="rId1"/>
    </p:custDataLst>
    <p:extLst>
      <p:ext uri="{BB962C8B-B14F-4D97-AF65-F5344CB8AC3E}">
        <p14:creationId xmlns:p14="http://schemas.microsoft.com/office/powerpoint/2010/main" val="1517799895"/>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pPr fontAlgn="base">
              <a:spcAft>
                <a:spcPct val="0"/>
              </a:spcAft>
            </a:pPr>
            <a:fld id="{A74DA572-8EE5-4AD6-971B-D3B835F66FC4}" type="slidenum">
              <a:rPr lang="en-US">
                <a:solidFill>
                  <a:srgbClr val="FFFFFF"/>
                </a:solidFill>
                <a:latin typeface="Tahoma" pitchFamily="34" charset="0"/>
              </a:rPr>
              <a:pPr fontAlgn="base">
                <a:spcAft>
                  <a:spcPct val="0"/>
                </a:spcAft>
              </a:pPr>
              <a:t>10</a:t>
            </a:fld>
            <a:endParaRPr lang="en-US">
              <a:solidFill>
                <a:srgbClr val="FFFFFF"/>
              </a:solidFill>
              <a:latin typeface="Tahoma" pitchFamily="34" charset="0"/>
            </a:endParaRPr>
          </a:p>
        </p:txBody>
      </p:sp>
      <p:sp>
        <p:nvSpPr>
          <p:cNvPr id="394242" name="Rectangle 2"/>
          <p:cNvSpPr>
            <a:spLocks noChangeArrowheads="1"/>
          </p:cNvSpPr>
          <p:nvPr/>
        </p:nvSpPr>
        <p:spPr bwMode="auto">
          <a:xfrm>
            <a:off x="1524000" y="914400"/>
            <a:ext cx="9144000" cy="32766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94243" name="Rectangle 3"/>
          <p:cNvSpPr>
            <a:spLocks noGrp="1" noChangeArrowheads="1"/>
          </p:cNvSpPr>
          <p:nvPr>
            <p:ph type="title"/>
          </p:nvPr>
        </p:nvSpPr>
        <p:spPr/>
        <p:txBody>
          <a:bodyPr/>
          <a:lstStyle/>
          <a:p>
            <a:r>
              <a:rPr lang="en-US" dirty="0"/>
              <a:t>Case Study</a:t>
            </a:r>
          </a:p>
        </p:txBody>
      </p:sp>
      <p:sp>
        <p:nvSpPr>
          <p:cNvPr id="394244" name="Rectangle 4"/>
          <p:cNvSpPr>
            <a:spLocks noChangeArrowheads="1"/>
          </p:cNvSpPr>
          <p:nvPr/>
        </p:nvSpPr>
        <p:spPr bwMode="auto">
          <a:xfrm>
            <a:off x="1524000" y="4168775"/>
            <a:ext cx="9144000" cy="777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394245" name="Picture 5" descr="gettyimages_ED000047"/>
          <p:cNvPicPr>
            <a:picLocks noChangeAspect="1" noChangeArrowheads="1"/>
          </p:cNvPicPr>
          <p:nvPr/>
        </p:nvPicPr>
        <p:blipFill>
          <a:blip r:embed="rId4">
            <a:extLst>
              <a:ext uri="{28A0092B-C50C-407E-A947-70E740481C1C}">
                <a14:useLocalDpi xmlns:a14="http://schemas.microsoft.com/office/drawing/2010/main" val="0"/>
              </a:ext>
            </a:extLst>
          </a:blip>
          <a:srcRect t="47641" r="9206"/>
          <a:stretch>
            <a:fillRect/>
          </a:stretch>
        </p:blipFill>
        <p:spPr bwMode="auto">
          <a:xfrm>
            <a:off x="6248400" y="917576"/>
            <a:ext cx="4419600" cy="3248025"/>
          </a:xfrm>
          <a:prstGeom prst="rect">
            <a:avLst/>
          </a:prstGeom>
          <a:noFill/>
          <a:extLst>
            <a:ext uri="{909E8E84-426E-40DD-AFC4-6F175D3DCCD1}">
              <a14:hiddenFill xmlns:a14="http://schemas.microsoft.com/office/drawing/2010/main">
                <a:solidFill>
                  <a:srgbClr val="FFFFFF"/>
                </a:solidFill>
              </a14:hiddenFill>
            </a:ext>
          </a:extLst>
        </p:spPr>
      </p:pic>
      <p:sp>
        <p:nvSpPr>
          <p:cNvPr id="394246" name="Text Box 6"/>
          <p:cNvSpPr txBox="1">
            <a:spLocks noChangeArrowheads="1"/>
          </p:cNvSpPr>
          <p:nvPr/>
        </p:nvSpPr>
        <p:spPr bwMode="auto">
          <a:xfrm>
            <a:off x="1828800" y="2057400"/>
            <a:ext cx="373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dirty="0">
                <a:solidFill>
                  <a:srgbClr val="000000"/>
                </a:solidFill>
                <a:latin typeface="Tahoma" pitchFamily="34" charset="0"/>
              </a:rPr>
              <a:t>Handout 10-1:</a:t>
            </a:r>
            <a:r>
              <a:rPr lang="en-US" sz="3200" i="1" dirty="0">
                <a:solidFill>
                  <a:srgbClr val="000000"/>
                </a:solidFill>
                <a:latin typeface="Tahoma" pitchFamily="34" charset="0"/>
              </a:rPr>
              <a:t>     Budget Meeting</a:t>
            </a:r>
            <a:endParaRPr lang="en-US" sz="3200" dirty="0">
              <a:solidFill>
                <a:srgbClr val="000000"/>
              </a:solidFill>
              <a:latin typeface="Tahoma" pitchFamily="34" charset="0"/>
            </a:endParaRPr>
          </a:p>
        </p:txBody>
      </p:sp>
      <p:sp>
        <p:nvSpPr>
          <p:cNvPr id="394247" name="Text Box 7"/>
          <p:cNvSpPr txBox="1">
            <a:spLocks noChangeArrowheads="1"/>
          </p:cNvSpPr>
          <p:nvPr/>
        </p:nvSpPr>
        <p:spPr bwMode="auto">
          <a:xfrm>
            <a:off x="2297113" y="4532313"/>
            <a:ext cx="685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2800">
                <a:solidFill>
                  <a:srgbClr val="000000"/>
                </a:solidFill>
                <a:latin typeface="Tahoma" pitchFamily="34" charset="0"/>
              </a:rPr>
              <a:t>Read the meeting notes</a:t>
            </a:r>
          </a:p>
        </p:txBody>
      </p:sp>
      <p:sp>
        <p:nvSpPr>
          <p:cNvPr id="394248" name="Text Box 8"/>
          <p:cNvSpPr txBox="1">
            <a:spLocks noChangeArrowheads="1"/>
          </p:cNvSpPr>
          <p:nvPr/>
        </p:nvSpPr>
        <p:spPr bwMode="auto">
          <a:xfrm>
            <a:off x="2292351" y="5272088"/>
            <a:ext cx="77771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2800">
                <a:solidFill>
                  <a:srgbClr val="000000"/>
                </a:solidFill>
                <a:latin typeface="Tahoma" pitchFamily="34" charset="0"/>
              </a:rPr>
              <a:t>Discuss the questions with your table group</a:t>
            </a:r>
          </a:p>
        </p:txBody>
      </p:sp>
      <p:sp>
        <p:nvSpPr>
          <p:cNvPr id="394249" name="Rectangle 9"/>
          <p:cNvSpPr>
            <a:spLocks noChangeArrowheads="1"/>
          </p:cNvSpPr>
          <p:nvPr/>
        </p:nvSpPr>
        <p:spPr bwMode="auto">
          <a:xfrm>
            <a:off x="1524000" y="4681539"/>
            <a:ext cx="685800" cy="230187"/>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94250" name="Rectangle 10"/>
          <p:cNvSpPr>
            <a:spLocks noChangeArrowheads="1"/>
          </p:cNvSpPr>
          <p:nvPr/>
        </p:nvSpPr>
        <p:spPr bwMode="auto">
          <a:xfrm>
            <a:off x="1524000" y="5441950"/>
            <a:ext cx="685800" cy="2301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Tree>
    <p:custDataLst>
      <p:tags r:id="rId1"/>
    </p:custDataLst>
    <p:extLst>
      <p:ext uri="{BB962C8B-B14F-4D97-AF65-F5344CB8AC3E}">
        <p14:creationId xmlns:p14="http://schemas.microsoft.com/office/powerpoint/2010/main" val="1647076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pPr fontAlgn="base">
              <a:spcAft>
                <a:spcPct val="0"/>
              </a:spcAft>
            </a:pPr>
            <a:fld id="{DBF843EC-262F-4D55-88CE-8F1E23242670}" type="slidenum">
              <a:rPr lang="en-US">
                <a:solidFill>
                  <a:srgbClr val="FFFFFF"/>
                </a:solidFill>
                <a:latin typeface="Tahoma" pitchFamily="34" charset="0"/>
              </a:rPr>
              <a:pPr fontAlgn="base">
                <a:spcAft>
                  <a:spcPct val="0"/>
                </a:spcAft>
              </a:pPr>
              <a:t>11</a:t>
            </a:fld>
            <a:endParaRPr lang="en-US">
              <a:solidFill>
                <a:srgbClr val="FFFFFF"/>
              </a:solidFill>
              <a:latin typeface="Tahoma" pitchFamily="34" charset="0"/>
            </a:endParaRPr>
          </a:p>
        </p:txBody>
      </p:sp>
      <p:sp>
        <p:nvSpPr>
          <p:cNvPr id="395266" name="Rectangle 2"/>
          <p:cNvSpPr>
            <a:spLocks noChangeArrowheads="1"/>
          </p:cNvSpPr>
          <p:nvPr/>
        </p:nvSpPr>
        <p:spPr bwMode="auto">
          <a:xfrm>
            <a:off x="6858000" y="939800"/>
            <a:ext cx="381000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95267" name="Rectangle 3"/>
          <p:cNvSpPr>
            <a:spLocks noGrp="1" noChangeArrowheads="1"/>
          </p:cNvSpPr>
          <p:nvPr>
            <p:ph type="title"/>
          </p:nvPr>
        </p:nvSpPr>
        <p:spPr/>
        <p:txBody>
          <a:bodyPr/>
          <a:lstStyle/>
          <a:p>
            <a:r>
              <a:rPr lang="en-US"/>
              <a:t>Budget Meeting</a:t>
            </a:r>
          </a:p>
        </p:txBody>
      </p:sp>
      <p:sp>
        <p:nvSpPr>
          <p:cNvPr id="395268" name="Rectangle 4"/>
          <p:cNvSpPr>
            <a:spLocks noChangeArrowheads="1"/>
          </p:cNvSpPr>
          <p:nvPr/>
        </p:nvSpPr>
        <p:spPr bwMode="auto">
          <a:xfrm>
            <a:off x="1524000" y="2058989"/>
            <a:ext cx="685800" cy="230187"/>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95269" name="Rectangle 5"/>
          <p:cNvSpPr>
            <a:spLocks noChangeArrowheads="1"/>
          </p:cNvSpPr>
          <p:nvPr/>
        </p:nvSpPr>
        <p:spPr bwMode="auto">
          <a:xfrm>
            <a:off x="1828801" y="1858964"/>
            <a:ext cx="4168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5138" fontAlgn="base">
              <a:spcBef>
                <a:spcPct val="20000"/>
              </a:spcBef>
              <a:spcAft>
                <a:spcPct val="0"/>
              </a:spcAft>
            </a:pPr>
            <a:r>
              <a:rPr lang="en-US" sz="3200">
                <a:solidFill>
                  <a:srgbClr val="000000"/>
                </a:solidFill>
                <a:latin typeface="Tahoma" pitchFamily="34" charset="0"/>
              </a:rPr>
              <a:t>What went wrong? </a:t>
            </a:r>
          </a:p>
        </p:txBody>
      </p:sp>
      <p:sp>
        <p:nvSpPr>
          <p:cNvPr id="395270" name="Rectangle 6"/>
          <p:cNvSpPr>
            <a:spLocks noChangeArrowheads="1"/>
          </p:cNvSpPr>
          <p:nvPr/>
        </p:nvSpPr>
        <p:spPr bwMode="auto">
          <a:xfrm>
            <a:off x="1828801" y="3505200"/>
            <a:ext cx="4702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1588" fontAlgn="base">
              <a:spcBef>
                <a:spcPct val="20000"/>
              </a:spcBef>
              <a:spcAft>
                <a:spcPct val="0"/>
              </a:spcAft>
            </a:pPr>
            <a:r>
              <a:rPr lang="en-US" sz="3200">
                <a:solidFill>
                  <a:srgbClr val="000000"/>
                </a:solidFill>
                <a:latin typeface="Tahoma" pitchFamily="34" charset="0"/>
              </a:rPr>
              <a:t>Who was responsible?</a:t>
            </a:r>
          </a:p>
        </p:txBody>
      </p:sp>
      <p:sp>
        <p:nvSpPr>
          <p:cNvPr id="395271" name="Rectangle 7"/>
          <p:cNvSpPr>
            <a:spLocks noChangeArrowheads="1"/>
          </p:cNvSpPr>
          <p:nvPr/>
        </p:nvSpPr>
        <p:spPr bwMode="auto">
          <a:xfrm>
            <a:off x="1524000" y="3709989"/>
            <a:ext cx="685800" cy="230187"/>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395272" name="Picture 8" descr="gettyimages_BU000945"/>
          <p:cNvPicPr>
            <a:picLocks noChangeAspect="1" noChangeArrowheads="1"/>
          </p:cNvPicPr>
          <p:nvPr/>
        </p:nvPicPr>
        <p:blipFill>
          <a:blip r:embed="rId4">
            <a:extLst>
              <a:ext uri="{28A0092B-C50C-407E-A947-70E740481C1C}">
                <a14:useLocalDpi xmlns:a14="http://schemas.microsoft.com/office/drawing/2010/main" val="0"/>
              </a:ext>
            </a:extLst>
          </a:blip>
          <a:srcRect l="3110" r="20688"/>
          <a:stretch>
            <a:fillRect/>
          </a:stretch>
        </p:blipFill>
        <p:spPr bwMode="auto">
          <a:xfrm>
            <a:off x="7124700" y="1447800"/>
            <a:ext cx="3297238" cy="441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1505528"/>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Meetings</a:t>
            </a:r>
            <a:endParaRPr lang="en-US" dirty="0"/>
          </a:p>
        </p:txBody>
      </p:sp>
      <p:graphicFrame>
        <p:nvGraphicFramePr>
          <p:cNvPr id="5" name="Content Placeholder 4"/>
          <p:cNvGraphicFramePr>
            <a:graphicFrameLocks noGrp="1"/>
          </p:cNvGraphicFramePr>
          <p:nvPr>
            <p:ph idx="1"/>
            <p:extLst/>
          </p:nvPr>
        </p:nvGraphicFramePr>
        <p:xfrm>
          <a:off x="1981200" y="1457960"/>
          <a:ext cx="8229600" cy="4028440"/>
        </p:xfrm>
        <a:graphic>
          <a:graphicData uri="http://schemas.openxmlformats.org/drawingml/2006/table">
            <a:tbl>
              <a:tblPr firstRow="1" bandRow="1">
                <a:tableStyleId>{00A15C55-8517-42AA-B614-E9B94910E393}</a:tableStyleId>
              </a:tblPr>
              <a:tblGrid>
                <a:gridCol w="3276600">
                  <a:extLst>
                    <a:ext uri="{9D8B030D-6E8A-4147-A177-3AD203B41FA5}">
                      <a16:colId xmlns:a16="http://schemas.microsoft.com/office/drawing/2014/main" val="3085875091"/>
                    </a:ext>
                  </a:extLst>
                </a:gridCol>
                <a:gridCol w="1143000">
                  <a:extLst>
                    <a:ext uri="{9D8B030D-6E8A-4147-A177-3AD203B41FA5}">
                      <a16:colId xmlns:a16="http://schemas.microsoft.com/office/drawing/2014/main" val="2262817294"/>
                    </a:ext>
                  </a:extLst>
                </a:gridCol>
                <a:gridCol w="1143000">
                  <a:extLst>
                    <a:ext uri="{9D8B030D-6E8A-4147-A177-3AD203B41FA5}">
                      <a16:colId xmlns:a16="http://schemas.microsoft.com/office/drawing/2014/main" val="2782966212"/>
                    </a:ext>
                  </a:extLst>
                </a:gridCol>
                <a:gridCol w="1219200">
                  <a:extLst>
                    <a:ext uri="{9D8B030D-6E8A-4147-A177-3AD203B41FA5}">
                      <a16:colId xmlns:a16="http://schemas.microsoft.com/office/drawing/2014/main" val="28633974"/>
                    </a:ext>
                  </a:extLst>
                </a:gridCol>
                <a:gridCol w="1447800">
                  <a:extLst>
                    <a:ext uri="{9D8B030D-6E8A-4147-A177-3AD203B41FA5}">
                      <a16:colId xmlns:a16="http://schemas.microsoft.com/office/drawing/2014/main" val="1384108039"/>
                    </a:ext>
                  </a:extLst>
                </a:gridCol>
              </a:tblGrid>
              <a:tr h="370840">
                <a:tc>
                  <a:txBody>
                    <a:bodyPr/>
                    <a:lstStyle/>
                    <a:p>
                      <a:pPr algn="ctr"/>
                      <a:r>
                        <a:rPr lang="en-US" dirty="0" smtClean="0"/>
                        <a:t>Type of</a:t>
                      </a:r>
                      <a:r>
                        <a:rPr lang="en-US" baseline="0" dirty="0" smtClean="0"/>
                        <a:t> Meeting</a:t>
                      </a:r>
                      <a:endParaRPr lang="en-US" dirty="0"/>
                    </a:p>
                  </a:txBody>
                  <a:tcPr/>
                </a:tc>
                <a:tc>
                  <a:txBody>
                    <a:bodyPr/>
                    <a:lstStyle/>
                    <a:p>
                      <a:pPr algn="ctr"/>
                      <a:r>
                        <a:rPr lang="en-US" dirty="0" smtClean="0"/>
                        <a:t>Daily</a:t>
                      </a:r>
                      <a:endParaRPr lang="en-US" dirty="0"/>
                    </a:p>
                  </a:txBody>
                  <a:tcPr/>
                </a:tc>
                <a:tc>
                  <a:txBody>
                    <a:bodyPr/>
                    <a:lstStyle/>
                    <a:p>
                      <a:pPr algn="ctr"/>
                      <a:r>
                        <a:rPr lang="en-US" dirty="0" smtClean="0"/>
                        <a:t>Weekly</a:t>
                      </a:r>
                      <a:endParaRPr lang="en-US" dirty="0"/>
                    </a:p>
                  </a:txBody>
                  <a:tcPr/>
                </a:tc>
                <a:tc>
                  <a:txBody>
                    <a:bodyPr/>
                    <a:lstStyle/>
                    <a:p>
                      <a:pPr algn="ctr"/>
                      <a:r>
                        <a:rPr lang="en-US" dirty="0" smtClean="0"/>
                        <a:t>Monthly</a:t>
                      </a:r>
                      <a:endParaRPr lang="en-US" dirty="0"/>
                    </a:p>
                  </a:txBody>
                  <a:tcPr/>
                </a:tc>
                <a:tc>
                  <a:txBody>
                    <a:bodyPr/>
                    <a:lstStyle/>
                    <a:p>
                      <a:pPr algn="ctr"/>
                      <a:r>
                        <a:rPr lang="en-US" dirty="0" smtClean="0"/>
                        <a:t>As Needed</a:t>
                      </a:r>
                      <a:endParaRPr lang="en-US" dirty="0"/>
                    </a:p>
                  </a:txBody>
                  <a:tcPr/>
                </a:tc>
                <a:extLst>
                  <a:ext uri="{0D108BD9-81ED-4DB2-BD59-A6C34878D82A}">
                    <a16:rowId xmlns:a16="http://schemas.microsoft.com/office/drawing/2014/main" val="3834881526"/>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03422957"/>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8583843"/>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5559745"/>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27290709"/>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39043145"/>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64790854"/>
                  </a:ext>
                </a:extLst>
              </a:tr>
              <a:tr h="370840">
                <a:tc>
                  <a:txBody>
                    <a:bodyPr/>
                    <a:lstStyle/>
                    <a:p>
                      <a:endParaRPr lang="en-US" sz="2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55791420"/>
                  </a:ext>
                </a:extLst>
              </a:tr>
              <a:tr h="370840">
                <a:tc>
                  <a:txBody>
                    <a:bodyPr/>
                    <a:lstStyle/>
                    <a:p>
                      <a:endParaRPr lang="en-US" sz="2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86499333"/>
                  </a:ext>
                </a:extLst>
              </a:tr>
            </a:tbl>
          </a:graphicData>
        </a:graphic>
      </p:graphicFrame>
      <p:sp>
        <p:nvSpPr>
          <p:cNvPr id="4" name="Slide Number Placeholder 3"/>
          <p:cNvSpPr>
            <a:spLocks noGrp="1"/>
          </p:cNvSpPr>
          <p:nvPr>
            <p:ph type="sldNum" sz="quarter" idx="10"/>
          </p:nvPr>
        </p:nvSpPr>
        <p:spPr/>
        <p:txBody>
          <a:bodyPr/>
          <a:lstStyle/>
          <a:p>
            <a:pPr fontAlgn="base">
              <a:spcAft>
                <a:spcPct val="0"/>
              </a:spcAft>
            </a:pPr>
            <a:fld id="{9A4C6E6D-BFE6-4992-8972-28A2E4A557EF}" type="slidenum">
              <a:rPr lang="en-US">
                <a:solidFill>
                  <a:srgbClr val="FFFFFF"/>
                </a:solidFill>
                <a:latin typeface="Tahoma" pitchFamily="34" charset="0"/>
              </a:rPr>
              <a:pPr fontAlgn="base">
                <a:spcAft>
                  <a:spcPct val="0"/>
                </a:spcAft>
              </a:pPr>
              <a:t>12</a:t>
            </a:fld>
            <a:endParaRPr lang="en-US">
              <a:solidFill>
                <a:srgbClr val="FFFFFF"/>
              </a:solidFill>
              <a:latin typeface="Tahoma" pitchFamily="34" charset="0"/>
            </a:endParaRPr>
          </a:p>
        </p:txBody>
      </p:sp>
      <p:sp>
        <p:nvSpPr>
          <p:cNvPr id="6" name="TextBox 5"/>
          <p:cNvSpPr txBox="1"/>
          <p:nvPr/>
        </p:nvSpPr>
        <p:spPr>
          <a:xfrm>
            <a:off x="1981200" y="1824673"/>
            <a:ext cx="2684068"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Check-ins/Huddles</a:t>
            </a:r>
          </a:p>
        </p:txBody>
      </p:sp>
      <p:sp>
        <p:nvSpPr>
          <p:cNvPr id="7" name="TextBox 6"/>
          <p:cNvSpPr txBox="1"/>
          <p:nvPr/>
        </p:nvSpPr>
        <p:spPr>
          <a:xfrm>
            <a:off x="1981200" y="2286338"/>
            <a:ext cx="2151936"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Full staff/team</a:t>
            </a:r>
          </a:p>
        </p:txBody>
      </p:sp>
      <p:sp>
        <p:nvSpPr>
          <p:cNvPr id="8" name="TextBox 7"/>
          <p:cNvSpPr txBox="1"/>
          <p:nvPr/>
        </p:nvSpPr>
        <p:spPr>
          <a:xfrm>
            <a:off x="1981201" y="2732712"/>
            <a:ext cx="1936749"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One-on-ones</a:t>
            </a:r>
          </a:p>
        </p:txBody>
      </p:sp>
      <p:sp>
        <p:nvSpPr>
          <p:cNvPr id="9" name="TextBox 8"/>
          <p:cNvSpPr txBox="1"/>
          <p:nvPr/>
        </p:nvSpPr>
        <p:spPr>
          <a:xfrm>
            <a:off x="1981201" y="5041586"/>
            <a:ext cx="1970539"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Other groups</a:t>
            </a:r>
          </a:p>
        </p:txBody>
      </p:sp>
      <p:sp>
        <p:nvSpPr>
          <p:cNvPr id="10" name="TextBox 9"/>
          <p:cNvSpPr txBox="1"/>
          <p:nvPr/>
        </p:nvSpPr>
        <p:spPr>
          <a:xfrm>
            <a:off x="1981201" y="4595212"/>
            <a:ext cx="2746265"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Other one-on-ones</a:t>
            </a:r>
          </a:p>
        </p:txBody>
      </p:sp>
      <p:sp>
        <p:nvSpPr>
          <p:cNvPr id="11" name="TextBox 10"/>
          <p:cNvSpPr txBox="1"/>
          <p:nvPr/>
        </p:nvSpPr>
        <p:spPr>
          <a:xfrm>
            <a:off x="1981201" y="4114801"/>
            <a:ext cx="2325573"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Full department</a:t>
            </a:r>
          </a:p>
        </p:txBody>
      </p:sp>
      <p:sp>
        <p:nvSpPr>
          <p:cNvPr id="12" name="TextBox 11"/>
          <p:cNvSpPr txBox="1"/>
          <p:nvPr/>
        </p:nvSpPr>
        <p:spPr>
          <a:xfrm>
            <a:off x="1952787" y="3194377"/>
            <a:ext cx="2277483"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Projects/Events</a:t>
            </a:r>
          </a:p>
        </p:txBody>
      </p:sp>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054" y="1914026"/>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725" y="1914026"/>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725" y="2375691"/>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1559" y="2813168"/>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1559" y="3289390"/>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289390"/>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4200459"/>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4680870"/>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127244"/>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1559" y="3755644"/>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755644"/>
            <a:ext cx="304800" cy="2829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982493" y="3644035"/>
            <a:ext cx="1638141"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Inter-team</a:t>
            </a:r>
          </a:p>
        </p:txBody>
      </p:sp>
    </p:spTree>
    <p:custDataLst>
      <p:tags r:id="rId1"/>
    </p:custDataLst>
    <p:extLst>
      <p:ext uri="{BB962C8B-B14F-4D97-AF65-F5344CB8AC3E}">
        <p14:creationId xmlns:p14="http://schemas.microsoft.com/office/powerpoint/2010/main" val="384963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left)">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Meeting Structures</a:t>
            </a:r>
            <a:endParaRPr lang="en-US" dirty="0"/>
          </a:p>
        </p:txBody>
      </p:sp>
      <p:graphicFrame>
        <p:nvGraphicFramePr>
          <p:cNvPr id="5" name="Content Placeholder 4"/>
          <p:cNvGraphicFramePr>
            <a:graphicFrameLocks noGrp="1"/>
          </p:cNvGraphicFramePr>
          <p:nvPr>
            <p:ph idx="1"/>
            <p:extLst/>
          </p:nvPr>
        </p:nvGraphicFramePr>
        <p:xfrm>
          <a:off x="1981200" y="1457960"/>
          <a:ext cx="8229600" cy="4028440"/>
        </p:xfrm>
        <a:graphic>
          <a:graphicData uri="http://schemas.openxmlformats.org/drawingml/2006/table">
            <a:tbl>
              <a:tblPr firstRow="1" bandRow="1">
                <a:tableStyleId>{00A15C55-8517-42AA-B614-E9B94910E393}</a:tableStyleId>
              </a:tblPr>
              <a:tblGrid>
                <a:gridCol w="3276600">
                  <a:extLst>
                    <a:ext uri="{9D8B030D-6E8A-4147-A177-3AD203B41FA5}">
                      <a16:colId xmlns:a16="http://schemas.microsoft.com/office/drawing/2014/main" val="3085875091"/>
                    </a:ext>
                  </a:extLst>
                </a:gridCol>
                <a:gridCol w="1238250">
                  <a:extLst>
                    <a:ext uri="{9D8B030D-6E8A-4147-A177-3AD203B41FA5}">
                      <a16:colId xmlns:a16="http://schemas.microsoft.com/office/drawing/2014/main" val="2262817294"/>
                    </a:ext>
                  </a:extLst>
                </a:gridCol>
                <a:gridCol w="1238250">
                  <a:extLst>
                    <a:ext uri="{9D8B030D-6E8A-4147-A177-3AD203B41FA5}">
                      <a16:colId xmlns:a16="http://schemas.microsoft.com/office/drawing/2014/main" val="2782966212"/>
                    </a:ext>
                  </a:extLst>
                </a:gridCol>
                <a:gridCol w="1238250">
                  <a:extLst>
                    <a:ext uri="{9D8B030D-6E8A-4147-A177-3AD203B41FA5}">
                      <a16:colId xmlns:a16="http://schemas.microsoft.com/office/drawing/2014/main" val="28633974"/>
                    </a:ext>
                  </a:extLst>
                </a:gridCol>
                <a:gridCol w="1238250">
                  <a:extLst>
                    <a:ext uri="{9D8B030D-6E8A-4147-A177-3AD203B41FA5}">
                      <a16:colId xmlns:a16="http://schemas.microsoft.com/office/drawing/2014/main" val="1384108039"/>
                    </a:ext>
                  </a:extLst>
                </a:gridCol>
              </a:tblGrid>
              <a:tr h="370840">
                <a:tc>
                  <a:txBody>
                    <a:bodyPr/>
                    <a:lstStyle/>
                    <a:p>
                      <a:pPr algn="ctr"/>
                      <a:r>
                        <a:rPr lang="en-US" dirty="0" smtClean="0"/>
                        <a:t>Type of</a:t>
                      </a:r>
                      <a:r>
                        <a:rPr lang="en-US" baseline="0" dirty="0" smtClean="0"/>
                        <a:t> Meeting</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834881526"/>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03422957"/>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858583843"/>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705559745"/>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627290709"/>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39043145"/>
                  </a:ext>
                </a:extLst>
              </a:tr>
              <a:tr h="370840">
                <a:tc>
                  <a:txBody>
                    <a:bodyPr/>
                    <a:lstStyle/>
                    <a:p>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64790854"/>
                  </a:ext>
                </a:extLst>
              </a:tr>
              <a:tr h="370840">
                <a:tc>
                  <a:txBody>
                    <a:bodyPr/>
                    <a:lstStyle/>
                    <a:p>
                      <a:endParaRPr lang="en-US" sz="2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55791420"/>
                  </a:ext>
                </a:extLst>
              </a:tr>
              <a:tr h="370840">
                <a:tc>
                  <a:txBody>
                    <a:bodyPr/>
                    <a:lstStyle/>
                    <a:p>
                      <a:endParaRPr lang="en-US" sz="2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86499333"/>
                  </a:ext>
                </a:extLst>
              </a:tr>
            </a:tbl>
          </a:graphicData>
        </a:graphic>
      </p:graphicFrame>
      <p:sp>
        <p:nvSpPr>
          <p:cNvPr id="4" name="Slide Number Placeholder 3"/>
          <p:cNvSpPr>
            <a:spLocks noGrp="1"/>
          </p:cNvSpPr>
          <p:nvPr>
            <p:ph type="sldNum" sz="quarter" idx="10"/>
          </p:nvPr>
        </p:nvSpPr>
        <p:spPr/>
        <p:txBody>
          <a:bodyPr/>
          <a:lstStyle/>
          <a:p>
            <a:pPr fontAlgn="base">
              <a:spcAft>
                <a:spcPct val="0"/>
              </a:spcAft>
            </a:pPr>
            <a:fld id="{9A4C6E6D-BFE6-4992-8972-28A2E4A557EF}" type="slidenum">
              <a:rPr lang="en-US">
                <a:solidFill>
                  <a:srgbClr val="FFFFFF"/>
                </a:solidFill>
                <a:latin typeface="Tahoma" pitchFamily="34" charset="0"/>
              </a:rPr>
              <a:pPr fontAlgn="base">
                <a:spcAft>
                  <a:spcPct val="0"/>
                </a:spcAft>
              </a:pPr>
              <a:t>13</a:t>
            </a:fld>
            <a:endParaRPr lang="en-US">
              <a:solidFill>
                <a:srgbClr val="FFFFFF"/>
              </a:solidFill>
              <a:latin typeface="Tahoma" pitchFamily="34" charset="0"/>
            </a:endParaRPr>
          </a:p>
        </p:txBody>
      </p:sp>
      <p:sp>
        <p:nvSpPr>
          <p:cNvPr id="6" name="TextBox 5"/>
          <p:cNvSpPr txBox="1"/>
          <p:nvPr/>
        </p:nvSpPr>
        <p:spPr>
          <a:xfrm>
            <a:off x="1981200" y="1828801"/>
            <a:ext cx="3276097" cy="461665"/>
          </a:xfrm>
          <a:prstGeom prst="rect">
            <a:avLst/>
          </a:prstGeom>
          <a:noFill/>
        </p:spPr>
        <p:txBody>
          <a:bodyPr wrap="square" rtlCol="0">
            <a:spAutoFit/>
          </a:bodyPr>
          <a:lstStyle/>
          <a:p>
            <a:pPr fontAlgn="base">
              <a:spcBef>
                <a:spcPct val="20000"/>
              </a:spcBef>
              <a:spcAft>
                <a:spcPct val="0"/>
              </a:spcAft>
            </a:pPr>
            <a:r>
              <a:rPr lang="en-US" sz="2400" dirty="0">
                <a:solidFill>
                  <a:srgbClr val="000000"/>
                </a:solidFill>
                <a:latin typeface="Tahoma" pitchFamily="34" charset="0"/>
              </a:rPr>
              <a:t>Check-ins/Huddles</a:t>
            </a:r>
          </a:p>
        </p:txBody>
      </p:sp>
      <p:sp>
        <p:nvSpPr>
          <p:cNvPr id="7" name="TextBox 6"/>
          <p:cNvSpPr txBox="1"/>
          <p:nvPr/>
        </p:nvSpPr>
        <p:spPr>
          <a:xfrm>
            <a:off x="1981200" y="2290466"/>
            <a:ext cx="2151936"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Full staff/team</a:t>
            </a:r>
          </a:p>
        </p:txBody>
      </p:sp>
      <p:sp>
        <p:nvSpPr>
          <p:cNvPr id="8" name="TextBox 7"/>
          <p:cNvSpPr txBox="1"/>
          <p:nvPr/>
        </p:nvSpPr>
        <p:spPr>
          <a:xfrm>
            <a:off x="1981201" y="2736840"/>
            <a:ext cx="1936749"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One-on-ones</a:t>
            </a:r>
          </a:p>
        </p:txBody>
      </p:sp>
      <p:sp>
        <p:nvSpPr>
          <p:cNvPr id="9" name="TextBox 8"/>
          <p:cNvSpPr txBox="1"/>
          <p:nvPr/>
        </p:nvSpPr>
        <p:spPr>
          <a:xfrm>
            <a:off x="1981201" y="5045714"/>
            <a:ext cx="1970539"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Other groups</a:t>
            </a:r>
          </a:p>
        </p:txBody>
      </p:sp>
      <p:sp>
        <p:nvSpPr>
          <p:cNvPr id="10" name="TextBox 9"/>
          <p:cNvSpPr txBox="1"/>
          <p:nvPr/>
        </p:nvSpPr>
        <p:spPr>
          <a:xfrm>
            <a:off x="1981201" y="4599340"/>
            <a:ext cx="2746265"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Other one-on-ones</a:t>
            </a:r>
          </a:p>
        </p:txBody>
      </p:sp>
      <p:sp>
        <p:nvSpPr>
          <p:cNvPr id="11" name="TextBox 10"/>
          <p:cNvSpPr txBox="1"/>
          <p:nvPr/>
        </p:nvSpPr>
        <p:spPr>
          <a:xfrm>
            <a:off x="1981201" y="4118929"/>
            <a:ext cx="2325573"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Full department</a:t>
            </a:r>
          </a:p>
        </p:txBody>
      </p:sp>
      <p:sp>
        <p:nvSpPr>
          <p:cNvPr id="12" name="TextBox 11"/>
          <p:cNvSpPr txBox="1"/>
          <p:nvPr/>
        </p:nvSpPr>
        <p:spPr>
          <a:xfrm>
            <a:off x="1952787" y="3198505"/>
            <a:ext cx="2277483"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Projects/Events</a:t>
            </a:r>
          </a:p>
        </p:txBody>
      </p:sp>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905000"/>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9366" y="1914026"/>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9366" y="2375691"/>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813168"/>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388" y="2813168"/>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3289390"/>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200459"/>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4680870"/>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5127244"/>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3749670"/>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3755644"/>
            <a:ext cx="304800" cy="28295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982493" y="3648163"/>
            <a:ext cx="1638141" cy="461665"/>
          </a:xfrm>
          <a:prstGeom prst="rect">
            <a:avLst/>
          </a:prstGeom>
          <a:noFill/>
        </p:spPr>
        <p:txBody>
          <a:bodyPr wrap="none" rtlCol="0">
            <a:spAutoFit/>
          </a:bodyPr>
          <a:lstStyle/>
          <a:p>
            <a:pPr fontAlgn="base">
              <a:spcBef>
                <a:spcPct val="20000"/>
              </a:spcBef>
              <a:spcAft>
                <a:spcPct val="0"/>
              </a:spcAft>
            </a:pPr>
            <a:r>
              <a:rPr lang="en-US" sz="2400" dirty="0">
                <a:solidFill>
                  <a:srgbClr val="000000"/>
                </a:solidFill>
                <a:latin typeface="Tahoma" pitchFamily="34" charset="0"/>
              </a:rPr>
              <a:t>Inter-team</a:t>
            </a:r>
          </a:p>
        </p:txBody>
      </p:sp>
      <p:pic>
        <p:nvPicPr>
          <p:cNvPr id="2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5103175"/>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089901"/>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659847"/>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659847"/>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4229512"/>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0" y="3315112"/>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46" y="2375691"/>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7508" y="2375691"/>
            <a:ext cx="304800" cy="28295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7508" y="2842496"/>
            <a:ext cx="304800" cy="2829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297" y="1461291"/>
            <a:ext cx="1220206" cy="369332"/>
          </a:xfrm>
          <a:prstGeom prst="rect">
            <a:avLst/>
          </a:prstGeom>
          <a:noFill/>
        </p:spPr>
        <p:txBody>
          <a:bodyPr wrap="none" rtlCol="0">
            <a:spAutoFit/>
          </a:bodyPr>
          <a:lstStyle/>
          <a:p>
            <a:pPr fontAlgn="base">
              <a:spcBef>
                <a:spcPct val="20000"/>
              </a:spcBef>
              <a:spcAft>
                <a:spcPct val="0"/>
              </a:spcAft>
            </a:pPr>
            <a:r>
              <a:rPr lang="en-US" b="1" dirty="0">
                <a:solidFill>
                  <a:srgbClr val="FFFFFF"/>
                </a:solidFill>
                <a:latin typeface="Tahoma" pitchFamily="34" charset="0"/>
              </a:rPr>
              <a:t>Standing</a:t>
            </a:r>
          </a:p>
        </p:txBody>
      </p:sp>
      <p:sp>
        <p:nvSpPr>
          <p:cNvPr id="34" name="TextBox 33"/>
          <p:cNvSpPr txBox="1"/>
          <p:nvPr/>
        </p:nvSpPr>
        <p:spPr>
          <a:xfrm>
            <a:off x="6521381" y="1461291"/>
            <a:ext cx="1130438" cy="369332"/>
          </a:xfrm>
          <a:prstGeom prst="rect">
            <a:avLst/>
          </a:prstGeom>
          <a:noFill/>
        </p:spPr>
        <p:txBody>
          <a:bodyPr wrap="none" rtlCol="0">
            <a:spAutoFit/>
          </a:bodyPr>
          <a:lstStyle/>
          <a:p>
            <a:pPr fontAlgn="base">
              <a:spcBef>
                <a:spcPct val="20000"/>
              </a:spcBef>
              <a:spcAft>
                <a:spcPct val="0"/>
              </a:spcAft>
            </a:pPr>
            <a:r>
              <a:rPr lang="en-US" b="1" dirty="0">
                <a:solidFill>
                  <a:srgbClr val="FFFFFF"/>
                </a:solidFill>
                <a:latin typeface="Tahoma" pitchFamily="34" charset="0"/>
              </a:rPr>
              <a:t>Walking</a:t>
            </a:r>
          </a:p>
        </p:txBody>
      </p:sp>
      <p:sp>
        <p:nvSpPr>
          <p:cNvPr id="35" name="TextBox 34"/>
          <p:cNvSpPr txBox="1"/>
          <p:nvPr/>
        </p:nvSpPr>
        <p:spPr>
          <a:xfrm>
            <a:off x="7847735" y="1461291"/>
            <a:ext cx="954107" cy="369332"/>
          </a:xfrm>
          <a:prstGeom prst="rect">
            <a:avLst/>
          </a:prstGeom>
          <a:noFill/>
        </p:spPr>
        <p:txBody>
          <a:bodyPr wrap="none" rtlCol="0">
            <a:spAutoFit/>
          </a:bodyPr>
          <a:lstStyle/>
          <a:p>
            <a:pPr fontAlgn="base">
              <a:spcBef>
                <a:spcPct val="20000"/>
              </a:spcBef>
              <a:spcAft>
                <a:spcPct val="0"/>
              </a:spcAft>
            </a:pPr>
            <a:r>
              <a:rPr lang="en-US" b="1" dirty="0">
                <a:solidFill>
                  <a:srgbClr val="FFFFFF"/>
                </a:solidFill>
                <a:latin typeface="Tahoma" pitchFamily="34" charset="0"/>
              </a:rPr>
              <a:t>Sitting</a:t>
            </a:r>
          </a:p>
        </p:txBody>
      </p:sp>
      <p:sp>
        <p:nvSpPr>
          <p:cNvPr id="36" name="TextBox 35"/>
          <p:cNvSpPr txBox="1"/>
          <p:nvPr/>
        </p:nvSpPr>
        <p:spPr>
          <a:xfrm>
            <a:off x="9120450" y="1461291"/>
            <a:ext cx="958917" cy="369332"/>
          </a:xfrm>
          <a:prstGeom prst="rect">
            <a:avLst/>
          </a:prstGeom>
          <a:noFill/>
        </p:spPr>
        <p:txBody>
          <a:bodyPr wrap="none" rtlCol="0">
            <a:spAutoFit/>
          </a:bodyPr>
          <a:lstStyle/>
          <a:p>
            <a:pPr fontAlgn="base">
              <a:spcBef>
                <a:spcPct val="20000"/>
              </a:spcBef>
              <a:spcAft>
                <a:spcPct val="0"/>
              </a:spcAft>
            </a:pPr>
            <a:r>
              <a:rPr lang="en-US" b="1" dirty="0">
                <a:solidFill>
                  <a:srgbClr val="FFFFFF"/>
                </a:solidFill>
                <a:latin typeface="Tahoma" pitchFamily="34" charset="0"/>
              </a:rPr>
              <a:t>Virtual</a:t>
            </a:r>
          </a:p>
        </p:txBody>
      </p:sp>
      <p:pic>
        <p:nvPicPr>
          <p:cNvPr id="37"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658689"/>
            <a:ext cx="304800" cy="2829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2958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2500"/>
                            </p:stCondLst>
                            <p:childTnLst>
                              <p:par>
                                <p:cTn id="66" presetID="10" presetClass="entr" presetSubtype="0"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par>
                          <p:cTn id="85" fill="hold">
                            <p:stCondLst>
                              <p:cond delay="3500"/>
                            </p:stCondLst>
                            <p:childTnLst>
                              <p:par>
                                <p:cTn id="86" presetID="10" presetClass="entr" presetSubtype="0" fill="hold"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par>
                                <p:cTn id="89" presetID="10"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10" presetClass="entr" presetSubtype="0" fill="hold"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t="1344" r="1633" b="1451"/>
          <a:stretch/>
        </p:blipFill>
        <p:spPr>
          <a:xfrm>
            <a:off x="5985830" y="1177379"/>
            <a:ext cx="4377371" cy="4871181"/>
          </a:xfrm>
          <a:prstGeom prst="rect">
            <a:avLst/>
          </a:prstGeom>
          <a:ln w="28575">
            <a:solidFill>
              <a:schemeClr val="bg2"/>
            </a:solidFill>
          </a:ln>
        </p:spPr>
      </p:pic>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14</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322562" name="Picture 2"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692" r="3362"/>
          <a:stretch/>
        </p:blipFill>
        <p:spPr bwMode="auto">
          <a:xfrm>
            <a:off x="2114551" y="1752601"/>
            <a:ext cx="2965448" cy="4074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267718" y="1120914"/>
            <a:ext cx="3171682" cy="707886"/>
            <a:chOff x="5743718" y="1120914"/>
            <a:chExt cx="3171682" cy="707886"/>
          </a:xfrm>
        </p:grpSpPr>
        <p:sp>
          <p:nvSpPr>
            <p:cNvPr id="3" name="TextBox 2"/>
            <p:cNvSpPr txBox="1"/>
            <p:nvPr/>
          </p:nvSpPr>
          <p:spPr>
            <a:xfrm>
              <a:off x="6019800" y="1120914"/>
              <a:ext cx="2895600" cy="707886"/>
            </a:xfrm>
            <a:prstGeom prst="rect">
              <a:avLst/>
            </a:prstGeom>
            <a:noFill/>
          </p:spPr>
          <p:txBody>
            <a:bodyPr wrap="square" rtlCol="0">
              <a:spAutoFit/>
            </a:bodyPr>
            <a:lstStyle/>
            <a:p>
              <a:pPr algn="ctr" fontAlgn="base">
                <a:spcBef>
                  <a:spcPct val="20000"/>
                </a:spcBef>
                <a:spcAft>
                  <a:spcPct val="0"/>
                </a:spcAft>
              </a:pPr>
              <a:r>
                <a:rPr lang="en-US" sz="2000" dirty="0">
                  <a:solidFill>
                    <a:srgbClr val="480081"/>
                  </a:solidFill>
                  <a:latin typeface="Tahoma" pitchFamily="34" charset="0"/>
                </a:rPr>
                <a:t>Name, date, time, location, and attendees</a:t>
              </a:r>
            </a:p>
          </p:txBody>
        </p:sp>
        <p:sp>
          <p:nvSpPr>
            <p:cNvPr id="4" name="Left Arrow 3"/>
            <p:cNvSpPr/>
            <p:nvPr/>
          </p:nvSpPr>
          <p:spPr bwMode="auto">
            <a:xfrm rot="19268511">
              <a:off x="5743718" y="1584547"/>
              <a:ext cx="381000" cy="225933"/>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grpSp>
        <p:nvGrpSpPr>
          <p:cNvPr id="36" name="Group 35"/>
          <p:cNvGrpSpPr/>
          <p:nvPr/>
        </p:nvGrpSpPr>
        <p:grpSpPr>
          <a:xfrm>
            <a:off x="5863020" y="2431634"/>
            <a:ext cx="2899980" cy="638568"/>
            <a:chOff x="5739345" y="1339473"/>
            <a:chExt cx="2895600" cy="562634"/>
          </a:xfrm>
        </p:grpSpPr>
        <p:sp>
          <p:nvSpPr>
            <p:cNvPr id="37" name="TextBox 36"/>
            <p:cNvSpPr txBox="1"/>
            <p:nvPr/>
          </p:nvSpPr>
          <p:spPr>
            <a:xfrm>
              <a:off x="5739345" y="1549575"/>
              <a:ext cx="2895600" cy="352532"/>
            </a:xfrm>
            <a:prstGeom prst="rect">
              <a:avLst/>
            </a:prstGeom>
            <a:noFill/>
          </p:spPr>
          <p:txBody>
            <a:bodyPr wrap="square" rtlCol="0">
              <a:spAutoFit/>
            </a:bodyPr>
            <a:lstStyle/>
            <a:p>
              <a:pPr algn="ctr" fontAlgn="base">
                <a:spcBef>
                  <a:spcPct val="20000"/>
                </a:spcBef>
                <a:spcAft>
                  <a:spcPct val="0"/>
                </a:spcAft>
              </a:pPr>
              <a:r>
                <a:rPr lang="en-US" sz="2000" dirty="0">
                  <a:solidFill>
                    <a:srgbClr val="480081"/>
                  </a:solidFill>
                  <a:latin typeface="Tahoma" pitchFamily="34" charset="0"/>
                </a:rPr>
                <a:t>Time, item, and owner</a:t>
              </a:r>
            </a:p>
          </p:txBody>
        </p:sp>
        <p:sp>
          <p:nvSpPr>
            <p:cNvPr id="38" name="Left Arrow 37"/>
            <p:cNvSpPr/>
            <p:nvPr/>
          </p:nvSpPr>
          <p:spPr bwMode="auto">
            <a:xfrm rot="8285078">
              <a:off x="6009980" y="1339473"/>
              <a:ext cx="304338" cy="225933"/>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grpSp>
        <p:nvGrpSpPr>
          <p:cNvPr id="39" name="Group 38"/>
          <p:cNvGrpSpPr/>
          <p:nvPr/>
        </p:nvGrpSpPr>
        <p:grpSpPr>
          <a:xfrm>
            <a:off x="7620000" y="4343400"/>
            <a:ext cx="2899980" cy="400110"/>
            <a:chOff x="6043685" y="1479713"/>
            <a:chExt cx="2895600" cy="352532"/>
          </a:xfrm>
        </p:grpSpPr>
        <p:sp>
          <p:nvSpPr>
            <p:cNvPr id="40" name="TextBox 39"/>
            <p:cNvSpPr txBox="1"/>
            <p:nvPr/>
          </p:nvSpPr>
          <p:spPr>
            <a:xfrm>
              <a:off x="6043685" y="1479713"/>
              <a:ext cx="2895600" cy="352532"/>
            </a:xfrm>
            <a:prstGeom prst="rect">
              <a:avLst/>
            </a:prstGeom>
            <a:noFill/>
          </p:spPr>
          <p:txBody>
            <a:bodyPr wrap="square" rtlCol="0">
              <a:spAutoFit/>
            </a:bodyPr>
            <a:lstStyle/>
            <a:p>
              <a:pPr algn="ctr" fontAlgn="base">
                <a:spcBef>
                  <a:spcPct val="20000"/>
                </a:spcBef>
                <a:spcAft>
                  <a:spcPct val="0"/>
                </a:spcAft>
              </a:pPr>
              <a:r>
                <a:rPr lang="en-US" sz="2000" dirty="0">
                  <a:solidFill>
                    <a:srgbClr val="480081"/>
                  </a:solidFill>
                  <a:latin typeface="Tahoma" pitchFamily="34" charset="0"/>
                </a:rPr>
                <a:t>Objective</a:t>
              </a:r>
            </a:p>
          </p:txBody>
        </p:sp>
        <p:sp>
          <p:nvSpPr>
            <p:cNvPr id="41" name="Left Arrow 40"/>
            <p:cNvSpPr/>
            <p:nvPr/>
          </p:nvSpPr>
          <p:spPr bwMode="auto">
            <a:xfrm rot="2252760">
              <a:off x="6603388" y="1511304"/>
              <a:ext cx="307106" cy="225933"/>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grpSp>
        <p:nvGrpSpPr>
          <p:cNvPr id="22" name="Group 8"/>
          <p:cNvGrpSpPr>
            <a:grpSpLocks/>
          </p:cNvGrpSpPr>
          <p:nvPr/>
        </p:nvGrpSpPr>
        <p:grpSpPr bwMode="auto">
          <a:xfrm>
            <a:off x="1517649" y="838201"/>
            <a:ext cx="4495800" cy="600075"/>
            <a:chOff x="0" y="696"/>
            <a:chExt cx="2832" cy="378"/>
          </a:xfrm>
        </p:grpSpPr>
        <p:sp>
          <p:nvSpPr>
            <p:cNvPr id="23"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24"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spTree>
    <p:custDataLst>
      <p:tags r:id="rId1"/>
    </p:custDataLst>
    <p:extLst>
      <p:ext uri="{BB962C8B-B14F-4D97-AF65-F5344CB8AC3E}">
        <p14:creationId xmlns:p14="http://schemas.microsoft.com/office/powerpoint/2010/main" val="734589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562"/>
                                        </p:tgtEl>
                                        <p:attrNameLst>
                                          <p:attrName>style.visibility</p:attrName>
                                        </p:attrNameLst>
                                      </p:cBhvr>
                                      <p:to>
                                        <p:strVal val="visible"/>
                                      </p:to>
                                    </p:set>
                                    <p:animEffect transition="in" filter="fade">
                                      <p:cBhvr>
                                        <p:cTn id="12" dur="500"/>
                                        <p:tgtEl>
                                          <p:spTgt spid="3225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15</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dirty="0">
              <a:solidFill>
                <a:srgbClr val="FFFFFF"/>
              </a:solidFill>
              <a:latin typeface="Tahoma" pitchFamily="34" charset="0"/>
            </a:endParaRPr>
          </a:p>
        </p:txBody>
      </p:sp>
      <p:pic>
        <p:nvPicPr>
          <p:cNvPr id="323592" name="Picture 8" descr="Image result for clock 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2598457"/>
            <a:ext cx="3316289" cy="3255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1066801"/>
            <a:ext cx="4800600" cy="3711785"/>
          </a:xfrm>
          <a:prstGeom prst="rect">
            <a:avLst/>
          </a:prstGeom>
          <a:noFill/>
        </p:spPr>
        <p:txBody>
          <a:bodyPr wrap="square" rtlCol="0">
            <a:spAutoFit/>
          </a:bodyPr>
          <a:lstStyle/>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By consistently starting on time, people will start coming on time</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The leader should arrive a few minutes early</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If people come in late, ignore them and don’t recap</a:t>
            </a:r>
          </a:p>
        </p:txBody>
      </p:sp>
      <p:grpSp>
        <p:nvGrpSpPr>
          <p:cNvPr id="13" name="Group 5"/>
          <p:cNvGrpSpPr>
            <a:grpSpLocks/>
          </p:cNvGrpSpPr>
          <p:nvPr/>
        </p:nvGrpSpPr>
        <p:grpSpPr bwMode="auto">
          <a:xfrm>
            <a:off x="1517649" y="1415662"/>
            <a:ext cx="5175250" cy="654050"/>
            <a:chOff x="0" y="1125"/>
            <a:chExt cx="3260" cy="412"/>
          </a:xfrm>
        </p:grpSpPr>
        <p:sp>
          <p:nvSpPr>
            <p:cNvPr id="14"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15"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16" name="Group 8"/>
          <p:cNvGrpSpPr>
            <a:grpSpLocks/>
          </p:cNvGrpSpPr>
          <p:nvPr/>
        </p:nvGrpSpPr>
        <p:grpSpPr bwMode="auto">
          <a:xfrm>
            <a:off x="1517649" y="838201"/>
            <a:ext cx="4495800" cy="600075"/>
            <a:chOff x="0" y="696"/>
            <a:chExt cx="2832" cy="378"/>
          </a:xfrm>
        </p:grpSpPr>
        <p:sp>
          <p:nvSpPr>
            <p:cNvPr id="17"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18"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spTree>
    <p:custDataLst>
      <p:tags r:id="rId1"/>
    </p:custDataLst>
    <p:extLst>
      <p:ext uri="{BB962C8B-B14F-4D97-AF65-F5344CB8AC3E}">
        <p14:creationId xmlns:p14="http://schemas.microsoft.com/office/powerpoint/2010/main" val="424395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23592"/>
                                        </p:tgtEl>
                                        <p:attrNameLst>
                                          <p:attrName>style.visibility</p:attrName>
                                        </p:attrNameLst>
                                      </p:cBhvr>
                                      <p:to>
                                        <p:strVal val="visible"/>
                                      </p:to>
                                    </p:set>
                                    <p:animEffect transition="in" filter="wheel(1)">
                                      <p:cBhvr>
                                        <p:cTn id="11" dur="500"/>
                                        <p:tgtEl>
                                          <p:spTgt spid="32359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16</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2" name="TextBox 1"/>
          <p:cNvSpPr txBox="1"/>
          <p:nvPr/>
        </p:nvSpPr>
        <p:spPr>
          <a:xfrm>
            <a:off x="5791201" y="914401"/>
            <a:ext cx="4724400" cy="5472267"/>
          </a:xfrm>
          <a:prstGeom prst="rect">
            <a:avLst/>
          </a:prstGeom>
          <a:noFill/>
        </p:spPr>
        <p:txBody>
          <a:bodyPr wrap="square" rtlCol="0">
            <a:spAutoFit/>
          </a:bodyPr>
          <a:lstStyle/>
          <a:p>
            <a:pPr fontAlgn="base">
              <a:spcBef>
                <a:spcPct val="20000"/>
              </a:spcBef>
              <a:spcAft>
                <a:spcPct val="0"/>
              </a:spcAft>
            </a:pPr>
            <a:r>
              <a:rPr lang="en-US" sz="2800" dirty="0">
                <a:solidFill>
                  <a:srgbClr val="000000"/>
                </a:solidFill>
                <a:latin typeface="Tahoma" pitchFamily="34" charset="0"/>
              </a:rPr>
              <a:t>Some ground rules to consider:</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We start and end on time</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We will stick to the agenda</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How time reminders work</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How the parking lot works</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No cell phones</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One person speaks at a time</a:t>
            </a:r>
          </a:p>
        </p:txBody>
      </p:sp>
      <p:pic>
        <p:nvPicPr>
          <p:cNvPr id="324612" name="Picture 4" descr="Image result for ru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4013" y="3276600"/>
            <a:ext cx="3946525" cy="2219920"/>
          </a:xfrm>
          <a:prstGeom prst="rect">
            <a:avLst/>
          </a:prstGeom>
          <a:noFill/>
          <a:ln w="28575">
            <a:solidFill>
              <a:schemeClr val="bg2">
                <a:lumMod val="20000"/>
                <a:lumOff val="80000"/>
              </a:schemeClr>
            </a:solidFill>
          </a:ln>
          <a:extLst>
            <a:ext uri="{909E8E84-426E-40DD-AFC4-6F175D3DCCD1}">
              <a14:hiddenFill xmlns:a14="http://schemas.microsoft.com/office/drawing/2010/main">
                <a:solidFill>
                  <a:srgbClr val="FFFFFF"/>
                </a:solidFill>
              </a14:hiddenFill>
            </a:ext>
          </a:extLst>
        </p:spPr>
      </p:pic>
      <p:grpSp>
        <p:nvGrpSpPr>
          <p:cNvPr id="16" name="Group 5"/>
          <p:cNvGrpSpPr>
            <a:grpSpLocks/>
          </p:cNvGrpSpPr>
          <p:nvPr/>
        </p:nvGrpSpPr>
        <p:grpSpPr bwMode="auto">
          <a:xfrm>
            <a:off x="1517649" y="1415662"/>
            <a:ext cx="5175250" cy="654050"/>
            <a:chOff x="0" y="1125"/>
            <a:chExt cx="3260" cy="412"/>
          </a:xfrm>
        </p:grpSpPr>
        <p:sp>
          <p:nvSpPr>
            <p:cNvPr id="17"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18"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19" name="Group 8"/>
          <p:cNvGrpSpPr>
            <a:grpSpLocks/>
          </p:cNvGrpSpPr>
          <p:nvPr/>
        </p:nvGrpSpPr>
        <p:grpSpPr bwMode="auto">
          <a:xfrm>
            <a:off x="1517649" y="838201"/>
            <a:ext cx="4495800" cy="600075"/>
            <a:chOff x="0" y="696"/>
            <a:chExt cx="2832" cy="378"/>
          </a:xfrm>
        </p:grpSpPr>
        <p:sp>
          <p:nvSpPr>
            <p:cNvPr id="20"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21"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grpSp>
        <p:nvGrpSpPr>
          <p:cNvPr id="22" name="Group 5"/>
          <p:cNvGrpSpPr>
            <a:grpSpLocks/>
          </p:cNvGrpSpPr>
          <p:nvPr/>
        </p:nvGrpSpPr>
        <p:grpSpPr bwMode="auto">
          <a:xfrm>
            <a:off x="1517649" y="2047099"/>
            <a:ext cx="5175250" cy="654050"/>
            <a:chOff x="0" y="1125"/>
            <a:chExt cx="3260" cy="412"/>
          </a:xfrm>
        </p:grpSpPr>
        <p:sp>
          <p:nvSpPr>
            <p:cNvPr id="23"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Set ground rules</a:t>
              </a:r>
            </a:p>
          </p:txBody>
        </p:sp>
        <p:sp>
          <p:nvSpPr>
            <p:cNvPr id="24"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12061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4612"/>
                                        </p:tgtEl>
                                        <p:attrNameLst>
                                          <p:attrName>style.visibility</p:attrName>
                                        </p:attrNameLst>
                                      </p:cBhvr>
                                      <p:to>
                                        <p:strVal val="visible"/>
                                      </p:to>
                                    </p:set>
                                    <p:animEffect transition="in" filter="wipe(up)">
                                      <p:cBhvr>
                                        <p:cTn id="11" dur="500"/>
                                        <p:tgtEl>
                                          <p:spTgt spid="3246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17</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31"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692" r="3362"/>
          <a:stretch/>
        </p:blipFill>
        <p:spPr bwMode="auto">
          <a:xfrm>
            <a:off x="2546349" y="3352800"/>
            <a:ext cx="2101852" cy="2888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rotWithShape="1">
          <a:blip r:embed="rId5"/>
          <a:srcRect t="23467" r="1633" b="1451"/>
          <a:stretch/>
        </p:blipFill>
        <p:spPr>
          <a:xfrm>
            <a:off x="6003118" y="1128514"/>
            <a:ext cx="4377371" cy="3762559"/>
          </a:xfrm>
          <a:prstGeom prst="rect">
            <a:avLst/>
          </a:prstGeom>
          <a:ln w="28575">
            <a:solidFill>
              <a:schemeClr val="bg2"/>
            </a:solidFill>
          </a:ln>
        </p:spPr>
      </p:pic>
      <p:sp>
        <p:nvSpPr>
          <p:cNvPr id="2" name="TextBox 1"/>
          <p:cNvSpPr txBox="1"/>
          <p:nvPr/>
        </p:nvSpPr>
        <p:spPr>
          <a:xfrm>
            <a:off x="5878338" y="5109053"/>
            <a:ext cx="4502151" cy="954107"/>
          </a:xfrm>
          <a:prstGeom prst="rect">
            <a:avLst/>
          </a:prstGeom>
          <a:noFill/>
        </p:spPr>
        <p:txBody>
          <a:bodyPr wrap="square" rtlCol="0">
            <a:spAutoFit/>
          </a:bodyPr>
          <a:lstStyle/>
          <a:p>
            <a:pPr algn="ctr" fontAlgn="base">
              <a:spcBef>
                <a:spcPct val="20000"/>
              </a:spcBef>
              <a:spcAft>
                <a:spcPct val="0"/>
              </a:spcAft>
            </a:pPr>
            <a:r>
              <a:rPr lang="en-US" sz="2800" dirty="0">
                <a:solidFill>
                  <a:srgbClr val="000000"/>
                </a:solidFill>
                <a:latin typeface="Tahoma" pitchFamily="34" charset="0"/>
              </a:rPr>
              <a:t>Use time reminders to keep people on track</a:t>
            </a:r>
          </a:p>
        </p:txBody>
      </p:sp>
      <p:sp>
        <p:nvSpPr>
          <p:cNvPr id="33" name="Left Arrow 32"/>
          <p:cNvSpPr/>
          <p:nvPr/>
        </p:nvSpPr>
        <p:spPr bwMode="auto">
          <a:xfrm rot="10800000">
            <a:off x="6082215" y="1297951"/>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34" name="Left Arrow 33"/>
          <p:cNvSpPr/>
          <p:nvPr/>
        </p:nvSpPr>
        <p:spPr bwMode="auto">
          <a:xfrm rot="10800000">
            <a:off x="6082215" y="1832699"/>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35" name="Left Arrow 34"/>
          <p:cNvSpPr/>
          <p:nvPr/>
        </p:nvSpPr>
        <p:spPr bwMode="auto">
          <a:xfrm rot="10800000">
            <a:off x="6082215" y="2398487"/>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36" name="Left Arrow 35"/>
          <p:cNvSpPr/>
          <p:nvPr/>
        </p:nvSpPr>
        <p:spPr bwMode="auto">
          <a:xfrm rot="10800000">
            <a:off x="6082215" y="2954851"/>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37" name="Left Arrow 36"/>
          <p:cNvSpPr/>
          <p:nvPr/>
        </p:nvSpPr>
        <p:spPr bwMode="auto">
          <a:xfrm rot="10800000">
            <a:off x="6082215" y="3497624"/>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38" name="Left Arrow 37"/>
          <p:cNvSpPr/>
          <p:nvPr/>
        </p:nvSpPr>
        <p:spPr bwMode="auto">
          <a:xfrm rot="10800000">
            <a:off x="6082216" y="4074793"/>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39" name="Left Arrow 38"/>
          <p:cNvSpPr/>
          <p:nvPr/>
        </p:nvSpPr>
        <p:spPr bwMode="auto">
          <a:xfrm rot="10800000">
            <a:off x="6082216" y="4604931"/>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nvGrpSpPr>
          <p:cNvPr id="27" name="Group 5"/>
          <p:cNvGrpSpPr>
            <a:grpSpLocks/>
          </p:cNvGrpSpPr>
          <p:nvPr/>
        </p:nvGrpSpPr>
        <p:grpSpPr bwMode="auto">
          <a:xfrm>
            <a:off x="1517649" y="1415662"/>
            <a:ext cx="5175250" cy="654050"/>
            <a:chOff x="0" y="1125"/>
            <a:chExt cx="3260" cy="412"/>
          </a:xfrm>
        </p:grpSpPr>
        <p:sp>
          <p:nvSpPr>
            <p:cNvPr id="28"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29"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0" name="Group 8"/>
          <p:cNvGrpSpPr>
            <a:grpSpLocks/>
          </p:cNvGrpSpPr>
          <p:nvPr/>
        </p:nvGrpSpPr>
        <p:grpSpPr bwMode="auto">
          <a:xfrm>
            <a:off x="1517649" y="838201"/>
            <a:ext cx="4495800" cy="600075"/>
            <a:chOff x="0" y="696"/>
            <a:chExt cx="2832" cy="378"/>
          </a:xfrm>
        </p:grpSpPr>
        <p:sp>
          <p:nvSpPr>
            <p:cNvPr id="40"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41"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grpSp>
        <p:nvGrpSpPr>
          <p:cNvPr id="42" name="Group 5"/>
          <p:cNvGrpSpPr>
            <a:grpSpLocks/>
          </p:cNvGrpSpPr>
          <p:nvPr/>
        </p:nvGrpSpPr>
        <p:grpSpPr bwMode="auto">
          <a:xfrm>
            <a:off x="1517649" y="2047099"/>
            <a:ext cx="5175250" cy="654050"/>
            <a:chOff x="0" y="1125"/>
            <a:chExt cx="3260" cy="412"/>
          </a:xfrm>
        </p:grpSpPr>
        <p:sp>
          <p:nvSpPr>
            <p:cNvPr id="43"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Set ground rules</a:t>
              </a:r>
            </a:p>
          </p:txBody>
        </p:sp>
        <p:sp>
          <p:nvSpPr>
            <p:cNvPr id="44"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 name="Group 5"/>
          <p:cNvGrpSpPr>
            <a:grpSpLocks/>
          </p:cNvGrpSpPr>
          <p:nvPr/>
        </p:nvGrpSpPr>
        <p:grpSpPr bwMode="auto">
          <a:xfrm>
            <a:off x="1517650" y="2678536"/>
            <a:ext cx="5181601" cy="654050"/>
            <a:chOff x="0" y="1125"/>
            <a:chExt cx="3264" cy="412"/>
          </a:xfrm>
        </p:grpSpPr>
        <p:sp>
          <p:nvSpPr>
            <p:cNvPr id="46"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Stick to the agenda</a:t>
              </a:r>
            </a:p>
          </p:txBody>
        </p:sp>
        <p:sp>
          <p:nvSpPr>
            <p:cNvPr id="47"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131172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300"/>
                                        <p:tgtEl>
                                          <p:spTgt spid="33"/>
                                        </p:tgtEl>
                                      </p:cBhvr>
                                    </p:animEffect>
                                  </p:childTnLst>
                                </p:cTn>
                              </p:par>
                            </p:childTnLst>
                          </p:cTn>
                        </p:par>
                        <p:par>
                          <p:cTn id="23" fill="hold">
                            <p:stCondLst>
                              <p:cond delay="3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300"/>
                                        <p:tgtEl>
                                          <p:spTgt spid="34"/>
                                        </p:tgtEl>
                                      </p:cBhvr>
                                    </p:animEffect>
                                  </p:childTnLst>
                                </p:cTn>
                              </p:par>
                            </p:childTnLst>
                          </p:cTn>
                        </p:par>
                        <p:par>
                          <p:cTn id="27" fill="hold">
                            <p:stCondLst>
                              <p:cond delay="600"/>
                            </p:stCondLst>
                            <p:childTnLst>
                              <p:par>
                                <p:cTn id="28" presetID="22" presetClass="entr" presetSubtype="8"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300"/>
                                        <p:tgtEl>
                                          <p:spTgt spid="35"/>
                                        </p:tgtEl>
                                      </p:cBhvr>
                                    </p:animEffect>
                                  </p:childTnLst>
                                </p:cTn>
                              </p:par>
                            </p:childTnLst>
                          </p:cTn>
                        </p:par>
                        <p:par>
                          <p:cTn id="31" fill="hold">
                            <p:stCondLst>
                              <p:cond delay="900"/>
                            </p:stCondLst>
                            <p:childTnLst>
                              <p:par>
                                <p:cTn id="32" presetID="22" presetClass="entr" presetSubtype="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300"/>
                                        <p:tgtEl>
                                          <p:spTgt spid="36"/>
                                        </p:tgtEl>
                                      </p:cBhvr>
                                    </p:animEffect>
                                  </p:childTnLst>
                                </p:cTn>
                              </p:par>
                            </p:childTnLst>
                          </p:cTn>
                        </p:par>
                        <p:par>
                          <p:cTn id="35" fill="hold">
                            <p:stCondLst>
                              <p:cond delay="12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300"/>
                                        <p:tgtEl>
                                          <p:spTgt spid="37"/>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300"/>
                                        <p:tgtEl>
                                          <p:spTgt spid="38"/>
                                        </p:tgtEl>
                                      </p:cBhvr>
                                    </p:animEffect>
                                  </p:childTnLst>
                                </p:cTn>
                              </p:par>
                            </p:childTnLst>
                          </p:cTn>
                        </p:par>
                        <p:par>
                          <p:cTn id="43" fill="hold">
                            <p:stCondLst>
                              <p:cond delay="1800"/>
                            </p:stCondLst>
                            <p:childTnLst>
                              <p:par>
                                <p:cTn id="44" presetID="22" presetClass="entr" presetSubtype="8"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3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up)">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P spid="34" grpId="0" animBg="1"/>
      <p:bldP spid="35" grpId="0" animBg="1"/>
      <p:bldP spid="36" grpId="0" animBg="1"/>
      <p:bldP spid="3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18</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325638"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330" y="4114801"/>
            <a:ext cx="2581470" cy="207378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003118" y="5395928"/>
            <a:ext cx="4377371" cy="852472"/>
            <a:chOff x="4479117" y="5395928"/>
            <a:chExt cx="4377371" cy="852472"/>
          </a:xfrm>
        </p:grpSpPr>
        <p:pic>
          <p:nvPicPr>
            <p:cNvPr id="32" name="Picture 31"/>
            <p:cNvPicPr>
              <a:picLocks noChangeAspect="1"/>
            </p:cNvPicPr>
            <p:nvPr/>
          </p:nvPicPr>
          <p:blipFill rotWithShape="1">
            <a:blip r:embed="rId5"/>
            <a:srcRect t="81538" r="1633" b="1451"/>
            <a:stretch/>
          </p:blipFill>
          <p:spPr>
            <a:xfrm>
              <a:off x="4479117" y="5395928"/>
              <a:ext cx="4377371" cy="852472"/>
            </a:xfrm>
            <a:prstGeom prst="rect">
              <a:avLst/>
            </a:prstGeom>
            <a:ln w="28575">
              <a:solidFill>
                <a:schemeClr val="bg2"/>
              </a:solidFill>
            </a:ln>
          </p:spPr>
        </p:pic>
        <p:sp>
          <p:nvSpPr>
            <p:cNvPr id="33" name="Left Arrow 32"/>
            <p:cNvSpPr/>
            <p:nvPr/>
          </p:nvSpPr>
          <p:spPr bwMode="auto">
            <a:xfrm rot="10800000">
              <a:off x="4558216" y="5410200"/>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grpSp>
        <p:nvGrpSpPr>
          <p:cNvPr id="4" name="Group 3"/>
          <p:cNvGrpSpPr/>
          <p:nvPr/>
        </p:nvGrpSpPr>
        <p:grpSpPr>
          <a:xfrm>
            <a:off x="6216361" y="1045764"/>
            <a:ext cx="3923826" cy="4114801"/>
            <a:chOff x="4692361" y="1045763"/>
            <a:chExt cx="3923826" cy="4114801"/>
          </a:xfrm>
        </p:grpSpPr>
        <p:pic>
          <p:nvPicPr>
            <p:cNvPr id="325634" name="Picture 2" descr="Image result for flip chart paper transparent"/>
            <p:cNvPicPr>
              <a:picLocks noChangeAspect="1" noChangeArrowheads="1"/>
            </p:cNvPicPr>
            <p:nvPr/>
          </p:nvPicPr>
          <p:blipFill rotWithShape="1">
            <a:blip r:embed="rId6">
              <a:extLst>
                <a:ext uri="{28A0092B-C50C-407E-A947-70E740481C1C}">
                  <a14:useLocalDpi xmlns:a14="http://schemas.microsoft.com/office/drawing/2010/main" val="0"/>
                </a:ext>
              </a:extLst>
            </a:blip>
            <a:srcRect l="12667" t="4223" r="15551" b="19774"/>
            <a:stretch/>
          </p:blipFill>
          <p:spPr bwMode="auto">
            <a:xfrm>
              <a:off x="4729987" y="1045763"/>
              <a:ext cx="3886200" cy="4114801"/>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81023" y="1518471"/>
              <a:ext cx="2585964" cy="523220"/>
            </a:xfrm>
            <a:prstGeom prst="rect">
              <a:avLst/>
            </a:prstGeom>
            <a:noFill/>
          </p:spPr>
          <p:txBody>
            <a:bodyPr wrap="none" rtlCol="0">
              <a:spAutoFit/>
            </a:bodyPr>
            <a:lstStyle/>
            <a:p>
              <a:pPr fontAlgn="base">
                <a:spcBef>
                  <a:spcPct val="20000"/>
                </a:spcBef>
                <a:spcAft>
                  <a:spcPct val="0"/>
                </a:spcAft>
              </a:pPr>
              <a:r>
                <a:rPr lang="en-US" sz="2800" u="sng" dirty="0">
                  <a:solidFill>
                    <a:srgbClr val="400074"/>
                  </a:solidFill>
                  <a:latin typeface="Lucida Handwriting" panose="03010101010101010101" pitchFamily="66" charset="0"/>
                </a:rPr>
                <a:t>Parking Lot</a:t>
              </a:r>
            </a:p>
          </p:txBody>
        </p:sp>
        <p:sp>
          <p:nvSpPr>
            <p:cNvPr id="36" name="TextBox 35"/>
            <p:cNvSpPr txBox="1"/>
            <p:nvPr/>
          </p:nvSpPr>
          <p:spPr>
            <a:xfrm>
              <a:off x="4692361" y="2134850"/>
              <a:ext cx="3923826" cy="1446550"/>
            </a:xfrm>
            <a:prstGeom prst="rect">
              <a:avLst/>
            </a:prstGeom>
            <a:noFill/>
          </p:spPr>
          <p:txBody>
            <a:bodyPr wrap="square" rtlCol="0">
              <a:spAutoFit/>
            </a:bodyPr>
            <a:lstStyle/>
            <a:p>
              <a:pPr marL="342900" indent="-342900" fontAlgn="base">
                <a:spcBef>
                  <a:spcPct val="20000"/>
                </a:spcBef>
                <a:spcAft>
                  <a:spcPct val="0"/>
                </a:spcAft>
                <a:buFontTx/>
                <a:buChar char="-"/>
              </a:pPr>
              <a:r>
                <a:rPr lang="en-US" sz="2000" dirty="0">
                  <a:solidFill>
                    <a:srgbClr val="000000"/>
                  </a:solidFill>
                  <a:latin typeface="Lucida Handwriting" panose="03010101010101010101" pitchFamily="66" charset="0"/>
                </a:rPr>
                <a:t>T.B.B. coordination</a:t>
              </a:r>
            </a:p>
            <a:p>
              <a:pPr marL="342900" indent="-342900" fontAlgn="base">
                <a:spcBef>
                  <a:spcPct val="20000"/>
                </a:spcBef>
                <a:spcAft>
                  <a:spcPct val="0"/>
                </a:spcAft>
                <a:buFontTx/>
                <a:buChar char="-"/>
              </a:pPr>
              <a:r>
                <a:rPr lang="en-US" sz="2000" dirty="0">
                  <a:solidFill>
                    <a:srgbClr val="000000"/>
                  </a:solidFill>
                  <a:latin typeface="Lucida Handwriting" panose="03010101010101010101" pitchFamily="66" charset="0"/>
                </a:rPr>
                <a:t>Negative results from survey</a:t>
              </a:r>
            </a:p>
            <a:p>
              <a:pPr marL="342900" indent="-342900" fontAlgn="base">
                <a:spcBef>
                  <a:spcPct val="20000"/>
                </a:spcBef>
                <a:spcAft>
                  <a:spcPct val="0"/>
                </a:spcAft>
                <a:buFontTx/>
                <a:buChar char="-"/>
              </a:pPr>
              <a:r>
                <a:rPr lang="en-US" sz="2000" dirty="0">
                  <a:solidFill>
                    <a:srgbClr val="000000"/>
                  </a:solidFill>
                  <a:latin typeface="Lucida Handwriting" panose="03010101010101010101" pitchFamily="66" charset="0"/>
                </a:rPr>
                <a:t>Supply order</a:t>
              </a:r>
            </a:p>
          </p:txBody>
        </p:sp>
      </p:grpSp>
      <p:grpSp>
        <p:nvGrpSpPr>
          <p:cNvPr id="28" name="Group 5"/>
          <p:cNvGrpSpPr>
            <a:grpSpLocks/>
          </p:cNvGrpSpPr>
          <p:nvPr/>
        </p:nvGrpSpPr>
        <p:grpSpPr bwMode="auto">
          <a:xfrm>
            <a:off x="1517649" y="1415662"/>
            <a:ext cx="5175250" cy="654050"/>
            <a:chOff x="0" y="1125"/>
            <a:chExt cx="3260" cy="412"/>
          </a:xfrm>
        </p:grpSpPr>
        <p:sp>
          <p:nvSpPr>
            <p:cNvPr id="29"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30"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1" name="Group 8"/>
          <p:cNvGrpSpPr>
            <a:grpSpLocks/>
          </p:cNvGrpSpPr>
          <p:nvPr/>
        </p:nvGrpSpPr>
        <p:grpSpPr bwMode="auto">
          <a:xfrm>
            <a:off x="1517649" y="838201"/>
            <a:ext cx="4495800" cy="600075"/>
            <a:chOff x="0" y="696"/>
            <a:chExt cx="2832" cy="378"/>
          </a:xfrm>
        </p:grpSpPr>
        <p:sp>
          <p:nvSpPr>
            <p:cNvPr id="34"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35"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grpSp>
        <p:nvGrpSpPr>
          <p:cNvPr id="37" name="Group 5"/>
          <p:cNvGrpSpPr>
            <a:grpSpLocks/>
          </p:cNvGrpSpPr>
          <p:nvPr/>
        </p:nvGrpSpPr>
        <p:grpSpPr bwMode="auto">
          <a:xfrm>
            <a:off x="1517649" y="2047099"/>
            <a:ext cx="5175250" cy="654050"/>
            <a:chOff x="0" y="1125"/>
            <a:chExt cx="3260" cy="412"/>
          </a:xfrm>
        </p:grpSpPr>
        <p:sp>
          <p:nvSpPr>
            <p:cNvPr id="38"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Set ground rules</a:t>
              </a:r>
            </a:p>
          </p:txBody>
        </p:sp>
        <p:sp>
          <p:nvSpPr>
            <p:cNvPr id="39"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0" name="Group 5"/>
          <p:cNvGrpSpPr>
            <a:grpSpLocks/>
          </p:cNvGrpSpPr>
          <p:nvPr/>
        </p:nvGrpSpPr>
        <p:grpSpPr bwMode="auto">
          <a:xfrm>
            <a:off x="1517650" y="2678536"/>
            <a:ext cx="5181601" cy="654050"/>
            <a:chOff x="0" y="1125"/>
            <a:chExt cx="3264" cy="412"/>
          </a:xfrm>
        </p:grpSpPr>
        <p:sp>
          <p:nvSpPr>
            <p:cNvPr id="41"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Stick to the agenda</a:t>
              </a:r>
            </a:p>
          </p:txBody>
        </p:sp>
        <p:sp>
          <p:nvSpPr>
            <p:cNvPr id="42"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3" name="Group 5"/>
          <p:cNvGrpSpPr>
            <a:grpSpLocks/>
          </p:cNvGrpSpPr>
          <p:nvPr/>
        </p:nvGrpSpPr>
        <p:grpSpPr bwMode="auto">
          <a:xfrm>
            <a:off x="1517650" y="3309973"/>
            <a:ext cx="5181601" cy="654050"/>
            <a:chOff x="0" y="1125"/>
            <a:chExt cx="3264" cy="412"/>
          </a:xfrm>
        </p:grpSpPr>
        <p:sp>
          <p:nvSpPr>
            <p:cNvPr id="44"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Use a parking lot</a:t>
              </a:r>
            </a:p>
          </p:txBody>
        </p:sp>
        <p:sp>
          <p:nvSpPr>
            <p:cNvPr id="45"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408256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5638"/>
                                        </p:tgtEl>
                                        <p:attrNameLst>
                                          <p:attrName>style.visibility</p:attrName>
                                        </p:attrNameLst>
                                      </p:cBhvr>
                                      <p:to>
                                        <p:strVal val="visible"/>
                                      </p:to>
                                    </p:set>
                                    <p:animEffect transition="in" filter="wipe(up)">
                                      <p:cBhvr>
                                        <p:cTn id="11" dur="500"/>
                                        <p:tgtEl>
                                          <p:spTgt spid="3256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676901" y="1030939"/>
            <a:ext cx="4966724" cy="4379262"/>
          </a:xfrm>
          <a:prstGeom prst="rect">
            <a:avLst/>
          </a:prstGeom>
        </p:spPr>
      </p:pic>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19</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dirty="0">
              <a:solidFill>
                <a:srgbClr val="FFFFFF"/>
              </a:solidFill>
              <a:latin typeface="Tahoma" pitchFamily="34" charset="0"/>
            </a:endParaRPr>
          </a:p>
        </p:txBody>
      </p:sp>
      <p:sp>
        <p:nvSpPr>
          <p:cNvPr id="2" name="TextBox 1"/>
          <p:cNvSpPr txBox="1"/>
          <p:nvPr/>
        </p:nvSpPr>
        <p:spPr>
          <a:xfrm>
            <a:off x="1763562" y="5029201"/>
            <a:ext cx="3722838" cy="769441"/>
          </a:xfrm>
          <a:prstGeom prst="rect">
            <a:avLst/>
          </a:prstGeom>
          <a:blipFill>
            <a:blip r:embed="rId5"/>
            <a:tile tx="0" ty="0" sx="100000" sy="100000" flip="none" algn="tl"/>
          </a:blipFill>
          <a:ln w="57150">
            <a:solidFill>
              <a:schemeClr val="tx1"/>
            </a:solidFill>
          </a:ln>
        </p:spPr>
        <p:txBody>
          <a:bodyPr wrap="square" rtlCol="0">
            <a:spAutoFit/>
          </a:bodyPr>
          <a:lstStyle/>
          <a:p>
            <a:pPr algn="ctr" fontAlgn="base">
              <a:spcBef>
                <a:spcPct val="20000"/>
              </a:spcBef>
              <a:spcAft>
                <a:spcPct val="0"/>
              </a:spcAft>
            </a:pPr>
            <a:r>
              <a:rPr lang="en-US" sz="4400" dirty="0">
                <a:solidFill>
                  <a:srgbClr val="000000"/>
                </a:solidFill>
                <a:effectLst>
                  <a:outerShdw blurRad="63500" sx="102000" sy="102000" algn="ctr" rotWithShape="0">
                    <a:prstClr val="black">
                      <a:alpha val="40000"/>
                    </a:prstClr>
                  </a:outerShdw>
                </a:effectLst>
                <a:latin typeface="Algerian" panose="04020705040A02060702" pitchFamily="82" charset="0"/>
              </a:rPr>
              <a:t>W.W.D.W.B.W.</a:t>
            </a:r>
          </a:p>
        </p:txBody>
      </p:sp>
      <p:sp>
        <p:nvSpPr>
          <p:cNvPr id="32" name="Left Arrow 31"/>
          <p:cNvSpPr/>
          <p:nvPr/>
        </p:nvSpPr>
        <p:spPr bwMode="auto">
          <a:xfrm>
            <a:off x="8458202" y="3657601"/>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33" name="Left Arrow 32"/>
          <p:cNvSpPr/>
          <p:nvPr/>
        </p:nvSpPr>
        <p:spPr bwMode="auto">
          <a:xfrm>
            <a:off x="8458202" y="4163176"/>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sp>
        <p:nvSpPr>
          <p:cNvPr id="4" name="TextBox 3"/>
          <p:cNvSpPr txBox="1"/>
          <p:nvPr/>
        </p:nvSpPr>
        <p:spPr>
          <a:xfrm>
            <a:off x="5670550" y="5358489"/>
            <a:ext cx="4997450" cy="707886"/>
          </a:xfrm>
          <a:prstGeom prst="rect">
            <a:avLst/>
          </a:prstGeom>
          <a:noFill/>
        </p:spPr>
        <p:txBody>
          <a:bodyPr wrap="square" rtlCol="0">
            <a:spAutoFit/>
          </a:bodyPr>
          <a:lstStyle/>
          <a:p>
            <a:pPr algn="ctr" fontAlgn="base">
              <a:spcBef>
                <a:spcPct val="20000"/>
              </a:spcBef>
              <a:spcAft>
                <a:spcPct val="0"/>
              </a:spcAft>
            </a:pPr>
            <a:r>
              <a:rPr lang="en-US" sz="2000" dirty="0">
                <a:solidFill>
                  <a:srgbClr val="000000"/>
                </a:solidFill>
                <a:latin typeface="Tahoma" pitchFamily="34" charset="0"/>
              </a:rPr>
              <a:t>When determining actions, ask as a question so they verbally commit to it</a:t>
            </a:r>
          </a:p>
        </p:txBody>
      </p:sp>
      <p:grpSp>
        <p:nvGrpSpPr>
          <p:cNvPr id="28" name="Group 5"/>
          <p:cNvGrpSpPr>
            <a:grpSpLocks/>
          </p:cNvGrpSpPr>
          <p:nvPr/>
        </p:nvGrpSpPr>
        <p:grpSpPr bwMode="auto">
          <a:xfrm>
            <a:off x="1517649" y="1415662"/>
            <a:ext cx="5175250" cy="654050"/>
            <a:chOff x="0" y="1125"/>
            <a:chExt cx="3260" cy="412"/>
          </a:xfrm>
        </p:grpSpPr>
        <p:sp>
          <p:nvSpPr>
            <p:cNvPr id="29"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30"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1" name="Group 8"/>
          <p:cNvGrpSpPr>
            <a:grpSpLocks/>
          </p:cNvGrpSpPr>
          <p:nvPr/>
        </p:nvGrpSpPr>
        <p:grpSpPr bwMode="auto">
          <a:xfrm>
            <a:off x="1517649" y="838201"/>
            <a:ext cx="4495800" cy="600075"/>
            <a:chOff x="0" y="696"/>
            <a:chExt cx="2832" cy="378"/>
          </a:xfrm>
        </p:grpSpPr>
        <p:sp>
          <p:nvSpPr>
            <p:cNvPr id="34"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35"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grpSp>
        <p:nvGrpSpPr>
          <p:cNvPr id="36" name="Group 5"/>
          <p:cNvGrpSpPr>
            <a:grpSpLocks/>
          </p:cNvGrpSpPr>
          <p:nvPr/>
        </p:nvGrpSpPr>
        <p:grpSpPr bwMode="auto">
          <a:xfrm>
            <a:off x="1517649" y="2047099"/>
            <a:ext cx="5175250" cy="654050"/>
            <a:chOff x="0" y="1125"/>
            <a:chExt cx="3260" cy="412"/>
          </a:xfrm>
        </p:grpSpPr>
        <p:sp>
          <p:nvSpPr>
            <p:cNvPr id="37"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Set ground rules</a:t>
              </a:r>
            </a:p>
          </p:txBody>
        </p:sp>
        <p:sp>
          <p:nvSpPr>
            <p:cNvPr id="38"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9" name="Group 5"/>
          <p:cNvGrpSpPr>
            <a:grpSpLocks/>
          </p:cNvGrpSpPr>
          <p:nvPr/>
        </p:nvGrpSpPr>
        <p:grpSpPr bwMode="auto">
          <a:xfrm>
            <a:off x="1517650" y="2678536"/>
            <a:ext cx="5181601" cy="654050"/>
            <a:chOff x="0" y="1125"/>
            <a:chExt cx="3264" cy="412"/>
          </a:xfrm>
        </p:grpSpPr>
        <p:sp>
          <p:nvSpPr>
            <p:cNvPr id="40"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Stick to the agenda</a:t>
              </a:r>
            </a:p>
          </p:txBody>
        </p:sp>
        <p:sp>
          <p:nvSpPr>
            <p:cNvPr id="41"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2" name="Group 5"/>
          <p:cNvGrpSpPr>
            <a:grpSpLocks/>
          </p:cNvGrpSpPr>
          <p:nvPr/>
        </p:nvGrpSpPr>
        <p:grpSpPr bwMode="auto">
          <a:xfrm>
            <a:off x="1517650" y="3309973"/>
            <a:ext cx="5181601" cy="654050"/>
            <a:chOff x="0" y="1125"/>
            <a:chExt cx="3264" cy="412"/>
          </a:xfrm>
        </p:grpSpPr>
        <p:sp>
          <p:nvSpPr>
            <p:cNvPr id="43"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Use a parking lot</a:t>
              </a:r>
            </a:p>
          </p:txBody>
        </p:sp>
        <p:sp>
          <p:nvSpPr>
            <p:cNvPr id="44"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 name="Group 5"/>
          <p:cNvGrpSpPr>
            <a:grpSpLocks/>
          </p:cNvGrpSpPr>
          <p:nvPr/>
        </p:nvGrpSpPr>
        <p:grpSpPr bwMode="auto">
          <a:xfrm>
            <a:off x="1517650" y="3941410"/>
            <a:ext cx="5181601" cy="654050"/>
            <a:chOff x="0" y="1125"/>
            <a:chExt cx="3264" cy="412"/>
          </a:xfrm>
        </p:grpSpPr>
        <p:sp>
          <p:nvSpPr>
            <p:cNvPr id="46"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Create action steps</a:t>
              </a:r>
            </a:p>
          </p:txBody>
        </p:sp>
        <p:sp>
          <p:nvSpPr>
            <p:cNvPr id="47"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15225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righ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3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2209800" y="1690689"/>
            <a:ext cx="77724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55563" fontAlgn="base">
              <a:lnSpc>
                <a:spcPct val="120000"/>
              </a:lnSpc>
              <a:spcBef>
                <a:spcPct val="0"/>
              </a:spcBef>
              <a:spcAft>
                <a:spcPct val="0"/>
              </a:spcAft>
            </a:pPr>
            <a:r>
              <a:rPr lang="en-US" sz="4000" dirty="0" smtClean="0">
                <a:solidFill>
                  <a:srgbClr val="FFFFFF"/>
                </a:solidFill>
                <a:effectLst>
                  <a:outerShdw blurRad="38100" dist="38100" dir="2700000" algn="tl">
                    <a:srgbClr val="808080"/>
                  </a:outerShdw>
                </a:effectLst>
                <a:latin typeface="Tahoma" pitchFamily="34" charset="0"/>
              </a:rPr>
              <a:t>Curbing </a:t>
            </a:r>
            <a:r>
              <a:rPr lang="en-US" sz="4000" dirty="0">
                <a:solidFill>
                  <a:srgbClr val="FFFFFF"/>
                </a:solidFill>
                <a:effectLst>
                  <a:outerShdw blurRad="38100" dist="38100" dir="2700000" algn="tl">
                    <a:srgbClr val="808080"/>
                  </a:outerShdw>
                </a:effectLst>
                <a:latin typeface="Tahoma" pitchFamily="34" charset="0"/>
              </a:rPr>
              <a:t>Interruptions</a:t>
            </a:r>
          </a:p>
        </p:txBody>
      </p:sp>
      <p:sp>
        <p:nvSpPr>
          <p:cNvPr id="365572" name="Text Box 4"/>
          <p:cNvSpPr txBox="1">
            <a:spLocks noChangeArrowheads="1"/>
          </p:cNvSpPr>
          <p:nvPr/>
        </p:nvSpPr>
        <p:spPr bwMode="auto">
          <a:xfrm>
            <a:off x="6248400" y="3962401"/>
            <a:ext cx="3754438"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dirty="0">
                <a:solidFill>
                  <a:srgbClr val="FFFFFF"/>
                </a:solidFill>
                <a:latin typeface="Tahoma" pitchFamily="34" charset="0"/>
              </a:rPr>
              <a:t>Human Resources</a:t>
            </a:r>
          </a:p>
          <a:p>
            <a:pPr fontAlgn="base">
              <a:spcBef>
                <a:spcPct val="50000"/>
              </a:spcBef>
              <a:spcAft>
                <a:spcPct val="0"/>
              </a:spcAft>
            </a:pPr>
            <a:r>
              <a:rPr lang="en-US" dirty="0">
                <a:solidFill>
                  <a:srgbClr val="FFFFFF"/>
                </a:solidFill>
                <a:latin typeface="Tahoma" pitchFamily="34" charset="0"/>
              </a:rPr>
              <a:t>Professional Development and Learning</a:t>
            </a:r>
          </a:p>
          <a:p>
            <a:pPr fontAlgn="base">
              <a:spcBef>
                <a:spcPct val="50000"/>
              </a:spcBef>
              <a:spcAft>
                <a:spcPct val="0"/>
              </a:spcAft>
            </a:pPr>
            <a:endParaRPr lang="en-US" dirty="0">
              <a:solidFill>
                <a:srgbClr val="FFFFFF"/>
              </a:solidFill>
              <a:latin typeface="Tahoma" pitchFamily="34" charset="0"/>
            </a:endParaRPr>
          </a:p>
        </p:txBody>
      </p:sp>
      <p:sp>
        <p:nvSpPr>
          <p:cNvPr id="365573" name="Text Box 5"/>
          <p:cNvSpPr txBox="1">
            <a:spLocks noChangeArrowheads="1"/>
          </p:cNvSpPr>
          <p:nvPr/>
        </p:nvSpPr>
        <p:spPr bwMode="auto">
          <a:xfrm>
            <a:off x="7391400" y="60960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i="1">
                <a:solidFill>
                  <a:srgbClr val="FFFFFF"/>
                </a:solidFill>
                <a:effectLst>
                  <a:outerShdw blurRad="38100" dist="38100" dir="2700000" algn="tl">
                    <a:srgbClr val="808080"/>
                  </a:outerShdw>
                </a:effectLst>
                <a:latin typeface="Tahoma" pitchFamily="34" charset="0"/>
              </a:rPr>
              <a:t>Time Mastery Profile</a:t>
            </a:r>
            <a:r>
              <a:rPr lang="en-US" sz="1000" i="1">
                <a:solidFill>
                  <a:srgbClr val="FFFFFF"/>
                </a:solidFill>
                <a:effectLst>
                  <a:outerShdw blurRad="38100" dist="38100" dir="2700000" algn="tl">
                    <a:srgbClr val="808080"/>
                  </a:outerShdw>
                </a:effectLst>
                <a:latin typeface="Tahoma" pitchFamily="34" charset="0"/>
              </a:rPr>
              <a:t> </a:t>
            </a:r>
            <a:r>
              <a:rPr lang="en-US" sz="1400" baseline="70000">
                <a:solidFill>
                  <a:srgbClr val="FFFFFF"/>
                </a:solidFill>
                <a:latin typeface="Tahoma" pitchFamily="34" charset="0"/>
              </a:rPr>
              <a:t>®</a:t>
            </a:r>
          </a:p>
        </p:txBody>
      </p:sp>
    </p:spTree>
    <p:custDataLst>
      <p:tags r:id="rId1"/>
    </p:custDataLst>
    <p:extLst>
      <p:ext uri="{BB962C8B-B14F-4D97-AF65-F5344CB8AC3E}">
        <p14:creationId xmlns:p14="http://schemas.microsoft.com/office/powerpoint/2010/main" val="188076333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20</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327682" name="Picture 2" descr="Image result for em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155948"/>
            <a:ext cx="2209800" cy="1244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00" y="1105681"/>
            <a:ext cx="4800600" cy="2936188"/>
          </a:xfrm>
          <a:prstGeom prst="rect">
            <a:avLst/>
          </a:prstGeom>
          <a:noFill/>
        </p:spPr>
        <p:txBody>
          <a:bodyPr wrap="square" rtlCol="0">
            <a:spAutoFit/>
          </a:bodyPr>
          <a:lstStyle/>
          <a:p>
            <a:pPr fontAlgn="base">
              <a:spcBef>
                <a:spcPct val="20000"/>
              </a:spcBef>
              <a:spcAft>
                <a:spcPct val="0"/>
              </a:spcAft>
            </a:pPr>
            <a:r>
              <a:rPr lang="en-US" sz="2800" dirty="0">
                <a:solidFill>
                  <a:srgbClr val="000000"/>
                </a:solidFill>
                <a:latin typeface="Tahoma" pitchFamily="34" charset="0"/>
              </a:rPr>
              <a:t>Summarizes:</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Who is doing what by when</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What decisions were made</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What was reported out</a:t>
            </a:r>
          </a:p>
        </p:txBody>
      </p:sp>
      <p:grpSp>
        <p:nvGrpSpPr>
          <p:cNvPr id="28" name="Group 5"/>
          <p:cNvGrpSpPr>
            <a:grpSpLocks/>
          </p:cNvGrpSpPr>
          <p:nvPr/>
        </p:nvGrpSpPr>
        <p:grpSpPr bwMode="auto">
          <a:xfrm>
            <a:off x="1517649" y="1415662"/>
            <a:ext cx="5175250" cy="654050"/>
            <a:chOff x="0" y="1125"/>
            <a:chExt cx="3260" cy="412"/>
          </a:xfrm>
        </p:grpSpPr>
        <p:sp>
          <p:nvSpPr>
            <p:cNvPr id="29"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30"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1" name="Group 8"/>
          <p:cNvGrpSpPr>
            <a:grpSpLocks/>
          </p:cNvGrpSpPr>
          <p:nvPr/>
        </p:nvGrpSpPr>
        <p:grpSpPr bwMode="auto">
          <a:xfrm>
            <a:off x="1517649" y="838201"/>
            <a:ext cx="4495800" cy="600075"/>
            <a:chOff x="0" y="696"/>
            <a:chExt cx="2832" cy="378"/>
          </a:xfrm>
        </p:grpSpPr>
        <p:sp>
          <p:nvSpPr>
            <p:cNvPr id="32"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33"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grpSp>
        <p:nvGrpSpPr>
          <p:cNvPr id="34" name="Group 5"/>
          <p:cNvGrpSpPr>
            <a:grpSpLocks/>
          </p:cNvGrpSpPr>
          <p:nvPr/>
        </p:nvGrpSpPr>
        <p:grpSpPr bwMode="auto">
          <a:xfrm>
            <a:off x="1517649" y="2047099"/>
            <a:ext cx="5175250" cy="654050"/>
            <a:chOff x="0" y="1125"/>
            <a:chExt cx="3260" cy="412"/>
          </a:xfrm>
        </p:grpSpPr>
        <p:sp>
          <p:nvSpPr>
            <p:cNvPr id="35"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Set ground rules</a:t>
              </a:r>
            </a:p>
          </p:txBody>
        </p:sp>
        <p:sp>
          <p:nvSpPr>
            <p:cNvPr id="36"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 name="Group 5"/>
          <p:cNvGrpSpPr>
            <a:grpSpLocks/>
          </p:cNvGrpSpPr>
          <p:nvPr/>
        </p:nvGrpSpPr>
        <p:grpSpPr bwMode="auto">
          <a:xfrm>
            <a:off x="1517650" y="2678536"/>
            <a:ext cx="5181601" cy="654050"/>
            <a:chOff x="0" y="1125"/>
            <a:chExt cx="3264" cy="412"/>
          </a:xfrm>
        </p:grpSpPr>
        <p:sp>
          <p:nvSpPr>
            <p:cNvPr id="38"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Stick to the agenda</a:t>
              </a:r>
            </a:p>
          </p:txBody>
        </p:sp>
        <p:sp>
          <p:nvSpPr>
            <p:cNvPr id="39"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0" name="Group 5"/>
          <p:cNvGrpSpPr>
            <a:grpSpLocks/>
          </p:cNvGrpSpPr>
          <p:nvPr/>
        </p:nvGrpSpPr>
        <p:grpSpPr bwMode="auto">
          <a:xfrm>
            <a:off x="1517650" y="3309973"/>
            <a:ext cx="5181601" cy="654050"/>
            <a:chOff x="0" y="1125"/>
            <a:chExt cx="3264" cy="412"/>
          </a:xfrm>
        </p:grpSpPr>
        <p:sp>
          <p:nvSpPr>
            <p:cNvPr id="41"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Use a parking lot</a:t>
              </a:r>
            </a:p>
          </p:txBody>
        </p:sp>
        <p:sp>
          <p:nvSpPr>
            <p:cNvPr id="42"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3" name="Group 5"/>
          <p:cNvGrpSpPr>
            <a:grpSpLocks/>
          </p:cNvGrpSpPr>
          <p:nvPr/>
        </p:nvGrpSpPr>
        <p:grpSpPr bwMode="auto">
          <a:xfrm>
            <a:off x="1517650" y="3941410"/>
            <a:ext cx="5181601" cy="654050"/>
            <a:chOff x="0" y="1125"/>
            <a:chExt cx="3264" cy="412"/>
          </a:xfrm>
        </p:grpSpPr>
        <p:sp>
          <p:nvSpPr>
            <p:cNvPr id="44"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Create action steps</a:t>
              </a:r>
            </a:p>
          </p:txBody>
        </p:sp>
        <p:sp>
          <p:nvSpPr>
            <p:cNvPr id="45"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6" name="Group 5"/>
          <p:cNvGrpSpPr>
            <a:grpSpLocks/>
          </p:cNvGrpSpPr>
          <p:nvPr/>
        </p:nvGrpSpPr>
        <p:grpSpPr bwMode="auto">
          <a:xfrm>
            <a:off x="1517650" y="4572847"/>
            <a:ext cx="5181601" cy="654050"/>
            <a:chOff x="0" y="1125"/>
            <a:chExt cx="3264" cy="412"/>
          </a:xfrm>
        </p:grpSpPr>
        <p:sp>
          <p:nvSpPr>
            <p:cNvPr id="47"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Publish the minutes</a:t>
              </a:r>
            </a:p>
          </p:txBody>
        </p:sp>
        <p:sp>
          <p:nvSpPr>
            <p:cNvPr id="48"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330534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7682"/>
                                        </p:tgtEl>
                                        <p:attrNameLst>
                                          <p:attrName>style.visibility</p:attrName>
                                        </p:attrNameLst>
                                      </p:cBhvr>
                                      <p:to>
                                        <p:strVal val="visible"/>
                                      </p:to>
                                    </p:set>
                                    <p:animEffect transition="in" filter="wipe(down)">
                                      <p:cBhvr>
                                        <p:cTn id="12" dur="500"/>
                                        <p:tgtEl>
                                          <p:spTgt spid="3276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21</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nvGrpSpPr>
          <p:cNvPr id="387077" name="Group 5"/>
          <p:cNvGrpSpPr>
            <a:grpSpLocks/>
          </p:cNvGrpSpPr>
          <p:nvPr/>
        </p:nvGrpSpPr>
        <p:grpSpPr bwMode="auto">
          <a:xfrm>
            <a:off x="1517649" y="1415662"/>
            <a:ext cx="5175250" cy="654050"/>
            <a:chOff x="0" y="1125"/>
            <a:chExt cx="3260" cy="412"/>
          </a:xfrm>
        </p:grpSpPr>
        <p:sp>
          <p:nvSpPr>
            <p:cNvPr id="387078"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387079"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87080" name="Group 8"/>
          <p:cNvGrpSpPr>
            <a:grpSpLocks/>
          </p:cNvGrpSpPr>
          <p:nvPr/>
        </p:nvGrpSpPr>
        <p:grpSpPr bwMode="auto">
          <a:xfrm>
            <a:off x="1517649" y="838201"/>
            <a:ext cx="4495800" cy="600075"/>
            <a:chOff x="0" y="696"/>
            <a:chExt cx="2832" cy="378"/>
          </a:xfrm>
        </p:grpSpPr>
        <p:sp>
          <p:nvSpPr>
            <p:cNvPr id="387081"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387082"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grpSp>
        <p:nvGrpSpPr>
          <p:cNvPr id="13" name="Group 5"/>
          <p:cNvGrpSpPr>
            <a:grpSpLocks/>
          </p:cNvGrpSpPr>
          <p:nvPr/>
        </p:nvGrpSpPr>
        <p:grpSpPr bwMode="auto">
          <a:xfrm>
            <a:off x="1517649" y="2047099"/>
            <a:ext cx="5175250" cy="654050"/>
            <a:chOff x="0" y="1125"/>
            <a:chExt cx="3260" cy="412"/>
          </a:xfrm>
        </p:grpSpPr>
        <p:sp>
          <p:nvSpPr>
            <p:cNvPr id="14"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Set ground rules</a:t>
              </a:r>
            </a:p>
          </p:txBody>
        </p:sp>
        <p:sp>
          <p:nvSpPr>
            <p:cNvPr id="15"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16" name="Group 5"/>
          <p:cNvGrpSpPr>
            <a:grpSpLocks/>
          </p:cNvGrpSpPr>
          <p:nvPr/>
        </p:nvGrpSpPr>
        <p:grpSpPr bwMode="auto">
          <a:xfrm>
            <a:off x="1517650" y="2678536"/>
            <a:ext cx="5181601" cy="654050"/>
            <a:chOff x="0" y="1125"/>
            <a:chExt cx="3264" cy="412"/>
          </a:xfrm>
        </p:grpSpPr>
        <p:sp>
          <p:nvSpPr>
            <p:cNvPr id="17"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Stick to the agenda</a:t>
              </a:r>
            </a:p>
          </p:txBody>
        </p:sp>
        <p:sp>
          <p:nvSpPr>
            <p:cNvPr id="18"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19" name="Group 5"/>
          <p:cNvGrpSpPr>
            <a:grpSpLocks/>
          </p:cNvGrpSpPr>
          <p:nvPr/>
        </p:nvGrpSpPr>
        <p:grpSpPr bwMode="auto">
          <a:xfrm>
            <a:off x="1517650" y="3309973"/>
            <a:ext cx="5181601" cy="654050"/>
            <a:chOff x="0" y="1125"/>
            <a:chExt cx="3264" cy="412"/>
          </a:xfrm>
        </p:grpSpPr>
        <p:sp>
          <p:nvSpPr>
            <p:cNvPr id="20"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Use a parking lot</a:t>
              </a:r>
            </a:p>
          </p:txBody>
        </p:sp>
        <p:sp>
          <p:nvSpPr>
            <p:cNvPr id="21"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22" name="Group 5"/>
          <p:cNvGrpSpPr>
            <a:grpSpLocks/>
          </p:cNvGrpSpPr>
          <p:nvPr/>
        </p:nvGrpSpPr>
        <p:grpSpPr bwMode="auto">
          <a:xfrm>
            <a:off x="1517650" y="3941410"/>
            <a:ext cx="5181601" cy="654050"/>
            <a:chOff x="0" y="1125"/>
            <a:chExt cx="3264" cy="412"/>
          </a:xfrm>
        </p:grpSpPr>
        <p:sp>
          <p:nvSpPr>
            <p:cNvPr id="23"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Create action steps</a:t>
              </a:r>
            </a:p>
          </p:txBody>
        </p:sp>
        <p:sp>
          <p:nvSpPr>
            <p:cNvPr id="24"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25" name="Group 5"/>
          <p:cNvGrpSpPr>
            <a:grpSpLocks/>
          </p:cNvGrpSpPr>
          <p:nvPr/>
        </p:nvGrpSpPr>
        <p:grpSpPr bwMode="auto">
          <a:xfrm>
            <a:off x="1517650" y="4572847"/>
            <a:ext cx="5181601" cy="654050"/>
            <a:chOff x="0" y="1125"/>
            <a:chExt cx="3264" cy="412"/>
          </a:xfrm>
        </p:grpSpPr>
        <p:sp>
          <p:nvSpPr>
            <p:cNvPr id="26"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Publish the minutes</a:t>
              </a:r>
            </a:p>
          </p:txBody>
        </p:sp>
        <p:sp>
          <p:nvSpPr>
            <p:cNvPr id="27"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28" name="Group 5"/>
          <p:cNvGrpSpPr>
            <a:grpSpLocks/>
          </p:cNvGrpSpPr>
          <p:nvPr/>
        </p:nvGrpSpPr>
        <p:grpSpPr bwMode="auto">
          <a:xfrm>
            <a:off x="1517650" y="5204284"/>
            <a:ext cx="5181601" cy="654050"/>
            <a:chOff x="0" y="1125"/>
            <a:chExt cx="3264" cy="412"/>
          </a:xfrm>
        </p:grpSpPr>
        <p:sp>
          <p:nvSpPr>
            <p:cNvPr id="29"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Rotate roles</a:t>
              </a:r>
            </a:p>
          </p:txBody>
        </p:sp>
        <p:sp>
          <p:nvSpPr>
            <p:cNvPr id="30"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pic>
        <p:nvPicPr>
          <p:cNvPr id="329730" name="Picture 2" descr="Image result for work meeting"/>
          <p:cNvPicPr>
            <a:picLocks noChangeAspect="1" noChangeArrowheads="1"/>
          </p:cNvPicPr>
          <p:nvPr/>
        </p:nvPicPr>
        <p:blipFill rotWithShape="1">
          <a:blip r:embed="rId4">
            <a:extLst>
              <a:ext uri="{28A0092B-C50C-407E-A947-70E740481C1C}">
                <a14:useLocalDpi xmlns:a14="http://schemas.microsoft.com/office/drawing/2010/main" val="0"/>
              </a:ext>
            </a:extLst>
          </a:blip>
          <a:srcRect t="4697" b="3306"/>
          <a:stretch/>
        </p:blipFill>
        <p:spPr bwMode="auto">
          <a:xfrm>
            <a:off x="5943601" y="2133600"/>
            <a:ext cx="4450503"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036017" y="1029385"/>
            <a:ext cx="3508554" cy="1083000"/>
            <a:chOff x="5512017" y="1029385"/>
            <a:chExt cx="3508554" cy="1083000"/>
          </a:xfrm>
        </p:grpSpPr>
        <p:sp>
          <p:nvSpPr>
            <p:cNvPr id="2" name="TextBox 1"/>
            <p:cNvSpPr txBox="1"/>
            <p:nvPr/>
          </p:nvSpPr>
          <p:spPr>
            <a:xfrm>
              <a:off x="5512017" y="1029385"/>
              <a:ext cx="3508554" cy="830997"/>
            </a:xfrm>
            <a:prstGeom prst="rect">
              <a:avLst/>
            </a:prstGeom>
            <a:noFill/>
          </p:spPr>
          <p:txBody>
            <a:bodyPr wrap="square" rtlCol="0">
              <a:spAutoFit/>
            </a:bodyPr>
            <a:lstStyle/>
            <a:p>
              <a:pPr fontAlgn="base">
                <a:spcBef>
                  <a:spcPct val="20000"/>
                </a:spcBef>
                <a:spcAft>
                  <a:spcPct val="0"/>
                </a:spcAft>
              </a:pPr>
              <a:r>
                <a:rPr lang="en-US" sz="2400" u="sng" dirty="0">
                  <a:solidFill>
                    <a:srgbClr val="000000"/>
                  </a:solidFill>
                  <a:latin typeface="Tahoma" pitchFamily="34" charset="0"/>
                </a:rPr>
                <a:t>Leader</a:t>
              </a:r>
              <a:r>
                <a:rPr lang="en-US" sz="2400" dirty="0">
                  <a:solidFill>
                    <a:srgbClr val="000000"/>
                  </a:solidFill>
                  <a:latin typeface="Tahoma" pitchFamily="34" charset="0"/>
                </a:rPr>
                <a:t>: In control of the content of the meeting</a:t>
              </a:r>
            </a:p>
          </p:txBody>
        </p:sp>
        <p:sp>
          <p:nvSpPr>
            <p:cNvPr id="34" name="Left Arrow 33"/>
            <p:cNvSpPr/>
            <p:nvPr/>
          </p:nvSpPr>
          <p:spPr bwMode="auto">
            <a:xfrm rot="14324816">
              <a:off x="5979875" y="1831773"/>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grpSp>
        <p:nvGrpSpPr>
          <p:cNvPr id="4" name="Group 3"/>
          <p:cNvGrpSpPr/>
          <p:nvPr/>
        </p:nvGrpSpPr>
        <p:grpSpPr>
          <a:xfrm>
            <a:off x="6121961" y="4528300"/>
            <a:ext cx="2046890" cy="1812060"/>
            <a:chOff x="4597961" y="4445884"/>
            <a:chExt cx="2046890" cy="1812060"/>
          </a:xfrm>
        </p:grpSpPr>
        <p:sp>
          <p:nvSpPr>
            <p:cNvPr id="31" name="TextBox 30"/>
            <p:cNvSpPr txBox="1"/>
            <p:nvPr/>
          </p:nvSpPr>
          <p:spPr>
            <a:xfrm>
              <a:off x="4597961" y="4688284"/>
              <a:ext cx="2046890" cy="1569660"/>
            </a:xfrm>
            <a:prstGeom prst="rect">
              <a:avLst/>
            </a:prstGeom>
            <a:noFill/>
          </p:spPr>
          <p:txBody>
            <a:bodyPr wrap="square" rtlCol="0">
              <a:spAutoFit/>
            </a:bodyPr>
            <a:lstStyle/>
            <a:p>
              <a:pPr fontAlgn="base">
                <a:spcBef>
                  <a:spcPct val="20000"/>
                </a:spcBef>
                <a:spcAft>
                  <a:spcPct val="0"/>
                </a:spcAft>
              </a:pPr>
              <a:r>
                <a:rPr lang="en-US" sz="2400" u="sng" dirty="0">
                  <a:solidFill>
                    <a:srgbClr val="000000"/>
                  </a:solidFill>
                  <a:latin typeface="Tahoma" pitchFamily="34" charset="0"/>
                </a:rPr>
                <a:t>Facilitator</a:t>
              </a:r>
              <a:r>
                <a:rPr lang="en-US" sz="2400" dirty="0">
                  <a:solidFill>
                    <a:srgbClr val="000000"/>
                  </a:solidFill>
                  <a:latin typeface="Tahoma" pitchFamily="34" charset="0"/>
                </a:rPr>
                <a:t>: In control of the process of the meeting</a:t>
              </a:r>
            </a:p>
          </p:txBody>
        </p:sp>
        <p:sp>
          <p:nvSpPr>
            <p:cNvPr id="35" name="Left Arrow 34"/>
            <p:cNvSpPr/>
            <p:nvPr/>
          </p:nvSpPr>
          <p:spPr bwMode="auto">
            <a:xfrm rot="5400000">
              <a:off x="5022850" y="4470070"/>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grpSp>
        <p:nvGrpSpPr>
          <p:cNvPr id="5" name="Group 4"/>
          <p:cNvGrpSpPr/>
          <p:nvPr/>
        </p:nvGrpSpPr>
        <p:grpSpPr>
          <a:xfrm>
            <a:off x="8686800" y="4528300"/>
            <a:ext cx="2133600" cy="1872500"/>
            <a:chOff x="7162800" y="4445884"/>
            <a:chExt cx="2133600" cy="1872500"/>
          </a:xfrm>
        </p:grpSpPr>
        <p:sp>
          <p:nvSpPr>
            <p:cNvPr id="32" name="TextBox 31"/>
            <p:cNvSpPr txBox="1"/>
            <p:nvPr/>
          </p:nvSpPr>
          <p:spPr>
            <a:xfrm>
              <a:off x="7162800" y="4748724"/>
              <a:ext cx="2133600" cy="1569660"/>
            </a:xfrm>
            <a:prstGeom prst="rect">
              <a:avLst/>
            </a:prstGeom>
            <a:noFill/>
          </p:spPr>
          <p:txBody>
            <a:bodyPr wrap="square" rtlCol="0">
              <a:spAutoFit/>
            </a:bodyPr>
            <a:lstStyle/>
            <a:p>
              <a:pPr fontAlgn="base">
                <a:spcBef>
                  <a:spcPct val="20000"/>
                </a:spcBef>
                <a:spcAft>
                  <a:spcPct val="0"/>
                </a:spcAft>
              </a:pPr>
              <a:r>
                <a:rPr lang="en-US" sz="2400" u="sng" dirty="0">
                  <a:solidFill>
                    <a:srgbClr val="000000"/>
                  </a:solidFill>
                  <a:latin typeface="Tahoma" pitchFamily="34" charset="0"/>
                </a:rPr>
                <a:t>Minute taker</a:t>
              </a:r>
              <a:r>
                <a:rPr lang="en-US" sz="2400" dirty="0">
                  <a:solidFill>
                    <a:srgbClr val="000000"/>
                  </a:solidFill>
                  <a:latin typeface="Tahoma" pitchFamily="34" charset="0"/>
                </a:rPr>
                <a:t>: Keeps notes about the meeting</a:t>
              </a:r>
            </a:p>
          </p:txBody>
        </p:sp>
        <p:sp>
          <p:nvSpPr>
            <p:cNvPr id="36" name="Left Arrow 35"/>
            <p:cNvSpPr/>
            <p:nvPr/>
          </p:nvSpPr>
          <p:spPr bwMode="auto">
            <a:xfrm rot="5400000">
              <a:off x="7953920" y="4470070"/>
              <a:ext cx="304798" cy="256425"/>
            </a:xfrm>
            <a:prstGeom prst="leftArrow">
              <a:avLst/>
            </a:prstGeom>
            <a:solidFill>
              <a:srgbClr val="400074"/>
            </a:solidFill>
            <a:ln>
              <a:noFill/>
            </a:ln>
            <a:effectLs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364069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29730"/>
                                        </p:tgtEl>
                                        <p:attrNameLst>
                                          <p:attrName>style.visibility</p:attrName>
                                        </p:attrNameLst>
                                      </p:cBhvr>
                                      <p:to>
                                        <p:strVal val="visible"/>
                                      </p:to>
                                    </p:set>
                                    <p:animEffect transition="in" filter="wheel(1)">
                                      <p:cBhvr>
                                        <p:cTn id="12" dur="500"/>
                                        <p:tgtEl>
                                          <p:spTgt spid="3297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fontAlgn="base">
              <a:spcAft>
                <a:spcPct val="0"/>
              </a:spcAft>
            </a:pPr>
            <a:fld id="{5C43A26B-615F-4E53-9B76-959D578D0924}" type="slidenum">
              <a:rPr lang="en-US">
                <a:solidFill>
                  <a:srgbClr val="FFFFFF"/>
                </a:solidFill>
                <a:latin typeface="Tahoma" pitchFamily="34" charset="0"/>
              </a:rPr>
              <a:pPr fontAlgn="base">
                <a:spcAft>
                  <a:spcPct val="0"/>
                </a:spcAft>
              </a:pPr>
              <a:t>22</a:t>
            </a:fld>
            <a:endParaRPr lang="en-US">
              <a:solidFill>
                <a:srgbClr val="FFFFFF"/>
              </a:solidFill>
              <a:latin typeface="Tahoma" pitchFamily="34" charset="0"/>
            </a:endParaRPr>
          </a:p>
        </p:txBody>
      </p:sp>
      <p:sp>
        <p:nvSpPr>
          <p:cNvPr id="387074" name="Rectangle 2"/>
          <p:cNvSpPr>
            <a:spLocks noGrp="1" noChangeArrowheads="1"/>
          </p:cNvSpPr>
          <p:nvPr>
            <p:ph type="title"/>
          </p:nvPr>
        </p:nvSpPr>
        <p:spPr>
          <a:xfrm>
            <a:off x="1981200" y="256401"/>
            <a:ext cx="7772400" cy="553998"/>
          </a:xfrm>
        </p:spPr>
        <p:txBody>
          <a:bodyPr/>
          <a:lstStyle/>
          <a:p>
            <a:r>
              <a:rPr lang="en-US" sz="3600" dirty="0"/>
              <a:t>Effective Meeting Components</a:t>
            </a:r>
          </a:p>
        </p:txBody>
      </p:sp>
      <p:sp>
        <p:nvSpPr>
          <p:cNvPr id="387075" name="Rectangle 3"/>
          <p:cNvSpPr>
            <a:spLocks noChangeArrowheads="1"/>
          </p:cNvSpPr>
          <p:nvPr/>
        </p:nvSpPr>
        <p:spPr bwMode="auto">
          <a:xfrm>
            <a:off x="152400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nvGrpSpPr>
          <p:cNvPr id="387077" name="Group 5"/>
          <p:cNvGrpSpPr>
            <a:grpSpLocks/>
          </p:cNvGrpSpPr>
          <p:nvPr/>
        </p:nvGrpSpPr>
        <p:grpSpPr bwMode="auto">
          <a:xfrm>
            <a:off x="1517649" y="1415662"/>
            <a:ext cx="5175250" cy="654050"/>
            <a:chOff x="0" y="1125"/>
            <a:chExt cx="3260" cy="412"/>
          </a:xfrm>
        </p:grpSpPr>
        <p:sp>
          <p:nvSpPr>
            <p:cNvPr id="387078"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Start on time</a:t>
              </a:r>
            </a:p>
          </p:txBody>
        </p:sp>
        <p:sp>
          <p:nvSpPr>
            <p:cNvPr id="387079"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87080" name="Group 8"/>
          <p:cNvGrpSpPr>
            <a:grpSpLocks/>
          </p:cNvGrpSpPr>
          <p:nvPr/>
        </p:nvGrpSpPr>
        <p:grpSpPr bwMode="auto">
          <a:xfrm>
            <a:off x="1517649" y="838201"/>
            <a:ext cx="4495800" cy="600075"/>
            <a:chOff x="0" y="696"/>
            <a:chExt cx="2832" cy="378"/>
          </a:xfrm>
        </p:grpSpPr>
        <p:sp>
          <p:nvSpPr>
            <p:cNvPr id="387081" name="Rectangle 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3200">
                <a:solidFill>
                  <a:srgbClr val="000000"/>
                </a:solidFill>
                <a:latin typeface="Tahoma" pitchFamily="34" charset="0"/>
              </a:endParaRPr>
            </a:p>
          </p:txBody>
        </p:sp>
        <p:sp>
          <p:nvSpPr>
            <p:cNvPr id="387082" name="Rectangle 10"/>
            <p:cNvSpPr>
              <a:spLocks noChangeArrowheads="1"/>
            </p:cNvSpPr>
            <p:nvPr/>
          </p:nvSpPr>
          <p:spPr bwMode="auto">
            <a:xfrm>
              <a:off x="240"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Have an agenda</a:t>
              </a:r>
              <a:endParaRPr lang="en-US" sz="2800" dirty="0">
                <a:solidFill>
                  <a:srgbClr val="000000"/>
                </a:solidFill>
                <a:latin typeface="Tahoma" pitchFamily="34" charset="0"/>
                <a:cs typeface="Tahoma" pitchFamily="34" charset="0"/>
              </a:endParaRPr>
            </a:p>
          </p:txBody>
        </p:sp>
      </p:grpSp>
      <p:grpSp>
        <p:nvGrpSpPr>
          <p:cNvPr id="13" name="Group 5"/>
          <p:cNvGrpSpPr>
            <a:grpSpLocks/>
          </p:cNvGrpSpPr>
          <p:nvPr/>
        </p:nvGrpSpPr>
        <p:grpSpPr bwMode="auto">
          <a:xfrm>
            <a:off x="1517649" y="2047099"/>
            <a:ext cx="5175250" cy="654050"/>
            <a:chOff x="0" y="1125"/>
            <a:chExt cx="3260" cy="412"/>
          </a:xfrm>
        </p:grpSpPr>
        <p:sp>
          <p:nvSpPr>
            <p:cNvPr id="14" name="Rectangle 6"/>
            <p:cNvSpPr>
              <a:spLocks noChangeArrowheads="1"/>
            </p:cNvSpPr>
            <p:nvPr/>
          </p:nvSpPr>
          <p:spPr bwMode="auto">
            <a:xfrm>
              <a:off x="240"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Set ground rules</a:t>
              </a:r>
            </a:p>
          </p:txBody>
        </p:sp>
        <p:sp>
          <p:nvSpPr>
            <p:cNvPr id="15"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16" name="Group 5"/>
          <p:cNvGrpSpPr>
            <a:grpSpLocks/>
          </p:cNvGrpSpPr>
          <p:nvPr/>
        </p:nvGrpSpPr>
        <p:grpSpPr bwMode="auto">
          <a:xfrm>
            <a:off x="1517650" y="2678536"/>
            <a:ext cx="5181601" cy="654050"/>
            <a:chOff x="0" y="1125"/>
            <a:chExt cx="3264" cy="412"/>
          </a:xfrm>
        </p:grpSpPr>
        <p:sp>
          <p:nvSpPr>
            <p:cNvPr id="17"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Stick to the agenda</a:t>
              </a:r>
            </a:p>
          </p:txBody>
        </p:sp>
        <p:sp>
          <p:nvSpPr>
            <p:cNvPr id="18"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19" name="Group 5"/>
          <p:cNvGrpSpPr>
            <a:grpSpLocks/>
          </p:cNvGrpSpPr>
          <p:nvPr/>
        </p:nvGrpSpPr>
        <p:grpSpPr bwMode="auto">
          <a:xfrm>
            <a:off x="1517650" y="3309973"/>
            <a:ext cx="5181601" cy="654050"/>
            <a:chOff x="0" y="1125"/>
            <a:chExt cx="3264" cy="412"/>
          </a:xfrm>
        </p:grpSpPr>
        <p:sp>
          <p:nvSpPr>
            <p:cNvPr id="20"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Use a parking lot</a:t>
              </a:r>
            </a:p>
          </p:txBody>
        </p:sp>
        <p:sp>
          <p:nvSpPr>
            <p:cNvPr id="21"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22" name="Group 5"/>
          <p:cNvGrpSpPr>
            <a:grpSpLocks/>
          </p:cNvGrpSpPr>
          <p:nvPr/>
        </p:nvGrpSpPr>
        <p:grpSpPr bwMode="auto">
          <a:xfrm>
            <a:off x="1517650" y="3941410"/>
            <a:ext cx="5181601" cy="654050"/>
            <a:chOff x="0" y="1125"/>
            <a:chExt cx="3264" cy="412"/>
          </a:xfrm>
        </p:grpSpPr>
        <p:sp>
          <p:nvSpPr>
            <p:cNvPr id="23"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Create action steps</a:t>
              </a:r>
            </a:p>
          </p:txBody>
        </p:sp>
        <p:sp>
          <p:nvSpPr>
            <p:cNvPr id="24"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25" name="Group 5"/>
          <p:cNvGrpSpPr>
            <a:grpSpLocks/>
          </p:cNvGrpSpPr>
          <p:nvPr/>
        </p:nvGrpSpPr>
        <p:grpSpPr bwMode="auto">
          <a:xfrm>
            <a:off x="1517650" y="4572847"/>
            <a:ext cx="5181601" cy="654050"/>
            <a:chOff x="0" y="1125"/>
            <a:chExt cx="3264" cy="412"/>
          </a:xfrm>
        </p:grpSpPr>
        <p:sp>
          <p:nvSpPr>
            <p:cNvPr id="26"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Publish the minutes</a:t>
              </a:r>
            </a:p>
          </p:txBody>
        </p:sp>
        <p:sp>
          <p:nvSpPr>
            <p:cNvPr id="27"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28" name="Group 5"/>
          <p:cNvGrpSpPr>
            <a:grpSpLocks/>
          </p:cNvGrpSpPr>
          <p:nvPr/>
        </p:nvGrpSpPr>
        <p:grpSpPr bwMode="auto">
          <a:xfrm>
            <a:off x="1517650" y="5204284"/>
            <a:ext cx="5181601" cy="654050"/>
            <a:chOff x="0" y="1125"/>
            <a:chExt cx="3264" cy="412"/>
          </a:xfrm>
        </p:grpSpPr>
        <p:sp>
          <p:nvSpPr>
            <p:cNvPr id="29"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dirty="0">
                  <a:solidFill>
                    <a:srgbClr val="000000"/>
                  </a:solidFill>
                  <a:latin typeface="Tahoma" pitchFamily="34" charset="0"/>
                </a:rPr>
                <a:t>Rotate roles</a:t>
              </a:r>
            </a:p>
          </p:txBody>
        </p:sp>
        <p:sp>
          <p:nvSpPr>
            <p:cNvPr id="30"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9" name="Group 5"/>
          <p:cNvGrpSpPr>
            <a:grpSpLocks/>
          </p:cNvGrpSpPr>
          <p:nvPr/>
        </p:nvGrpSpPr>
        <p:grpSpPr bwMode="auto">
          <a:xfrm>
            <a:off x="1524001" y="5835724"/>
            <a:ext cx="5181601" cy="654050"/>
            <a:chOff x="0" y="1125"/>
            <a:chExt cx="3264" cy="412"/>
          </a:xfrm>
        </p:grpSpPr>
        <p:sp>
          <p:nvSpPr>
            <p:cNvPr id="40" name="Rectangle 6"/>
            <p:cNvSpPr>
              <a:spLocks noChangeArrowheads="1"/>
            </p:cNvSpPr>
            <p:nvPr/>
          </p:nvSpPr>
          <p:spPr bwMode="auto">
            <a:xfrm>
              <a:off x="244" y="1125"/>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5138" fontAlgn="base">
                <a:spcBef>
                  <a:spcPct val="20000"/>
                </a:spcBef>
                <a:spcAft>
                  <a:spcPct val="0"/>
                </a:spcAft>
              </a:pPr>
              <a:r>
                <a:rPr lang="en-US" sz="2800">
                  <a:solidFill>
                    <a:srgbClr val="000000"/>
                  </a:solidFill>
                  <a:latin typeface="Tahoma" pitchFamily="34" charset="0"/>
                </a:rPr>
                <a:t>Evaluate regularly</a:t>
              </a:r>
              <a:endParaRPr lang="en-US" sz="2800" dirty="0">
                <a:solidFill>
                  <a:srgbClr val="000000"/>
                </a:solidFill>
                <a:latin typeface="Tahoma" pitchFamily="34" charset="0"/>
              </a:endParaRPr>
            </a:p>
          </p:txBody>
        </p:sp>
        <p:sp>
          <p:nvSpPr>
            <p:cNvPr id="41" name="Rectangle 7"/>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
        <p:nvSpPr>
          <p:cNvPr id="42" name="TextBox 41"/>
          <p:cNvSpPr txBox="1"/>
          <p:nvPr/>
        </p:nvSpPr>
        <p:spPr>
          <a:xfrm>
            <a:off x="5791200" y="914401"/>
            <a:ext cx="4800600" cy="5262979"/>
          </a:xfrm>
          <a:prstGeom prst="rect">
            <a:avLst/>
          </a:prstGeom>
          <a:noFill/>
        </p:spPr>
        <p:txBody>
          <a:bodyPr wrap="square" rtlCol="0">
            <a:spAutoFit/>
          </a:bodyPr>
          <a:lstStyle/>
          <a:p>
            <a:pPr fontAlgn="base">
              <a:spcBef>
                <a:spcPct val="20000"/>
              </a:spcBef>
              <a:spcAft>
                <a:spcPct val="0"/>
              </a:spcAft>
            </a:pPr>
            <a:r>
              <a:rPr lang="en-US" sz="2800" dirty="0">
                <a:solidFill>
                  <a:srgbClr val="000000"/>
                </a:solidFill>
                <a:latin typeface="Tahoma" pitchFamily="34" charset="0"/>
              </a:rPr>
              <a:t>Every quarter, evaluate how the meetings are going:</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Are we sticking to the ground rules?</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Do the ground rules need to be changed?</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Are we running meetings as efficiently as possible?</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How can we improve?</a:t>
            </a:r>
          </a:p>
          <a:p>
            <a:pPr marL="457200" indent="-457200" fontAlgn="base">
              <a:spcBef>
                <a:spcPct val="20000"/>
              </a:spcBef>
              <a:spcAft>
                <a:spcPct val="0"/>
              </a:spcAft>
              <a:buFont typeface="Wingdings" panose="05000000000000000000" pitchFamily="2" charset="2"/>
              <a:buChar char="§"/>
            </a:pPr>
            <a:r>
              <a:rPr lang="en-US" sz="2800" dirty="0">
                <a:solidFill>
                  <a:srgbClr val="000000"/>
                </a:solidFill>
                <a:latin typeface="Tahoma" pitchFamily="34" charset="0"/>
              </a:rPr>
              <a:t>Are these meetings still necessary?</a:t>
            </a:r>
          </a:p>
        </p:txBody>
      </p:sp>
    </p:spTree>
    <p:custDataLst>
      <p:tags r:id="rId1"/>
    </p:custDataLst>
    <p:extLst>
      <p:ext uri="{BB962C8B-B14F-4D97-AF65-F5344CB8AC3E}">
        <p14:creationId xmlns:p14="http://schemas.microsoft.com/office/powerpoint/2010/main" val="10873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2209800" y="1690689"/>
            <a:ext cx="77724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55563" fontAlgn="base">
              <a:lnSpc>
                <a:spcPct val="120000"/>
              </a:lnSpc>
              <a:spcBef>
                <a:spcPct val="0"/>
              </a:spcBef>
              <a:spcAft>
                <a:spcPct val="0"/>
              </a:spcAft>
            </a:pPr>
            <a:r>
              <a:rPr lang="en-US" sz="4000" dirty="0" smtClean="0">
                <a:solidFill>
                  <a:srgbClr val="FFFFFF"/>
                </a:solidFill>
                <a:effectLst>
                  <a:outerShdw blurRad="38100" dist="38100" dir="2700000" algn="tl">
                    <a:srgbClr val="808080"/>
                  </a:outerShdw>
                </a:effectLst>
                <a:latin typeface="Tahoma" pitchFamily="34" charset="0"/>
              </a:rPr>
              <a:t>Conquering </a:t>
            </a:r>
            <a:r>
              <a:rPr lang="en-US" sz="4000" dirty="0">
                <a:solidFill>
                  <a:srgbClr val="FFFFFF"/>
                </a:solidFill>
                <a:effectLst>
                  <a:outerShdw blurRad="38100" dist="38100" dir="2700000" algn="tl">
                    <a:srgbClr val="808080"/>
                  </a:outerShdw>
                </a:effectLst>
                <a:latin typeface="Tahoma" pitchFamily="34" charset="0"/>
              </a:rPr>
              <a:t>Procrastination</a:t>
            </a:r>
          </a:p>
        </p:txBody>
      </p:sp>
      <p:sp>
        <p:nvSpPr>
          <p:cNvPr id="445444" name="Text Box 4"/>
          <p:cNvSpPr txBox="1">
            <a:spLocks noChangeArrowheads="1"/>
          </p:cNvSpPr>
          <p:nvPr/>
        </p:nvSpPr>
        <p:spPr bwMode="auto">
          <a:xfrm>
            <a:off x="6248400" y="3962401"/>
            <a:ext cx="3754438"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dirty="0">
                <a:solidFill>
                  <a:srgbClr val="FFFFFF"/>
                </a:solidFill>
                <a:latin typeface="Tahoma" pitchFamily="34" charset="0"/>
              </a:rPr>
              <a:t>Human Resources</a:t>
            </a:r>
          </a:p>
          <a:p>
            <a:pPr fontAlgn="base">
              <a:spcBef>
                <a:spcPct val="50000"/>
              </a:spcBef>
              <a:spcAft>
                <a:spcPct val="0"/>
              </a:spcAft>
            </a:pPr>
            <a:r>
              <a:rPr lang="en-US" dirty="0">
                <a:solidFill>
                  <a:srgbClr val="FFFFFF"/>
                </a:solidFill>
                <a:latin typeface="Tahoma" pitchFamily="34" charset="0"/>
              </a:rPr>
              <a:t>Professional Development and Learning</a:t>
            </a:r>
          </a:p>
          <a:p>
            <a:pPr fontAlgn="base">
              <a:spcBef>
                <a:spcPct val="50000"/>
              </a:spcBef>
              <a:spcAft>
                <a:spcPct val="0"/>
              </a:spcAft>
            </a:pPr>
            <a:endParaRPr lang="en-US" dirty="0">
              <a:solidFill>
                <a:srgbClr val="FFFFFF"/>
              </a:solidFill>
              <a:latin typeface="Tahoma" pitchFamily="34" charset="0"/>
            </a:endParaRPr>
          </a:p>
        </p:txBody>
      </p:sp>
      <p:sp>
        <p:nvSpPr>
          <p:cNvPr id="445445" name="Text Box 5"/>
          <p:cNvSpPr txBox="1">
            <a:spLocks noChangeArrowheads="1"/>
          </p:cNvSpPr>
          <p:nvPr/>
        </p:nvSpPr>
        <p:spPr bwMode="auto">
          <a:xfrm>
            <a:off x="7391400" y="60960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i="1">
                <a:solidFill>
                  <a:srgbClr val="FFFFFF"/>
                </a:solidFill>
                <a:effectLst>
                  <a:outerShdw blurRad="38100" dist="38100" dir="2700000" algn="tl">
                    <a:srgbClr val="808080"/>
                  </a:outerShdw>
                </a:effectLst>
                <a:latin typeface="Tahoma" pitchFamily="34" charset="0"/>
              </a:rPr>
              <a:t>Time Mastery Profile</a:t>
            </a:r>
            <a:r>
              <a:rPr lang="en-US" sz="1000" i="1">
                <a:solidFill>
                  <a:srgbClr val="FFFFFF"/>
                </a:solidFill>
                <a:effectLst>
                  <a:outerShdw blurRad="38100" dist="38100" dir="2700000" algn="tl">
                    <a:srgbClr val="808080"/>
                  </a:outerShdw>
                </a:effectLst>
                <a:latin typeface="Tahoma" pitchFamily="34" charset="0"/>
              </a:rPr>
              <a:t> </a:t>
            </a:r>
            <a:r>
              <a:rPr lang="en-US" sz="1400" baseline="70000">
                <a:solidFill>
                  <a:srgbClr val="FFFFFF"/>
                </a:solidFill>
                <a:latin typeface="Tahoma" pitchFamily="34" charset="0"/>
              </a:rPr>
              <a:t>®</a:t>
            </a:r>
          </a:p>
        </p:txBody>
      </p:sp>
    </p:spTree>
    <p:custDataLst>
      <p:tags r:id="rId1"/>
    </p:custDataLst>
    <p:extLst>
      <p:ext uri="{BB962C8B-B14F-4D97-AF65-F5344CB8AC3E}">
        <p14:creationId xmlns:p14="http://schemas.microsoft.com/office/powerpoint/2010/main" val="1123180748"/>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p>
            <a:pPr fontAlgn="base">
              <a:spcAft>
                <a:spcPct val="0"/>
              </a:spcAft>
            </a:pPr>
            <a:fld id="{4F25CA0F-58D9-4C5E-9CF6-C5690799E4BC}" type="slidenum">
              <a:rPr lang="en-US">
                <a:solidFill>
                  <a:srgbClr val="FFFFFF"/>
                </a:solidFill>
                <a:latin typeface="Tahoma" pitchFamily="34" charset="0"/>
              </a:rPr>
              <a:pPr fontAlgn="base">
                <a:spcAft>
                  <a:spcPct val="0"/>
                </a:spcAft>
              </a:pPr>
              <a:t>24</a:t>
            </a:fld>
            <a:endParaRPr lang="en-US">
              <a:solidFill>
                <a:srgbClr val="FFFFFF"/>
              </a:solidFill>
              <a:latin typeface="Tahoma" pitchFamily="34" charset="0"/>
            </a:endParaRPr>
          </a:p>
        </p:txBody>
      </p:sp>
      <p:sp>
        <p:nvSpPr>
          <p:cNvPr id="449538" name="Rectangle 2"/>
          <p:cNvSpPr>
            <a:spLocks noGrp="1" noChangeArrowheads="1"/>
          </p:cNvSpPr>
          <p:nvPr>
            <p:ph type="title"/>
          </p:nvPr>
        </p:nvSpPr>
        <p:spPr/>
        <p:txBody>
          <a:bodyPr/>
          <a:lstStyle/>
          <a:p>
            <a:r>
              <a:rPr lang="en-US"/>
              <a:t>Procrastination</a:t>
            </a:r>
          </a:p>
        </p:txBody>
      </p:sp>
      <p:sp>
        <p:nvSpPr>
          <p:cNvPr id="449539" name="Text Box 3"/>
          <p:cNvSpPr txBox="1">
            <a:spLocks noChangeArrowheads="1"/>
          </p:cNvSpPr>
          <p:nvPr/>
        </p:nvSpPr>
        <p:spPr bwMode="auto">
          <a:xfrm>
            <a:off x="5791200" y="1676400"/>
            <a:ext cx="487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a:solidFill>
                  <a:srgbClr val="000000"/>
                </a:solidFill>
                <a:latin typeface="Tahoma" pitchFamily="34" charset="0"/>
              </a:rPr>
              <a:t>…doing lower- rather than higher-priority tasks </a:t>
            </a:r>
          </a:p>
        </p:txBody>
      </p:sp>
      <p:pic>
        <p:nvPicPr>
          <p:cNvPr id="449540" name="Picture 4" descr="gettyimages_BU000828"/>
          <p:cNvPicPr>
            <a:picLocks noChangeAspect="1" noChangeArrowheads="1"/>
          </p:cNvPicPr>
          <p:nvPr/>
        </p:nvPicPr>
        <p:blipFill>
          <a:blip r:embed="rId4">
            <a:extLst>
              <a:ext uri="{28A0092B-C50C-407E-A947-70E740481C1C}">
                <a14:useLocalDpi xmlns:a14="http://schemas.microsoft.com/office/drawing/2010/main" val="0"/>
              </a:ext>
            </a:extLst>
          </a:blip>
          <a:srcRect l="14890" r="12102"/>
          <a:stretch>
            <a:fillRect/>
          </a:stretch>
        </p:blipFill>
        <p:spPr bwMode="auto">
          <a:xfrm>
            <a:off x="1828800" y="1219200"/>
            <a:ext cx="3505200" cy="4800600"/>
          </a:xfrm>
          <a:prstGeom prst="rect">
            <a:avLst/>
          </a:prstGeom>
          <a:noFill/>
          <a:extLst>
            <a:ext uri="{909E8E84-426E-40DD-AFC4-6F175D3DCCD1}">
              <a14:hiddenFill xmlns:a14="http://schemas.microsoft.com/office/drawing/2010/main">
                <a:solidFill>
                  <a:srgbClr val="FFFFFF"/>
                </a:solidFill>
              </a14:hiddenFill>
            </a:ext>
          </a:extLst>
        </p:spPr>
      </p:pic>
      <p:grpSp>
        <p:nvGrpSpPr>
          <p:cNvPr id="449541" name="Group 5"/>
          <p:cNvGrpSpPr>
            <a:grpSpLocks/>
          </p:cNvGrpSpPr>
          <p:nvPr/>
        </p:nvGrpSpPr>
        <p:grpSpPr bwMode="auto">
          <a:xfrm>
            <a:off x="6259514" y="3200400"/>
            <a:ext cx="3341687" cy="579438"/>
            <a:chOff x="2983" y="2016"/>
            <a:chExt cx="2105" cy="365"/>
          </a:xfrm>
        </p:grpSpPr>
        <p:sp>
          <p:nvSpPr>
            <p:cNvPr id="449542" name="Text Box 6"/>
            <p:cNvSpPr txBox="1">
              <a:spLocks noChangeArrowheads="1"/>
            </p:cNvSpPr>
            <p:nvPr/>
          </p:nvSpPr>
          <p:spPr bwMode="auto">
            <a:xfrm>
              <a:off x="3456" y="2016"/>
              <a:ext cx="16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3200">
                  <a:solidFill>
                    <a:srgbClr val="000000"/>
                  </a:solidFill>
                  <a:latin typeface="Tahoma" pitchFamily="34" charset="0"/>
                </a:rPr>
                <a:t>Unpleasant</a:t>
              </a:r>
            </a:p>
          </p:txBody>
        </p:sp>
        <p:sp>
          <p:nvSpPr>
            <p:cNvPr id="449543" name="AutoShape 7"/>
            <p:cNvSpPr>
              <a:spLocks noChangeArrowheads="1"/>
            </p:cNvSpPr>
            <p:nvPr/>
          </p:nvSpPr>
          <p:spPr bwMode="auto">
            <a:xfrm>
              <a:off x="2983" y="2105"/>
              <a:ext cx="432" cy="192"/>
            </a:xfrm>
            <a:prstGeom prst="rightArrow">
              <a:avLst>
                <a:gd name="adj1" fmla="val 50000"/>
                <a:gd name="adj2" fmla="val 56250"/>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49544" name="Group 8"/>
          <p:cNvGrpSpPr>
            <a:grpSpLocks/>
          </p:cNvGrpSpPr>
          <p:nvPr/>
        </p:nvGrpSpPr>
        <p:grpSpPr bwMode="auto">
          <a:xfrm>
            <a:off x="6248401" y="3948114"/>
            <a:ext cx="2740025" cy="579437"/>
            <a:chOff x="2976" y="2487"/>
            <a:chExt cx="1726" cy="365"/>
          </a:xfrm>
        </p:grpSpPr>
        <p:sp>
          <p:nvSpPr>
            <p:cNvPr id="449545" name="Text Box 9"/>
            <p:cNvSpPr txBox="1">
              <a:spLocks noChangeArrowheads="1"/>
            </p:cNvSpPr>
            <p:nvPr/>
          </p:nvSpPr>
          <p:spPr bwMode="auto">
            <a:xfrm>
              <a:off x="3454" y="2487"/>
              <a:ext cx="124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3200">
                  <a:solidFill>
                    <a:srgbClr val="000000"/>
                  </a:solidFill>
                  <a:latin typeface="Tahoma" pitchFamily="34" charset="0"/>
                </a:rPr>
                <a:t>Complex</a:t>
              </a:r>
            </a:p>
          </p:txBody>
        </p:sp>
        <p:sp>
          <p:nvSpPr>
            <p:cNvPr id="449546" name="AutoShape 10"/>
            <p:cNvSpPr>
              <a:spLocks noChangeArrowheads="1"/>
            </p:cNvSpPr>
            <p:nvPr/>
          </p:nvSpPr>
          <p:spPr bwMode="auto">
            <a:xfrm>
              <a:off x="2976" y="2571"/>
              <a:ext cx="432" cy="192"/>
            </a:xfrm>
            <a:prstGeom prst="rightArrow">
              <a:avLst>
                <a:gd name="adj1" fmla="val 50000"/>
                <a:gd name="adj2" fmla="val 56250"/>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49547" name="Group 11"/>
          <p:cNvGrpSpPr>
            <a:grpSpLocks/>
          </p:cNvGrpSpPr>
          <p:nvPr/>
        </p:nvGrpSpPr>
        <p:grpSpPr bwMode="auto">
          <a:xfrm>
            <a:off x="6259513" y="4678364"/>
            <a:ext cx="3949700" cy="579437"/>
            <a:chOff x="2983" y="2947"/>
            <a:chExt cx="2488" cy="365"/>
          </a:xfrm>
        </p:grpSpPr>
        <p:sp>
          <p:nvSpPr>
            <p:cNvPr id="449548" name="Text Box 12"/>
            <p:cNvSpPr txBox="1">
              <a:spLocks noChangeArrowheads="1"/>
            </p:cNvSpPr>
            <p:nvPr/>
          </p:nvSpPr>
          <p:spPr bwMode="auto">
            <a:xfrm>
              <a:off x="3454" y="2947"/>
              <a:ext cx="201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3200">
                  <a:solidFill>
                    <a:srgbClr val="000000"/>
                  </a:solidFill>
                  <a:latin typeface="Tahoma" pitchFamily="34" charset="0"/>
                </a:rPr>
                <a:t>Overwhelming</a:t>
              </a:r>
            </a:p>
          </p:txBody>
        </p:sp>
        <p:sp>
          <p:nvSpPr>
            <p:cNvPr id="449549" name="AutoShape 13"/>
            <p:cNvSpPr>
              <a:spLocks noChangeArrowheads="1"/>
            </p:cNvSpPr>
            <p:nvPr/>
          </p:nvSpPr>
          <p:spPr bwMode="auto">
            <a:xfrm>
              <a:off x="2983" y="3024"/>
              <a:ext cx="432" cy="192"/>
            </a:xfrm>
            <a:prstGeom prst="rightArrow">
              <a:avLst>
                <a:gd name="adj1" fmla="val 50000"/>
                <a:gd name="adj2" fmla="val 56250"/>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33616402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49541"/>
                                        </p:tgtEl>
                                        <p:attrNameLst>
                                          <p:attrName>style.visibility</p:attrName>
                                        </p:attrNameLst>
                                      </p:cBhvr>
                                      <p:to>
                                        <p:strVal val="visible"/>
                                      </p:to>
                                    </p:set>
                                    <p:animEffect transition="in" filter="strips(downRight)">
                                      <p:cBhvr>
                                        <p:cTn id="7" dur="500"/>
                                        <p:tgtEl>
                                          <p:spTgt spid="449541"/>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449544"/>
                                        </p:tgtEl>
                                        <p:attrNameLst>
                                          <p:attrName>style.visibility</p:attrName>
                                        </p:attrNameLst>
                                      </p:cBhvr>
                                      <p:to>
                                        <p:strVal val="visible"/>
                                      </p:to>
                                    </p:set>
                                    <p:animEffect transition="in" filter="strips(downRight)">
                                      <p:cBhvr>
                                        <p:cTn id="11" dur="500"/>
                                        <p:tgtEl>
                                          <p:spTgt spid="449544"/>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449547"/>
                                        </p:tgtEl>
                                        <p:attrNameLst>
                                          <p:attrName>style.visibility</p:attrName>
                                        </p:attrNameLst>
                                      </p:cBhvr>
                                      <p:to>
                                        <p:strVal val="visible"/>
                                      </p:to>
                                    </p:set>
                                    <p:animEffect transition="in" filter="strips(downRight)">
                                      <p:cBhvr>
                                        <p:cTn id="15" dur="500"/>
                                        <p:tgtEl>
                                          <p:spTgt spid="449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0"/>
          </p:nvPr>
        </p:nvSpPr>
        <p:spPr/>
        <p:txBody>
          <a:bodyPr/>
          <a:lstStyle/>
          <a:p>
            <a:pPr fontAlgn="base">
              <a:spcAft>
                <a:spcPct val="0"/>
              </a:spcAft>
            </a:pPr>
            <a:fld id="{BB1C3E90-BE76-41A9-8D04-F1143269EA50}" type="slidenum">
              <a:rPr lang="en-US">
                <a:solidFill>
                  <a:srgbClr val="FFFFFF"/>
                </a:solidFill>
                <a:latin typeface="Tahoma" pitchFamily="34" charset="0"/>
              </a:rPr>
              <a:pPr fontAlgn="base">
                <a:spcAft>
                  <a:spcPct val="0"/>
                </a:spcAft>
              </a:pPr>
              <a:t>25</a:t>
            </a:fld>
            <a:endParaRPr lang="en-US">
              <a:solidFill>
                <a:srgbClr val="FFFFFF"/>
              </a:solidFill>
              <a:latin typeface="Tahoma" pitchFamily="34" charset="0"/>
            </a:endParaRPr>
          </a:p>
        </p:txBody>
      </p:sp>
      <p:sp>
        <p:nvSpPr>
          <p:cNvPr id="451586" name="Rectangle 2"/>
          <p:cNvSpPr>
            <a:spLocks noChangeArrowheads="1"/>
          </p:cNvSpPr>
          <p:nvPr/>
        </p:nvSpPr>
        <p:spPr bwMode="auto">
          <a:xfrm>
            <a:off x="6781800" y="939800"/>
            <a:ext cx="388620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451587" name="Rectangle 3"/>
          <p:cNvSpPr>
            <a:spLocks noGrp="1" noChangeArrowheads="1"/>
          </p:cNvSpPr>
          <p:nvPr>
            <p:ph type="title"/>
          </p:nvPr>
        </p:nvSpPr>
        <p:spPr>
          <a:xfrm>
            <a:off x="1981200" y="287180"/>
            <a:ext cx="7772400" cy="492443"/>
          </a:xfrm>
        </p:spPr>
        <p:txBody>
          <a:bodyPr/>
          <a:lstStyle/>
          <a:p>
            <a:r>
              <a:rPr lang="en-US" sz="3200" dirty="0"/>
              <a:t>Cost of Procrastination HO 13-1</a:t>
            </a:r>
          </a:p>
        </p:txBody>
      </p:sp>
      <p:pic>
        <p:nvPicPr>
          <p:cNvPr id="451588" name="Picture 4" descr="gettyimages_BU000828"/>
          <p:cNvPicPr>
            <a:picLocks noChangeAspect="1" noChangeArrowheads="1"/>
          </p:cNvPicPr>
          <p:nvPr/>
        </p:nvPicPr>
        <p:blipFill>
          <a:blip r:embed="rId4">
            <a:extLst>
              <a:ext uri="{28A0092B-C50C-407E-A947-70E740481C1C}">
                <a14:useLocalDpi xmlns:a14="http://schemas.microsoft.com/office/drawing/2010/main" val="0"/>
              </a:ext>
            </a:extLst>
          </a:blip>
          <a:srcRect l="7553" t="12549" r="4752" b="8528"/>
          <a:stretch>
            <a:fillRect/>
          </a:stretch>
        </p:blipFill>
        <p:spPr bwMode="auto">
          <a:xfrm>
            <a:off x="7086600" y="1219200"/>
            <a:ext cx="3352800" cy="3016250"/>
          </a:xfrm>
          <a:prstGeom prst="rect">
            <a:avLst/>
          </a:prstGeom>
          <a:noFill/>
          <a:extLst>
            <a:ext uri="{909E8E84-426E-40DD-AFC4-6F175D3DCCD1}">
              <a14:hiddenFill xmlns:a14="http://schemas.microsoft.com/office/drawing/2010/main">
                <a:solidFill>
                  <a:srgbClr val="FFFFFF"/>
                </a:solidFill>
              </a14:hiddenFill>
            </a:ext>
          </a:extLst>
        </p:spPr>
      </p:pic>
      <p:sp>
        <p:nvSpPr>
          <p:cNvPr id="451589" name="Text Box 5"/>
          <p:cNvSpPr txBox="1">
            <a:spLocks noChangeArrowheads="1"/>
          </p:cNvSpPr>
          <p:nvPr/>
        </p:nvSpPr>
        <p:spPr bwMode="auto">
          <a:xfrm>
            <a:off x="7086600" y="4495800"/>
            <a:ext cx="3124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2800">
                <a:solidFill>
                  <a:srgbClr val="000000"/>
                </a:solidFill>
                <a:latin typeface="Tahoma" pitchFamily="34" charset="0"/>
              </a:rPr>
              <a:t>What problems am I likely to create for myself?</a:t>
            </a:r>
          </a:p>
        </p:txBody>
      </p:sp>
      <p:grpSp>
        <p:nvGrpSpPr>
          <p:cNvPr id="451590" name="Group 6"/>
          <p:cNvGrpSpPr>
            <a:grpSpLocks/>
          </p:cNvGrpSpPr>
          <p:nvPr/>
        </p:nvGrpSpPr>
        <p:grpSpPr bwMode="auto">
          <a:xfrm>
            <a:off x="2446338" y="1606550"/>
            <a:ext cx="1376362" cy="579438"/>
            <a:chOff x="528" y="1295"/>
            <a:chExt cx="867" cy="365"/>
          </a:xfrm>
        </p:grpSpPr>
        <p:sp>
          <p:nvSpPr>
            <p:cNvPr id="451591" name="Text Box 7"/>
            <p:cNvSpPr txBox="1">
              <a:spLocks noChangeArrowheads="1"/>
            </p:cNvSpPr>
            <p:nvPr/>
          </p:nvSpPr>
          <p:spPr bwMode="auto">
            <a:xfrm>
              <a:off x="720" y="1295"/>
              <a:ext cx="67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3200">
                  <a:solidFill>
                    <a:srgbClr val="000000"/>
                  </a:solidFill>
                  <a:latin typeface="Tahoma" pitchFamily="34" charset="0"/>
                </a:rPr>
                <a:t>Time</a:t>
              </a:r>
            </a:p>
          </p:txBody>
        </p:sp>
        <p:sp>
          <p:nvSpPr>
            <p:cNvPr id="451592" name="Oval 8"/>
            <p:cNvSpPr>
              <a:spLocks noChangeArrowheads="1"/>
            </p:cNvSpPr>
            <p:nvPr/>
          </p:nvSpPr>
          <p:spPr bwMode="auto">
            <a:xfrm>
              <a:off x="528" y="1420"/>
              <a:ext cx="144" cy="144"/>
            </a:xfrm>
            <a:prstGeom prst="ellipse">
              <a:avLst/>
            </a:prstGeom>
            <a:solidFill>
              <a:srgbClr val="73698A"/>
            </a:solidFill>
            <a:ln w="9525">
              <a:solidFill>
                <a:srgbClr val="73698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1593" name="Group 9"/>
          <p:cNvGrpSpPr>
            <a:grpSpLocks/>
          </p:cNvGrpSpPr>
          <p:nvPr/>
        </p:nvGrpSpPr>
        <p:grpSpPr bwMode="auto">
          <a:xfrm>
            <a:off x="2444750" y="4144960"/>
            <a:ext cx="2222500" cy="584199"/>
            <a:chOff x="527" y="2894"/>
            <a:chExt cx="1400" cy="368"/>
          </a:xfrm>
        </p:grpSpPr>
        <p:sp>
          <p:nvSpPr>
            <p:cNvPr id="451594" name="Text Box 10"/>
            <p:cNvSpPr txBox="1">
              <a:spLocks noChangeArrowheads="1"/>
            </p:cNvSpPr>
            <p:nvPr/>
          </p:nvSpPr>
          <p:spPr bwMode="auto">
            <a:xfrm>
              <a:off x="720" y="2894"/>
              <a:ext cx="120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3200">
                  <a:solidFill>
                    <a:srgbClr val="000000"/>
                  </a:solidFill>
                  <a:latin typeface="Tahoma" pitchFamily="34" charset="0"/>
                </a:rPr>
                <a:t>Good Will</a:t>
              </a:r>
            </a:p>
          </p:txBody>
        </p:sp>
        <p:sp>
          <p:nvSpPr>
            <p:cNvPr id="451595" name="Oval 11"/>
            <p:cNvSpPr>
              <a:spLocks noChangeArrowheads="1"/>
            </p:cNvSpPr>
            <p:nvPr/>
          </p:nvSpPr>
          <p:spPr bwMode="auto">
            <a:xfrm>
              <a:off x="527" y="3005"/>
              <a:ext cx="144" cy="144"/>
            </a:xfrm>
            <a:prstGeom prst="ellipse">
              <a:avLst/>
            </a:prstGeom>
            <a:solidFill>
              <a:srgbClr val="73698A"/>
            </a:solidFill>
            <a:ln w="9525">
              <a:solidFill>
                <a:srgbClr val="73698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1596" name="Group 12"/>
          <p:cNvGrpSpPr>
            <a:grpSpLocks/>
          </p:cNvGrpSpPr>
          <p:nvPr/>
        </p:nvGrpSpPr>
        <p:grpSpPr bwMode="auto">
          <a:xfrm>
            <a:off x="2444751" y="3260725"/>
            <a:ext cx="1647825" cy="579438"/>
            <a:chOff x="527" y="2337"/>
            <a:chExt cx="1038" cy="365"/>
          </a:xfrm>
        </p:grpSpPr>
        <p:sp>
          <p:nvSpPr>
            <p:cNvPr id="451597" name="Text Box 13"/>
            <p:cNvSpPr txBox="1">
              <a:spLocks noChangeArrowheads="1"/>
            </p:cNvSpPr>
            <p:nvPr/>
          </p:nvSpPr>
          <p:spPr bwMode="auto">
            <a:xfrm>
              <a:off x="719" y="2337"/>
              <a:ext cx="84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3200">
                  <a:solidFill>
                    <a:srgbClr val="000000"/>
                  </a:solidFill>
                  <a:latin typeface="Tahoma" pitchFamily="34" charset="0"/>
                </a:rPr>
                <a:t>Health</a:t>
              </a:r>
            </a:p>
          </p:txBody>
        </p:sp>
        <p:sp>
          <p:nvSpPr>
            <p:cNvPr id="451598" name="Oval 14"/>
            <p:cNvSpPr>
              <a:spLocks noChangeArrowheads="1"/>
            </p:cNvSpPr>
            <p:nvPr/>
          </p:nvSpPr>
          <p:spPr bwMode="auto">
            <a:xfrm>
              <a:off x="527" y="2448"/>
              <a:ext cx="144" cy="144"/>
            </a:xfrm>
            <a:prstGeom prst="ellipse">
              <a:avLst/>
            </a:prstGeom>
            <a:solidFill>
              <a:srgbClr val="73698A"/>
            </a:solidFill>
            <a:ln w="9525">
              <a:solidFill>
                <a:srgbClr val="73698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1599" name="Group 15"/>
          <p:cNvGrpSpPr>
            <a:grpSpLocks/>
          </p:cNvGrpSpPr>
          <p:nvPr/>
        </p:nvGrpSpPr>
        <p:grpSpPr bwMode="auto">
          <a:xfrm>
            <a:off x="2446339" y="2446339"/>
            <a:ext cx="1665287" cy="579437"/>
            <a:chOff x="528" y="1824"/>
            <a:chExt cx="1049" cy="365"/>
          </a:xfrm>
        </p:grpSpPr>
        <p:sp>
          <p:nvSpPr>
            <p:cNvPr id="451600" name="Text Box 16"/>
            <p:cNvSpPr txBox="1">
              <a:spLocks noChangeArrowheads="1"/>
            </p:cNvSpPr>
            <p:nvPr/>
          </p:nvSpPr>
          <p:spPr bwMode="auto">
            <a:xfrm>
              <a:off x="719" y="1824"/>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3200">
                  <a:solidFill>
                    <a:srgbClr val="000000"/>
                  </a:solidFill>
                  <a:latin typeface="Tahoma" pitchFamily="34" charset="0"/>
                </a:rPr>
                <a:t>Money</a:t>
              </a:r>
            </a:p>
          </p:txBody>
        </p:sp>
        <p:sp>
          <p:nvSpPr>
            <p:cNvPr id="451601" name="Oval 17"/>
            <p:cNvSpPr>
              <a:spLocks noChangeArrowheads="1"/>
            </p:cNvSpPr>
            <p:nvPr/>
          </p:nvSpPr>
          <p:spPr bwMode="auto">
            <a:xfrm>
              <a:off x="528" y="1941"/>
              <a:ext cx="144" cy="144"/>
            </a:xfrm>
            <a:prstGeom prst="ellipse">
              <a:avLst/>
            </a:prstGeom>
            <a:solidFill>
              <a:srgbClr val="73698A"/>
            </a:solidFill>
            <a:ln w="9525">
              <a:solidFill>
                <a:srgbClr val="73698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22470643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1596"/>
                                        </p:tgtEl>
                                        <p:attrNameLst>
                                          <p:attrName>style.visibility</p:attrName>
                                        </p:attrNameLst>
                                      </p:cBhvr>
                                      <p:to>
                                        <p:strVal val="visible"/>
                                      </p:to>
                                    </p:set>
                                    <p:animEffect transition="in" filter="dissolve">
                                      <p:cBhvr>
                                        <p:cTn id="7" dur="500"/>
                                        <p:tgtEl>
                                          <p:spTgt spid="4515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51593"/>
                                        </p:tgtEl>
                                        <p:attrNameLst>
                                          <p:attrName>style.visibility</p:attrName>
                                        </p:attrNameLst>
                                      </p:cBhvr>
                                      <p:to>
                                        <p:strVal val="visible"/>
                                      </p:to>
                                    </p:set>
                                    <p:animEffect transition="in" filter="dissolve">
                                      <p:cBhvr>
                                        <p:cTn id="11" dur="500"/>
                                        <p:tgtEl>
                                          <p:spTgt spid="45159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51589"/>
                                        </p:tgtEl>
                                        <p:attrNameLst>
                                          <p:attrName>style.visibility</p:attrName>
                                        </p:attrNameLst>
                                      </p:cBhvr>
                                      <p:to>
                                        <p:strVal val="visible"/>
                                      </p:to>
                                    </p:set>
                                    <p:animEffect transition="in" filter="dissolve">
                                      <p:cBhvr>
                                        <p:cTn id="16" dur="500"/>
                                        <p:tgtEl>
                                          <p:spTgt spid="451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fontAlgn="base">
              <a:spcAft>
                <a:spcPct val="0"/>
              </a:spcAft>
            </a:pPr>
            <a:fld id="{39297B68-AF5C-4050-9525-C6EC55C653E9}" type="slidenum">
              <a:rPr lang="en-US">
                <a:solidFill>
                  <a:srgbClr val="FFFFFF"/>
                </a:solidFill>
                <a:latin typeface="Tahoma" pitchFamily="34" charset="0"/>
              </a:rPr>
              <a:pPr fontAlgn="base">
                <a:spcAft>
                  <a:spcPct val="0"/>
                </a:spcAft>
              </a:pPr>
              <a:t>26</a:t>
            </a:fld>
            <a:endParaRPr lang="en-US">
              <a:solidFill>
                <a:srgbClr val="FFFFFF"/>
              </a:solidFill>
              <a:latin typeface="Tahoma" pitchFamily="34" charset="0"/>
            </a:endParaRPr>
          </a:p>
        </p:txBody>
      </p:sp>
      <p:pic>
        <p:nvPicPr>
          <p:cNvPr id="453634" name="Picture 2" descr="gettyimages_BU0009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47800"/>
            <a:ext cx="3733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53635" name="Rectangle 3"/>
          <p:cNvSpPr>
            <a:spLocks noGrp="1" noChangeArrowheads="1"/>
          </p:cNvSpPr>
          <p:nvPr>
            <p:ph type="title"/>
          </p:nvPr>
        </p:nvSpPr>
        <p:spPr/>
        <p:txBody>
          <a:bodyPr/>
          <a:lstStyle/>
          <a:p>
            <a:r>
              <a:rPr lang="en-US"/>
              <a:t>Role of Habit</a:t>
            </a:r>
          </a:p>
        </p:txBody>
      </p:sp>
      <p:sp>
        <p:nvSpPr>
          <p:cNvPr id="453636" name="Text Box 4"/>
          <p:cNvSpPr txBox="1">
            <a:spLocks noChangeArrowheads="1"/>
          </p:cNvSpPr>
          <p:nvPr/>
        </p:nvSpPr>
        <p:spPr bwMode="auto">
          <a:xfrm>
            <a:off x="6248400" y="3368676"/>
            <a:ext cx="4343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a:solidFill>
                  <a:srgbClr val="000000"/>
                </a:solidFill>
                <a:latin typeface="Tahoma" pitchFamily="34" charset="0"/>
              </a:rPr>
              <a:t>Changing a             do-it-later urge into    a do-it-now habit requires positive action</a:t>
            </a:r>
          </a:p>
        </p:txBody>
      </p:sp>
      <p:sp>
        <p:nvSpPr>
          <p:cNvPr id="453637" name="Text Box 5"/>
          <p:cNvSpPr txBox="1">
            <a:spLocks noChangeArrowheads="1"/>
          </p:cNvSpPr>
          <p:nvPr/>
        </p:nvSpPr>
        <p:spPr bwMode="auto">
          <a:xfrm>
            <a:off x="6248400" y="1447800"/>
            <a:ext cx="426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a:solidFill>
                  <a:srgbClr val="000000"/>
                </a:solidFill>
                <a:latin typeface="Tahoma" pitchFamily="34" charset="0"/>
              </a:rPr>
              <a:t>Procrastination breeds procrastination</a:t>
            </a:r>
          </a:p>
        </p:txBody>
      </p:sp>
    </p:spTree>
    <p:custDataLst>
      <p:tags r:id="rId1"/>
    </p:custDataLst>
    <p:extLst>
      <p:ext uri="{BB962C8B-B14F-4D97-AF65-F5344CB8AC3E}">
        <p14:creationId xmlns:p14="http://schemas.microsoft.com/office/powerpoint/2010/main" val="22750080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3636"/>
                                        </p:tgtEl>
                                        <p:attrNameLst>
                                          <p:attrName>style.visibility</p:attrName>
                                        </p:attrNameLst>
                                      </p:cBhvr>
                                      <p:to>
                                        <p:strVal val="visible"/>
                                      </p:to>
                                    </p:set>
                                    <p:animEffect transition="in" filter="slide(fromBottom)">
                                      <p:cBhvr>
                                        <p:cTn id="7" dur="500"/>
                                        <p:tgtEl>
                                          <p:spTgt spid="453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fontAlgn="base">
              <a:spcAft>
                <a:spcPct val="0"/>
              </a:spcAft>
            </a:pPr>
            <a:fld id="{A5EDDE9D-10F7-4F3E-97AA-EBCD267612F6}" type="slidenum">
              <a:rPr lang="en-US">
                <a:solidFill>
                  <a:srgbClr val="FFFFFF"/>
                </a:solidFill>
                <a:latin typeface="Tahoma" pitchFamily="34" charset="0"/>
              </a:rPr>
              <a:pPr fontAlgn="base">
                <a:spcAft>
                  <a:spcPct val="0"/>
                </a:spcAft>
              </a:pPr>
              <a:t>27</a:t>
            </a:fld>
            <a:endParaRPr lang="en-US">
              <a:solidFill>
                <a:srgbClr val="FFFFFF"/>
              </a:solidFill>
              <a:latin typeface="Tahoma" pitchFamily="34" charset="0"/>
            </a:endParaRPr>
          </a:p>
        </p:txBody>
      </p:sp>
      <p:sp>
        <p:nvSpPr>
          <p:cNvPr id="455682" name="Rectangle 2"/>
          <p:cNvSpPr>
            <a:spLocks noGrp="1" noChangeArrowheads="1"/>
          </p:cNvSpPr>
          <p:nvPr>
            <p:ph type="title"/>
          </p:nvPr>
        </p:nvSpPr>
        <p:spPr/>
        <p:txBody>
          <a:bodyPr/>
          <a:lstStyle/>
          <a:p>
            <a:r>
              <a:rPr lang="en-US"/>
              <a:t>Role of Inertia</a:t>
            </a:r>
          </a:p>
        </p:txBody>
      </p:sp>
      <p:sp>
        <p:nvSpPr>
          <p:cNvPr id="455683" name="Text Box 3"/>
          <p:cNvSpPr txBox="1">
            <a:spLocks noChangeArrowheads="1"/>
          </p:cNvSpPr>
          <p:nvPr/>
        </p:nvSpPr>
        <p:spPr bwMode="auto">
          <a:xfrm>
            <a:off x="6248400" y="1443038"/>
            <a:ext cx="419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a:solidFill>
                  <a:srgbClr val="000000"/>
                </a:solidFill>
                <a:latin typeface="Tahoma" pitchFamily="34" charset="0"/>
              </a:rPr>
              <a:t>A body at rest tends to remain at rest</a:t>
            </a:r>
          </a:p>
        </p:txBody>
      </p:sp>
      <p:pic>
        <p:nvPicPr>
          <p:cNvPr id="455684" name="Picture 4" descr="gettyimages_BU000874"/>
          <p:cNvPicPr>
            <a:picLocks noChangeAspect="1" noChangeArrowheads="1"/>
          </p:cNvPicPr>
          <p:nvPr/>
        </p:nvPicPr>
        <p:blipFill>
          <a:blip r:embed="rId4">
            <a:extLst>
              <a:ext uri="{28A0092B-C50C-407E-A947-70E740481C1C}">
                <a14:useLocalDpi xmlns:a14="http://schemas.microsoft.com/office/drawing/2010/main" val="0"/>
              </a:ext>
            </a:extLst>
          </a:blip>
          <a:srcRect r="14864"/>
          <a:stretch>
            <a:fillRect/>
          </a:stretch>
        </p:blipFill>
        <p:spPr bwMode="auto">
          <a:xfrm>
            <a:off x="1979614" y="1443039"/>
            <a:ext cx="3830637" cy="4498975"/>
          </a:xfrm>
          <a:prstGeom prst="rect">
            <a:avLst/>
          </a:prstGeom>
          <a:noFill/>
          <a:extLst>
            <a:ext uri="{909E8E84-426E-40DD-AFC4-6F175D3DCCD1}">
              <a14:hiddenFill xmlns:a14="http://schemas.microsoft.com/office/drawing/2010/main">
                <a:solidFill>
                  <a:srgbClr val="FFFFFF"/>
                </a:solidFill>
              </a14:hiddenFill>
            </a:ext>
          </a:extLst>
        </p:spPr>
      </p:pic>
      <p:sp>
        <p:nvSpPr>
          <p:cNvPr id="455685" name="Text Box 5"/>
          <p:cNvSpPr txBox="1">
            <a:spLocks noChangeArrowheads="1"/>
          </p:cNvSpPr>
          <p:nvPr/>
        </p:nvSpPr>
        <p:spPr bwMode="auto">
          <a:xfrm>
            <a:off x="6248400" y="3371850"/>
            <a:ext cx="381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3200">
                <a:solidFill>
                  <a:srgbClr val="000000"/>
                </a:solidFill>
                <a:latin typeface="Tahoma" pitchFamily="34" charset="0"/>
              </a:rPr>
              <a:t>Once begun, action is much more likely to continue </a:t>
            </a:r>
          </a:p>
        </p:txBody>
      </p:sp>
    </p:spTree>
    <p:custDataLst>
      <p:tags r:id="rId1"/>
    </p:custDataLst>
    <p:extLst>
      <p:ext uri="{BB962C8B-B14F-4D97-AF65-F5344CB8AC3E}">
        <p14:creationId xmlns:p14="http://schemas.microsoft.com/office/powerpoint/2010/main" val="10951792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55685"/>
                                        </p:tgtEl>
                                        <p:attrNameLst>
                                          <p:attrName>style.visibility</p:attrName>
                                        </p:attrNameLst>
                                      </p:cBhvr>
                                      <p:to>
                                        <p:strVal val="visible"/>
                                      </p:to>
                                    </p:set>
                                    <p:animEffect transition="in" filter="slide(fromRight)">
                                      <p:cBhvr>
                                        <p:cTn id="7" dur="500"/>
                                        <p:tgtEl>
                                          <p:spTgt spid="455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5626"/>
            <a:ext cx="7772400" cy="615553"/>
          </a:xfrm>
        </p:spPr>
        <p:txBody>
          <a:bodyPr/>
          <a:lstStyle/>
          <a:p>
            <a:r>
              <a:rPr lang="en-US" dirty="0" smtClean="0"/>
              <a:t>Conquer Procrastination</a:t>
            </a:r>
            <a:endParaRPr lang="en-US" dirty="0"/>
          </a:p>
        </p:txBody>
      </p:sp>
      <p:sp>
        <p:nvSpPr>
          <p:cNvPr id="4" name="Slide Number Placeholder 3"/>
          <p:cNvSpPr>
            <a:spLocks noGrp="1"/>
          </p:cNvSpPr>
          <p:nvPr>
            <p:ph type="sldNum" sz="quarter" idx="10"/>
          </p:nvPr>
        </p:nvSpPr>
        <p:spPr/>
        <p:txBody>
          <a:bodyPr/>
          <a:lstStyle/>
          <a:p>
            <a:pPr fontAlgn="base">
              <a:spcAft>
                <a:spcPct val="0"/>
              </a:spcAft>
            </a:pPr>
            <a:fld id="{9A4C6E6D-BFE6-4992-8972-28A2E4A557EF}" type="slidenum">
              <a:rPr lang="en-US">
                <a:solidFill>
                  <a:srgbClr val="FFFFFF"/>
                </a:solidFill>
                <a:latin typeface="Tahoma" pitchFamily="34" charset="0"/>
              </a:rPr>
              <a:pPr fontAlgn="base">
                <a:spcAft>
                  <a:spcPct val="0"/>
                </a:spcAft>
              </a:pPr>
              <a:t>28</a:t>
            </a:fld>
            <a:endParaRPr lang="en-US">
              <a:solidFill>
                <a:srgbClr val="FFFFFF"/>
              </a:solidFill>
              <a:latin typeface="Tahoma" pitchFamily="34" charset="0"/>
            </a:endParaRPr>
          </a:p>
        </p:txBody>
      </p:sp>
      <p:sp>
        <p:nvSpPr>
          <p:cNvPr id="8" name="TextBox 7"/>
          <p:cNvSpPr txBox="1"/>
          <p:nvPr/>
        </p:nvSpPr>
        <p:spPr>
          <a:xfrm>
            <a:off x="1981200" y="1905001"/>
            <a:ext cx="7924800" cy="3243965"/>
          </a:xfrm>
          <a:prstGeom prst="rect">
            <a:avLst/>
          </a:prstGeom>
          <a:noFill/>
        </p:spPr>
        <p:txBody>
          <a:bodyPr wrap="square" rtlCol="0">
            <a:spAutoFit/>
          </a:bodyPr>
          <a:lstStyle/>
          <a:p>
            <a:pPr marL="457200" indent="-457200" fontAlgn="base">
              <a:spcBef>
                <a:spcPct val="20000"/>
              </a:spcBef>
              <a:spcAft>
                <a:spcPct val="0"/>
              </a:spcAft>
              <a:buFont typeface="Arial" panose="020B0604020202020204" pitchFamily="34" charset="0"/>
              <a:buChar char="•"/>
            </a:pPr>
            <a:r>
              <a:rPr lang="en-US" sz="3200" dirty="0">
                <a:solidFill>
                  <a:srgbClr val="000000"/>
                </a:solidFill>
                <a:latin typeface="Tahoma" pitchFamily="34" charset="0"/>
              </a:rPr>
              <a:t>Do you have any procrastination “habits”?</a:t>
            </a:r>
          </a:p>
          <a:p>
            <a:pPr marL="457200" indent="-457200" fontAlgn="base">
              <a:spcBef>
                <a:spcPct val="20000"/>
              </a:spcBef>
              <a:spcAft>
                <a:spcPct val="0"/>
              </a:spcAft>
              <a:buFont typeface="Arial" panose="020B0604020202020204" pitchFamily="34" charset="0"/>
              <a:buChar char="•"/>
            </a:pPr>
            <a:r>
              <a:rPr lang="en-US" sz="3200" dirty="0">
                <a:solidFill>
                  <a:srgbClr val="000000"/>
                </a:solidFill>
                <a:latin typeface="Tahoma" pitchFamily="34" charset="0"/>
              </a:rPr>
              <a:t>How do you help prevent procrastination?</a:t>
            </a:r>
          </a:p>
          <a:p>
            <a:pPr marL="457200" indent="-457200" fontAlgn="base">
              <a:spcBef>
                <a:spcPct val="20000"/>
              </a:spcBef>
              <a:spcAft>
                <a:spcPct val="0"/>
              </a:spcAft>
              <a:buFont typeface="Arial" panose="020B0604020202020204" pitchFamily="34" charset="0"/>
              <a:buChar char="•"/>
            </a:pPr>
            <a:r>
              <a:rPr lang="en-US" sz="3200" dirty="0">
                <a:solidFill>
                  <a:srgbClr val="000000"/>
                </a:solidFill>
                <a:latin typeface="Tahoma" pitchFamily="34" charset="0"/>
              </a:rPr>
              <a:t>How do you get yourself going when you realize you are procrastinating?</a:t>
            </a:r>
          </a:p>
        </p:txBody>
      </p:sp>
    </p:spTree>
    <p:custDataLst>
      <p:tags r:id="rId1"/>
    </p:custDataLst>
    <p:extLst>
      <p:ext uri="{BB962C8B-B14F-4D97-AF65-F5344CB8AC3E}">
        <p14:creationId xmlns:p14="http://schemas.microsoft.com/office/powerpoint/2010/main" val="18373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
          <p:cNvSpPr>
            <a:spLocks noGrp="1"/>
          </p:cNvSpPr>
          <p:nvPr>
            <p:ph type="sldNum" sz="quarter" idx="10"/>
          </p:nvPr>
        </p:nvSpPr>
        <p:spPr/>
        <p:txBody>
          <a:bodyPr/>
          <a:lstStyle/>
          <a:p>
            <a:pPr fontAlgn="base">
              <a:spcAft>
                <a:spcPct val="0"/>
              </a:spcAft>
            </a:pPr>
            <a:fld id="{DAA8BEA5-3957-4225-9B43-090978488218}" type="slidenum">
              <a:rPr lang="en-US">
                <a:solidFill>
                  <a:srgbClr val="FFFFFF"/>
                </a:solidFill>
                <a:latin typeface="Tahoma" pitchFamily="34" charset="0"/>
              </a:rPr>
              <a:pPr fontAlgn="base">
                <a:spcAft>
                  <a:spcPct val="0"/>
                </a:spcAft>
              </a:pPr>
              <a:t>29</a:t>
            </a:fld>
            <a:endParaRPr lang="en-US">
              <a:solidFill>
                <a:srgbClr val="FFFFFF"/>
              </a:solidFill>
              <a:latin typeface="Tahoma" pitchFamily="34" charset="0"/>
            </a:endParaRPr>
          </a:p>
        </p:txBody>
      </p:sp>
      <p:sp>
        <p:nvSpPr>
          <p:cNvPr id="457730" name="Rectangle 2"/>
          <p:cNvSpPr>
            <a:spLocks noChangeArrowheads="1"/>
          </p:cNvSpPr>
          <p:nvPr/>
        </p:nvSpPr>
        <p:spPr bwMode="auto">
          <a:xfrm>
            <a:off x="6781800" y="939800"/>
            <a:ext cx="388620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457731" name="Picture 3" descr="YPR_0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9" y="1304926"/>
            <a:ext cx="3386137" cy="2257425"/>
          </a:xfrm>
          <a:prstGeom prst="rect">
            <a:avLst/>
          </a:prstGeom>
          <a:noFill/>
          <a:extLst>
            <a:ext uri="{909E8E84-426E-40DD-AFC4-6F175D3DCCD1}">
              <a14:hiddenFill xmlns:a14="http://schemas.microsoft.com/office/drawing/2010/main">
                <a:solidFill>
                  <a:srgbClr val="FFFFFF"/>
                </a:solidFill>
              </a14:hiddenFill>
            </a:ext>
          </a:extLst>
        </p:spPr>
      </p:pic>
      <p:sp>
        <p:nvSpPr>
          <p:cNvPr id="457732" name="Rectangle 4"/>
          <p:cNvSpPr>
            <a:spLocks noGrp="1" noChangeArrowheads="1"/>
          </p:cNvSpPr>
          <p:nvPr>
            <p:ph type="title"/>
          </p:nvPr>
        </p:nvSpPr>
        <p:spPr>
          <a:xfrm>
            <a:off x="1981200" y="287180"/>
            <a:ext cx="7772400" cy="492443"/>
          </a:xfrm>
        </p:spPr>
        <p:txBody>
          <a:bodyPr/>
          <a:lstStyle/>
          <a:p>
            <a:r>
              <a:rPr lang="en-US" sz="3200" dirty="0"/>
              <a:t>Conquer Procrastination HO 13-1</a:t>
            </a:r>
          </a:p>
        </p:txBody>
      </p:sp>
      <p:sp>
        <p:nvSpPr>
          <p:cNvPr id="457733" name="Text Box 5"/>
          <p:cNvSpPr txBox="1">
            <a:spLocks noChangeArrowheads="1"/>
          </p:cNvSpPr>
          <p:nvPr/>
        </p:nvSpPr>
        <p:spPr bwMode="auto">
          <a:xfrm>
            <a:off x="6934201" y="4016376"/>
            <a:ext cx="3400425"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2400">
                <a:solidFill>
                  <a:srgbClr val="000000"/>
                </a:solidFill>
                <a:latin typeface="Tahoma" pitchFamily="34" charset="0"/>
                <a:cs typeface="Times New Roman" pitchFamily="18" charset="0"/>
              </a:rPr>
              <a:t>Changing a do-it-later urge into a do-it-now habit requires positive action</a:t>
            </a:r>
            <a:r>
              <a:rPr lang="en-US" sz="2400">
                <a:solidFill>
                  <a:srgbClr val="000000"/>
                </a:solidFill>
                <a:latin typeface="Tahoma" pitchFamily="34" charset="0"/>
              </a:rPr>
              <a:t>.</a:t>
            </a:r>
          </a:p>
        </p:txBody>
      </p:sp>
      <p:grpSp>
        <p:nvGrpSpPr>
          <p:cNvPr id="457734" name="Group 6"/>
          <p:cNvGrpSpPr>
            <a:grpSpLocks/>
          </p:cNvGrpSpPr>
          <p:nvPr/>
        </p:nvGrpSpPr>
        <p:grpSpPr bwMode="auto">
          <a:xfrm>
            <a:off x="1524000" y="1785938"/>
            <a:ext cx="5486400" cy="654050"/>
            <a:chOff x="0" y="1125"/>
            <a:chExt cx="3456" cy="412"/>
          </a:xfrm>
        </p:grpSpPr>
        <p:sp>
          <p:nvSpPr>
            <p:cNvPr id="457735" name="Rectangle 7"/>
            <p:cNvSpPr>
              <a:spLocks noChangeArrowheads="1"/>
            </p:cNvSpPr>
            <p:nvPr/>
          </p:nvSpPr>
          <p:spPr bwMode="auto">
            <a:xfrm>
              <a:off x="302" y="1125"/>
              <a:ext cx="3154"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5138" fontAlgn="base">
                <a:spcBef>
                  <a:spcPct val="20000"/>
                </a:spcBef>
                <a:spcAft>
                  <a:spcPct val="0"/>
                </a:spcAft>
              </a:pPr>
              <a:r>
                <a:rPr lang="en-US" sz="3200">
                  <a:solidFill>
                    <a:srgbClr val="000000"/>
                  </a:solidFill>
                  <a:latin typeface="Tahoma" pitchFamily="34" charset="0"/>
                </a:rPr>
                <a:t>Consider consequences</a:t>
              </a:r>
            </a:p>
          </p:txBody>
        </p:sp>
        <p:sp>
          <p:nvSpPr>
            <p:cNvPr id="457736" name="Rectangle 8"/>
            <p:cNvSpPr>
              <a:spLocks noChangeArrowheads="1"/>
            </p:cNvSpPr>
            <p:nvPr/>
          </p:nvSpPr>
          <p:spPr bwMode="auto">
            <a:xfrm>
              <a:off x="0" y="125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7737" name="Group 9"/>
          <p:cNvGrpSpPr>
            <a:grpSpLocks/>
          </p:cNvGrpSpPr>
          <p:nvPr/>
        </p:nvGrpSpPr>
        <p:grpSpPr bwMode="auto">
          <a:xfrm>
            <a:off x="1524000" y="3854450"/>
            <a:ext cx="5181600" cy="533400"/>
            <a:chOff x="0" y="2428"/>
            <a:chExt cx="2894" cy="336"/>
          </a:xfrm>
        </p:grpSpPr>
        <p:sp>
          <p:nvSpPr>
            <p:cNvPr id="457738" name="Rectangle 10"/>
            <p:cNvSpPr>
              <a:spLocks noChangeArrowheads="1"/>
            </p:cNvSpPr>
            <p:nvPr/>
          </p:nvSpPr>
          <p:spPr bwMode="auto">
            <a:xfrm>
              <a:off x="302" y="2428"/>
              <a:ext cx="25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dirty="0">
                  <a:solidFill>
                    <a:srgbClr val="000000"/>
                  </a:solidFill>
                  <a:latin typeface="Tahoma" pitchFamily="34" charset="0"/>
                </a:rPr>
                <a:t>Use pep talks </a:t>
              </a:r>
              <a:r>
                <a:rPr lang="en-US" dirty="0">
                  <a:solidFill>
                    <a:srgbClr val="000000"/>
                  </a:solidFill>
                  <a:latin typeface="Tahoma" pitchFamily="34" charset="0"/>
                </a:rPr>
                <a:t>(switch cost)</a:t>
              </a:r>
              <a:endParaRPr lang="en-US" sz="3200" dirty="0">
                <a:solidFill>
                  <a:srgbClr val="000000"/>
                </a:solidFill>
                <a:latin typeface="Tahoma" pitchFamily="34" charset="0"/>
              </a:endParaRPr>
            </a:p>
          </p:txBody>
        </p:sp>
        <p:sp>
          <p:nvSpPr>
            <p:cNvPr id="457739" name="Rectangle 11"/>
            <p:cNvSpPr>
              <a:spLocks noChangeArrowheads="1"/>
            </p:cNvSpPr>
            <p:nvPr/>
          </p:nvSpPr>
          <p:spPr bwMode="auto">
            <a:xfrm>
              <a:off x="0" y="255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7740" name="Group 12"/>
          <p:cNvGrpSpPr>
            <a:grpSpLocks/>
          </p:cNvGrpSpPr>
          <p:nvPr/>
        </p:nvGrpSpPr>
        <p:grpSpPr bwMode="auto">
          <a:xfrm>
            <a:off x="1524001" y="2500313"/>
            <a:ext cx="4594225" cy="749300"/>
            <a:chOff x="0" y="1575"/>
            <a:chExt cx="2894" cy="472"/>
          </a:xfrm>
        </p:grpSpPr>
        <p:sp>
          <p:nvSpPr>
            <p:cNvPr id="457741" name="Rectangle 13"/>
            <p:cNvSpPr>
              <a:spLocks noChangeArrowheads="1"/>
            </p:cNvSpPr>
            <p:nvPr/>
          </p:nvSpPr>
          <p:spPr bwMode="auto">
            <a:xfrm>
              <a:off x="302" y="1575"/>
              <a:ext cx="259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Break it down</a:t>
              </a:r>
            </a:p>
          </p:txBody>
        </p:sp>
        <p:sp>
          <p:nvSpPr>
            <p:cNvPr id="457742" name="Rectangle 14"/>
            <p:cNvSpPr>
              <a:spLocks noChangeArrowheads="1"/>
            </p:cNvSpPr>
            <p:nvPr/>
          </p:nvSpPr>
          <p:spPr bwMode="auto">
            <a:xfrm>
              <a:off x="0" y="1685"/>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7743" name="Group 15"/>
          <p:cNvGrpSpPr>
            <a:grpSpLocks/>
          </p:cNvGrpSpPr>
          <p:nvPr/>
        </p:nvGrpSpPr>
        <p:grpSpPr bwMode="auto">
          <a:xfrm>
            <a:off x="1524001" y="3159126"/>
            <a:ext cx="4594225" cy="766763"/>
            <a:chOff x="0" y="1990"/>
            <a:chExt cx="2894" cy="483"/>
          </a:xfrm>
        </p:grpSpPr>
        <p:sp>
          <p:nvSpPr>
            <p:cNvPr id="457744" name="Rectangle 16"/>
            <p:cNvSpPr>
              <a:spLocks noChangeArrowheads="1"/>
            </p:cNvSpPr>
            <p:nvPr/>
          </p:nvSpPr>
          <p:spPr bwMode="auto">
            <a:xfrm>
              <a:off x="302" y="1990"/>
              <a:ext cx="2592"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Delegate it</a:t>
              </a:r>
            </a:p>
          </p:txBody>
        </p:sp>
        <p:sp>
          <p:nvSpPr>
            <p:cNvPr id="457745" name="Rectangle 17"/>
            <p:cNvSpPr>
              <a:spLocks noChangeArrowheads="1"/>
            </p:cNvSpPr>
            <p:nvPr/>
          </p:nvSpPr>
          <p:spPr bwMode="auto">
            <a:xfrm>
              <a:off x="0" y="2119"/>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7746" name="Group 18"/>
          <p:cNvGrpSpPr>
            <a:grpSpLocks/>
          </p:cNvGrpSpPr>
          <p:nvPr/>
        </p:nvGrpSpPr>
        <p:grpSpPr bwMode="auto">
          <a:xfrm>
            <a:off x="1524001" y="1104901"/>
            <a:ext cx="4594225" cy="600075"/>
            <a:chOff x="0" y="696"/>
            <a:chExt cx="2894" cy="378"/>
          </a:xfrm>
        </p:grpSpPr>
        <p:sp>
          <p:nvSpPr>
            <p:cNvPr id="457747" name="Rectangle 19"/>
            <p:cNvSpPr>
              <a:spLocks noChangeArrowheads="1"/>
            </p:cNvSpPr>
            <p:nvPr/>
          </p:nvSpPr>
          <p:spPr bwMode="auto">
            <a:xfrm>
              <a:off x="0" y="822"/>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457748" name="Rectangle 20"/>
            <p:cNvSpPr>
              <a:spLocks noChangeArrowheads="1"/>
            </p:cNvSpPr>
            <p:nvPr/>
          </p:nvSpPr>
          <p:spPr bwMode="auto">
            <a:xfrm>
              <a:off x="302" y="696"/>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5138" fontAlgn="base">
                <a:spcBef>
                  <a:spcPct val="20000"/>
                </a:spcBef>
                <a:spcAft>
                  <a:spcPct val="0"/>
                </a:spcAft>
              </a:pPr>
              <a:r>
                <a:rPr lang="en-US" sz="3200">
                  <a:solidFill>
                    <a:srgbClr val="000000"/>
                  </a:solidFill>
                  <a:latin typeface="Tahoma" pitchFamily="34" charset="0"/>
                </a:rPr>
                <a:t>Admit it; analyze it</a:t>
              </a:r>
            </a:p>
          </p:txBody>
        </p:sp>
      </p:grpSp>
      <p:grpSp>
        <p:nvGrpSpPr>
          <p:cNvPr id="457749" name="Group 21"/>
          <p:cNvGrpSpPr>
            <a:grpSpLocks/>
          </p:cNvGrpSpPr>
          <p:nvPr/>
        </p:nvGrpSpPr>
        <p:grpSpPr bwMode="auto">
          <a:xfrm>
            <a:off x="1524001" y="4543425"/>
            <a:ext cx="4594225" cy="533400"/>
            <a:chOff x="0" y="2862"/>
            <a:chExt cx="2894" cy="336"/>
          </a:xfrm>
        </p:grpSpPr>
        <p:sp>
          <p:nvSpPr>
            <p:cNvPr id="457750" name="Rectangle 22"/>
            <p:cNvSpPr>
              <a:spLocks noChangeArrowheads="1"/>
            </p:cNvSpPr>
            <p:nvPr/>
          </p:nvSpPr>
          <p:spPr bwMode="auto">
            <a:xfrm>
              <a:off x="302" y="2862"/>
              <a:ext cx="25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Reward yourself</a:t>
              </a:r>
            </a:p>
          </p:txBody>
        </p:sp>
        <p:sp>
          <p:nvSpPr>
            <p:cNvPr id="457751" name="Rectangle 23"/>
            <p:cNvSpPr>
              <a:spLocks noChangeArrowheads="1"/>
            </p:cNvSpPr>
            <p:nvPr/>
          </p:nvSpPr>
          <p:spPr bwMode="auto">
            <a:xfrm>
              <a:off x="0" y="2986"/>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457752" name="Group 24"/>
          <p:cNvGrpSpPr>
            <a:grpSpLocks/>
          </p:cNvGrpSpPr>
          <p:nvPr/>
        </p:nvGrpSpPr>
        <p:grpSpPr bwMode="auto">
          <a:xfrm>
            <a:off x="1512888" y="5227638"/>
            <a:ext cx="5549901" cy="533400"/>
            <a:chOff x="-7" y="3293"/>
            <a:chExt cx="3496" cy="336"/>
          </a:xfrm>
        </p:grpSpPr>
        <p:sp>
          <p:nvSpPr>
            <p:cNvPr id="457753" name="Rectangle 25"/>
            <p:cNvSpPr>
              <a:spLocks noChangeArrowheads="1"/>
            </p:cNvSpPr>
            <p:nvPr/>
          </p:nvSpPr>
          <p:spPr bwMode="auto">
            <a:xfrm>
              <a:off x="295" y="3293"/>
              <a:ext cx="319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Commit to action</a:t>
              </a:r>
            </a:p>
          </p:txBody>
        </p:sp>
        <p:sp>
          <p:nvSpPr>
            <p:cNvPr id="457754" name="Rectangle 26"/>
            <p:cNvSpPr>
              <a:spLocks noChangeArrowheads="1"/>
            </p:cNvSpPr>
            <p:nvPr/>
          </p:nvSpPr>
          <p:spPr bwMode="auto">
            <a:xfrm>
              <a:off x="-7" y="3417"/>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spTree>
    <p:custDataLst>
      <p:tags r:id="rId1"/>
    </p:custDataLst>
    <p:extLst>
      <p:ext uri="{BB962C8B-B14F-4D97-AF65-F5344CB8AC3E}">
        <p14:creationId xmlns:p14="http://schemas.microsoft.com/office/powerpoint/2010/main" val="8204758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7746"/>
                                        </p:tgtEl>
                                        <p:attrNameLst>
                                          <p:attrName>style.visibility</p:attrName>
                                        </p:attrNameLst>
                                      </p:cBhvr>
                                      <p:to>
                                        <p:strVal val="visible"/>
                                      </p:to>
                                    </p:set>
                                    <p:animEffect transition="in" filter="wipe(left)">
                                      <p:cBhvr>
                                        <p:cTn id="7" dur="500"/>
                                        <p:tgtEl>
                                          <p:spTgt spid="457746"/>
                                        </p:tgtEl>
                                      </p:cBhvr>
                                    </p:animEffect>
                                  </p:childTnLst>
                                  <p:subTnLst>
                                    <p:animClr clrSpc="rgb" dir="cw">
                                      <p:cBhvr override="childStyle">
                                        <p:cTn dur="1" fill="hold" display="0" masterRel="nextClick" afterEffect="1"/>
                                        <p:tgtEl>
                                          <p:spTgt spid="457746"/>
                                        </p:tgtEl>
                                        <p:attrNameLst>
                                          <p:attrName>ppt_c</p:attrName>
                                        </p:attrNameLst>
                                      </p:cBhvr>
                                      <p:to>
                                        <a:srgbClr val="73698A"/>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7734"/>
                                        </p:tgtEl>
                                        <p:attrNameLst>
                                          <p:attrName>style.visibility</p:attrName>
                                        </p:attrNameLst>
                                      </p:cBhvr>
                                      <p:to>
                                        <p:strVal val="visible"/>
                                      </p:to>
                                    </p:set>
                                    <p:animEffect transition="in" filter="wipe(left)">
                                      <p:cBhvr>
                                        <p:cTn id="12" dur="500"/>
                                        <p:tgtEl>
                                          <p:spTgt spid="457734"/>
                                        </p:tgtEl>
                                      </p:cBhvr>
                                    </p:animEffect>
                                  </p:childTnLst>
                                  <p:subTnLst>
                                    <p:animClr clrSpc="rgb" dir="cw">
                                      <p:cBhvr override="childStyle">
                                        <p:cTn dur="1" fill="hold" display="0" masterRel="nextClick" afterEffect="1"/>
                                        <p:tgtEl>
                                          <p:spTgt spid="457734"/>
                                        </p:tgtEl>
                                        <p:attrNameLst>
                                          <p:attrName>ppt_c</p:attrName>
                                        </p:attrNameLst>
                                      </p:cBhvr>
                                      <p:to>
                                        <a:srgbClr val="73698A"/>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57740"/>
                                        </p:tgtEl>
                                        <p:attrNameLst>
                                          <p:attrName>style.visibility</p:attrName>
                                        </p:attrNameLst>
                                      </p:cBhvr>
                                      <p:to>
                                        <p:strVal val="visible"/>
                                      </p:to>
                                    </p:set>
                                    <p:animEffect transition="in" filter="wipe(left)">
                                      <p:cBhvr>
                                        <p:cTn id="17" dur="500"/>
                                        <p:tgtEl>
                                          <p:spTgt spid="457740"/>
                                        </p:tgtEl>
                                      </p:cBhvr>
                                    </p:animEffect>
                                  </p:childTnLst>
                                  <p:subTnLst>
                                    <p:animClr clrSpc="rgb" dir="cw">
                                      <p:cBhvr override="childStyle">
                                        <p:cTn dur="1" fill="hold" display="0" masterRel="nextClick" afterEffect="1"/>
                                        <p:tgtEl>
                                          <p:spTgt spid="457740"/>
                                        </p:tgtEl>
                                        <p:attrNameLst>
                                          <p:attrName>ppt_c</p:attrName>
                                        </p:attrNameLst>
                                      </p:cBhvr>
                                      <p:to>
                                        <a:srgbClr val="73698A"/>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57743"/>
                                        </p:tgtEl>
                                        <p:attrNameLst>
                                          <p:attrName>style.visibility</p:attrName>
                                        </p:attrNameLst>
                                      </p:cBhvr>
                                      <p:to>
                                        <p:strVal val="visible"/>
                                      </p:to>
                                    </p:set>
                                    <p:animEffect transition="in" filter="wipe(left)">
                                      <p:cBhvr>
                                        <p:cTn id="22" dur="500"/>
                                        <p:tgtEl>
                                          <p:spTgt spid="457743"/>
                                        </p:tgtEl>
                                      </p:cBhvr>
                                    </p:animEffect>
                                  </p:childTnLst>
                                  <p:subTnLst>
                                    <p:animClr clrSpc="rgb" dir="cw">
                                      <p:cBhvr override="childStyle">
                                        <p:cTn dur="1" fill="hold" display="0" masterRel="nextClick" afterEffect="1"/>
                                        <p:tgtEl>
                                          <p:spTgt spid="457743"/>
                                        </p:tgtEl>
                                        <p:attrNameLst>
                                          <p:attrName>ppt_c</p:attrName>
                                        </p:attrNameLst>
                                      </p:cBhvr>
                                      <p:to>
                                        <a:srgbClr val="73698A"/>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57737"/>
                                        </p:tgtEl>
                                        <p:attrNameLst>
                                          <p:attrName>style.visibility</p:attrName>
                                        </p:attrNameLst>
                                      </p:cBhvr>
                                      <p:to>
                                        <p:strVal val="visible"/>
                                      </p:to>
                                    </p:set>
                                    <p:animEffect transition="in" filter="wipe(left)">
                                      <p:cBhvr>
                                        <p:cTn id="27" dur="500"/>
                                        <p:tgtEl>
                                          <p:spTgt spid="457737"/>
                                        </p:tgtEl>
                                      </p:cBhvr>
                                    </p:animEffect>
                                  </p:childTnLst>
                                  <p:subTnLst>
                                    <p:animClr clrSpc="rgb" dir="cw">
                                      <p:cBhvr override="childStyle">
                                        <p:cTn dur="1" fill="hold" display="0" masterRel="nextClick" afterEffect="1"/>
                                        <p:tgtEl>
                                          <p:spTgt spid="457737"/>
                                        </p:tgtEl>
                                        <p:attrNameLst>
                                          <p:attrName>ppt_c</p:attrName>
                                        </p:attrNameLst>
                                      </p:cBhvr>
                                      <p:to>
                                        <a:srgbClr val="73698A"/>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57749"/>
                                        </p:tgtEl>
                                        <p:attrNameLst>
                                          <p:attrName>style.visibility</p:attrName>
                                        </p:attrNameLst>
                                      </p:cBhvr>
                                      <p:to>
                                        <p:strVal val="visible"/>
                                      </p:to>
                                    </p:set>
                                    <p:animEffect transition="in" filter="wipe(left)">
                                      <p:cBhvr>
                                        <p:cTn id="32" dur="500"/>
                                        <p:tgtEl>
                                          <p:spTgt spid="457749"/>
                                        </p:tgtEl>
                                      </p:cBhvr>
                                    </p:animEffect>
                                  </p:childTnLst>
                                  <p:subTnLst>
                                    <p:animClr clrSpc="rgb" dir="cw">
                                      <p:cBhvr override="childStyle">
                                        <p:cTn dur="1" fill="hold" display="0" masterRel="nextClick" afterEffect="1"/>
                                        <p:tgtEl>
                                          <p:spTgt spid="457749"/>
                                        </p:tgtEl>
                                        <p:attrNameLst>
                                          <p:attrName>ppt_c</p:attrName>
                                        </p:attrNameLst>
                                      </p:cBhvr>
                                      <p:to>
                                        <a:srgbClr val="73698A"/>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57752"/>
                                        </p:tgtEl>
                                        <p:attrNameLst>
                                          <p:attrName>style.visibility</p:attrName>
                                        </p:attrNameLst>
                                      </p:cBhvr>
                                      <p:to>
                                        <p:strVal val="visible"/>
                                      </p:to>
                                    </p:set>
                                    <p:animEffect transition="in" filter="wipe(left)">
                                      <p:cBhvr>
                                        <p:cTn id="37" dur="500"/>
                                        <p:tgtEl>
                                          <p:spTgt spid="457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pPr fontAlgn="base">
              <a:spcAft>
                <a:spcPct val="0"/>
              </a:spcAft>
            </a:pPr>
            <a:fld id="{999CA270-35BA-4E2E-9437-F47253C9F4EA}" type="slidenum">
              <a:rPr lang="en-US">
                <a:solidFill>
                  <a:srgbClr val="FFFFFF"/>
                </a:solidFill>
                <a:latin typeface="Tahoma" pitchFamily="34" charset="0"/>
              </a:rPr>
              <a:pPr fontAlgn="base">
                <a:spcAft>
                  <a:spcPct val="0"/>
                </a:spcAft>
              </a:pPr>
              <a:t>3</a:t>
            </a:fld>
            <a:endParaRPr lang="en-US">
              <a:solidFill>
                <a:srgbClr val="FFFFFF"/>
              </a:solidFill>
              <a:latin typeface="Tahoma" pitchFamily="34" charset="0"/>
            </a:endParaRPr>
          </a:p>
        </p:txBody>
      </p:sp>
      <p:sp>
        <p:nvSpPr>
          <p:cNvPr id="367618" name="Rectangle 2"/>
          <p:cNvSpPr>
            <a:spLocks noChangeArrowheads="1"/>
          </p:cNvSpPr>
          <p:nvPr/>
        </p:nvSpPr>
        <p:spPr bwMode="auto">
          <a:xfrm>
            <a:off x="652145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67619" name="Rectangle 3"/>
          <p:cNvSpPr>
            <a:spLocks noGrp="1" noChangeArrowheads="1"/>
          </p:cNvSpPr>
          <p:nvPr>
            <p:ph type="title"/>
          </p:nvPr>
        </p:nvSpPr>
        <p:spPr/>
        <p:txBody>
          <a:bodyPr/>
          <a:lstStyle/>
          <a:p>
            <a:r>
              <a:rPr lang="en-US"/>
              <a:t>Interruptions </a:t>
            </a:r>
          </a:p>
        </p:txBody>
      </p:sp>
      <p:pic>
        <p:nvPicPr>
          <p:cNvPr id="367620" name="Picture 4" descr="gettyimages_BU000835"/>
          <p:cNvPicPr>
            <a:picLocks noChangeAspect="1" noChangeArrowheads="1"/>
          </p:cNvPicPr>
          <p:nvPr/>
        </p:nvPicPr>
        <p:blipFill>
          <a:blip r:embed="rId4">
            <a:extLst>
              <a:ext uri="{28A0092B-C50C-407E-A947-70E740481C1C}">
                <a14:useLocalDpi xmlns:a14="http://schemas.microsoft.com/office/drawing/2010/main" val="0"/>
              </a:ext>
            </a:extLst>
          </a:blip>
          <a:srcRect l="26532"/>
          <a:stretch>
            <a:fillRect/>
          </a:stretch>
        </p:blipFill>
        <p:spPr bwMode="auto">
          <a:xfrm>
            <a:off x="6934201" y="1295400"/>
            <a:ext cx="3414713" cy="4648200"/>
          </a:xfrm>
          <a:prstGeom prst="rect">
            <a:avLst/>
          </a:prstGeom>
          <a:noFill/>
          <a:extLst>
            <a:ext uri="{909E8E84-426E-40DD-AFC4-6F175D3DCCD1}">
              <a14:hiddenFill xmlns:a14="http://schemas.microsoft.com/office/drawing/2010/main">
                <a:solidFill>
                  <a:srgbClr val="FFFFFF"/>
                </a:solidFill>
              </a14:hiddenFill>
            </a:ext>
          </a:extLst>
        </p:spPr>
      </p:pic>
      <p:sp>
        <p:nvSpPr>
          <p:cNvPr id="367621" name="Rectangle 5"/>
          <p:cNvSpPr>
            <a:spLocks noChangeArrowheads="1"/>
          </p:cNvSpPr>
          <p:nvPr/>
        </p:nvSpPr>
        <p:spPr bwMode="auto">
          <a:xfrm>
            <a:off x="1524000" y="2439989"/>
            <a:ext cx="812800" cy="230187"/>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67622" name="Rectangle 6"/>
          <p:cNvSpPr>
            <a:spLocks noChangeArrowheads="1"/>
          </p:cNvSpPr>
          <p:nvPr/>
        </p:nvSpPr>
        <p:spPr bwMode="auto">
          <a:xfrm>
            <a:off x="2003426" y="2239964"/>
            <a:ext cx="4321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5138" fontAlgn="base">
              <a:spcBef>
                <a:spcPct val="20000"/>
              </a:spcBef>
              <a:spcAft>
                <a:spcPct val="0"/>
              </a:spcAft>
            </a:pPr>
            <a:r>
              <a:rPr lang="en-US" sz="3200">
                <a:solidFill>
                  <a:srgbClr val="000000"/>
                </a:solidFill>
                <a:latin typeface="Tahoma" pitchFamily="34" charset="0"/>
              </a:rPr>
              <a:t>Biggest time waster</a:t>
            </a:r>
          </a:p>
        </p:txBody>
      </p:sp>
      <p:sp>
        <p:nvSpPr>
          <p:cNvPr id="367623" name="Rectangle 7"/>
          <p:cNvSpPr>
            <a:spLocks noChangeArrowheads="1"/>
          </p:cNvSpPr>
          <p:nvPr/>
        </p:nvSpPr>
        <p:spPr bwMode="auto">
          <a:xfrm>
            <a:off x="2003426" y="3581400"/>
            <a:ext cx="4244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1588" fontAlgn="base">
              <a:spcBef>
                <a:spcPct val="20000"/>
              </a:spcBef>
              <a:spcAft>
                <a:spcPct val="0"/>
              </a:spcAft>
            </a:pPr>
            <a:r>
              <a:rPr lang="en-US" sz="3200">
                <a:solidFill>
                  <a:srgbClr val="000000"/>
                </a:solidFill>
                <a:latin typeface="Tahoma" pitchFamily="34" charset="0"/>
              </a:rPr>
              <a:t>Part of the job</a:t>
            </a:r>
          </a:p>
        </p:txBody>
      </p:sp>
      <p:sp>
        <p:nvSpPr>
          <p:cNvPr id="367624" name="Rectangle 8"/>
          <p:cNvSpPr>
            <a:spLocks noChangeArrowheads="1"/>
          </p:cNvSpPr>
          <p:nvPr/>
        </p:nvSpPr>
        <p:spPr bwMode="auto">
          <a:xfrm>
            <a:off x="1524000" y="3778250"/>
            <a:ext cx="812800" cy="2301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Tree>
    <p:custDataLst>
      <p:tags r:id="rId1"/>
    </p:custDataLst>
    <p:extLst>
      <p:ext uri="{BB962C8B-B14F-4D97-AF65-F5344CB8AC3E}">
        <p14:creationId xmlns:p14="http://schemas.microsoft.com/office/powerpoint/2010/main" val="691303066"/>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pPr fontAlgn="base">
              <a:spcAft>
                <a:spcPct val="0"/>
              </a:spcAft>
            </a:pPr>
            <a:fld id="{4B82714D-3CED-4381-9AF0-F24444DC8C5A}" type="slidenum">
              <a:rPr lang="en-US">
                <a:solidFill>
                  <a:srgbClr val="FFFFFF"/>
                </a:solidFill>
                <a:latin typeface="Tahoma" pitchFamily="34" charset="0"/>
              </a:rPr>
              <a:pPr fontAlgn="base">
                <a:spcAft>
                  <a:spcPct val="0"/>
                </a:spcAft>
              </a:pPr>
              <a:t>30</a:t>
            </a:fld>
            <a:endParaRPr lang="en-US">
              <a:solidFill>
                <a:srgbClr val="FFFFFF"/>
              </a:solidFill>
              <a:latin typeface="Tahoma" pitchFamily="34" charset="0"/>
            </a:endParaRPr>
          </a:p>
        </p:txBody>
      </p:sp>
      <p:sp>
        <p:nvSpPr>
          <p:cNvPr id="459778" name="Rectangle 2"/>
          <p:cNvSpPr>
            <a:spLocks noChangeArrowheads="1"/>
          </p:cNvSpPr>
          <p:nvPr/>
        </p:nvSpPr>
        <p:spPr bwMode="auto">
          <a:xfrm>
            <a:off x="1524000" y="914400"/>
            <a:ext cx="9144000" cy="32766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459779" name="Rectangle 3"/>
          <p:cNvSpPr>
            <a:spLocks noGrp="1" noChangeArrowheads="1"/>
          </p:cNvSpPr>
          <p:nvPr>
            <p:ph type="title"/>
          </p:nvPr>
        </p:nvSpPr>
        <p:spPr/>
        <p:txBody>
          <a:bodyPr/>
          <a:lstStyle/>
          <a:p>
            <a:r>
              <a:rPr lang="en-US"/>
              <a:t>Case Study</a:t>
            </a:r>
          </a:p>
        </p:txBody>
      </p:sp>
      <p:sp>
        <p:nvSpPr>
          <p:cNvPr id="459780" name="Rectangle 4"/>
          <p:cNvSpPr>
            <a:spLocks noChangeArrowheads="1"/>
          </p:cNvSpPr>
          <p:nvPr/>
        </p:nvSpPr>
        <p:spPr bwMode="auto">
          <a:xfrm>
            <a:off x="1524000" y="4168775"/>
            <a:ext cx="9144000" cy="777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459781" name="Picture 5" descr="gettyimages_ED000047"/>
          <p:cNvPicPr>
            <a:picLocks noChangeAspect="1" noChangeArrowheads="1"/>
          </p:cNvPicPr>
          <p:nvPr/>
        </p:nvPicPr>
        <p:blipFill>
          <a:blip r:embed="rId4">
            <a:extLst>
              <a:ext uri="{28A0092B-C50C-407E-A947-70E740481C1C}">
                <a14:useLocalDpi xmlns:a14="http://schemas.microsoft.com/office/drawing/2010/main" val="0"/>
              </a:ext>
            </a:extLst>
          </a:blip>
          <a:srcRect t="47641" r="9206"/>
          <a:stretch>
            <a:fillRect/>
          </a:stretch>
        </p:blipFill>
        <p:spPr bwMode="auto">
          <a:xfrm>
            <a:off x="6248400" y="917576"/>
            <a:ext cx="4419600" cy="3248025"/>
          </a:xfrm>
          <a:prstGeom prst="rect">
            <a:avLst/>
          </a:prstGeom>
          <a:noFill/>
          <a:extLst>
            <a:ext uri="{909E8E84-426E-40DD-AFC4-6F175D3DCCD1}">
              <a14:hiddenFill xmlns:a14="http://schemas.microsoft.com/office/drawing/2010/main">
                <a:solidFill>
                  <a:srgbClr val="FFFFFF"/>
                </a:solidFill>
              </a14:hiddenFill>
            </a:ext>
          </a:extLst>
        </p:spPr>
      </p:pic>
      <p:sp>
        <p:nvSpPr>
          <p:cNvPr id="459782" name="Text Box 6"/>
          <p:cNvSpPr txBox="1">
            <a:spLocks noChangeArrowheads="1"/>
          </p:cNvSpPr>
          <p:nvPr/>
        </p:nvSpPr>
        <p:spPr bwMode="auto">
          <a:xfrm>
            <a:off x="1828800" y="2057400"/>
            <a:ext cx="426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dirty="0">
                <a:solidFill>
                  <a:srgbClr val="000000"/>
                </a:solidFill>
                <a:latin typeface="Tahoma" pitchFamily="34" charset="0"/>
              </a:rPr>
              <a:t>Handout 13-2:</a:t>
            </a:r>
            <a:r>
              <a:rPr lang="en-US" sz="3200" i="1" dirty="0">
                <a:solidFill>
                  <a:srgbClr val="000000"/>
                </a:solidFill>
                <a:latin typeface="Tahoma" pitchFamily="34" charset="0"/>
              </a:rPr>
              <a:t>                 There’s Always Tomorrow</a:t>
            </a:r>
          </a:p>
        </p:txBody>
      </p:sp>
      <p:sp>
        <p:nvSpPr>
          <p:cNvPr id="459783" name="Text Box 7"/>
          <p:cNvSpPr txBox="1">
            <a:spLocks noChangeArrowheads="1"/>
          </p:cNvSpPr>
          <p:nvPr/>
        </p:nvSpPr>
        <p:spPr bwMode="auto">
          <a:xfrm>
            <a:off x="2297113" y="4662488"/>
            <a:ext cx="685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2800">
                <a:solidFill>
                  <a:srgbClr val="000000"/>
                </a:solidFill>
                <a:latin typeface="Tahoma" pitchFamily="34" charset="0"/>
              </a:rPr>
              <a:t>Read the procrastination case study</a:t>
            </a:r>
          </a:p>
        </p:txBody>
      </p:sp>
      <p:sp>
        <p:nvSpPr>
          <p:cNvPr id="459784" name="Text Box 8"/>
          <p:cNvSpPr txBox="1">
            <a:spLocks noChangeArrowheads="1"/>
          </p:cNvSpPr>
          <p:nvPr/>
        </p:nvSpPr>
        <p:spPr bwMode="auto">
          <a:xfrm>
            <a:off x="2292351" y="5348288"/>
            <a:ext cx="77771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sz="2800" dirty="0">
                <a:solidFill>
                  <a:srgbClr val="000000"/>
                </a:solidFill>
                <a:latin typeface="Tahoma" pitchFamily="34" charset="0"/>
              </a:rPr>
              <a:t>Discuss the questions with your neighbors</a:t>
            </a:r>
          </a:p>
        </p:txBody>
      </p:sp>
      <p:sp>
        <p:nvSpPr>
          <p:cNvPr id="459785" name="Rectangle 9"/>
          <p:cNvSpPr>
            <a:spLocks noChangeArrowheads="1"/>
          </p:cNvSpPr>
          <p:nvPr/>
        </p:nvSpPr>
        <p:spPr bwMode="auto">
          <a:xfrm>
            <a:off x="1524000" y="4811714"/>
            <a:ext cx="685800" cy="230187"/>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459786" name="Rectangle 10"/>
          <p:cNvSpPr>
            <a:spLocks noChangeArrowheads="1"/>
          </p:cNvSpPr>
          <p:nvPr/>
        </p:nvSpPr>
        <p:spPr bwMode="auto">
          <a:xfrm>
            <a:off x="1524000" y="5518150"/>
            <a:ext cx="685800" cy="2301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Tree>
    <p:custDataLst>
      <p:tags r:id="rId1"/>
    </p:custDataLst>
    <p:extLst>
      <p:ext uri="{BB962C8B-B14F-4D97-AF65-F5344CB8AC3E}">
        <p14:creationId xmlns:p14="http://schemas.microsoft.com/office/powerpoint/2010/main" val="4199596942"/>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pPr fontAlgn="base">
              <a:spcAft>
                <a:spcPct val="0"/>
              </a:spcAft>
            </a:pPr>
            <a:fld id="{FEE0DE99-EBD1-456B-BFBD-34756F209070}" type="slidenum">
              <a:rPr lang="en-US">
                <a:solidFill>
                  <a:srgbClr val="FFFFFF"/>
                </a:solidFill>
                <a:latin typeface="Tahoma" pitchFamily="34" charset="0"/>
              </a:rPr>
              <a:pPr fontAlgn="base">
                <a:spcAft>
                  <a:spcPct val="0"/>
                </a:spcAft>
              </a:pPr>
              <a:t>31</a:t>
            </a:fld>
            <a:endParaRPr lang="en-US">
              <a:solidFill>
                <a:srgbClr val="FFFFFF"/>
              </a:solidFill>
              <a:latin typeface="Tahoma" pitchFamily="34" charset="0"/>
            </a:endParaRPr>
          </a:p>
        </p:txBody>
      </p:sp>
      <p:sp>
        <p:nvSpPr>
          <p:cNvPr id="461826" name="Rectangle 2"/>
          <p:cNvSpPr>
            <a:spLocks noChangeArrowheads="1"/>
          </p:cNvSpPr>
          <p:nvPr/>
        </p:nvSpPr>
        <p:spPr bwMode="auto">
          <a:xfrm>
            <a:off x="6858000" y="939800"/>
            <a:ext cx="381000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461827" name="Rectangle 3"/>
          <p:cNvSpPr>
            <a:spLocks noGrp="1" noChangeArrowheads="1"/>
          </p:cNvSpPr>
          <p:nvPr>
            <p:ph type="title"/>
          </p:nvPr>
        </p:nvSpPr>
        <p:spPr/>
        <p:txBody>
          <a:bodyPr/>
          <a:lstStyle/>
          <a:p>
            <a:r>
              <a:rPr lang="en-US"/>
              <a:t>There’s Always Tomorrow</a:t>
            </a:r>
          </a:p>
        </p:txBody>
      </p:sp>
      <p:sp>
        <p:nvSpPr>
          <p:cNvPr id="461828" name="Rectangle 4"/>
          <p:cNvSpPr>
            <a:spLocks noChangeArrowheads="1"/>
          </p:cNvSpPr>
          <p:nvPr/>
        </p:nvSpPr>
        <p:spPr bwMode="auto">
          <a:xfrm>
            <a:off x="1524000" y="1458914"/>
            <a:ext cx="685800" cy="230187"/>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461829" name="Rectangle 5"/>
          <p:cNvSpPr>
            <a:spLocks noChangeArrowheads="1"/>
          </p:cNvSpPr>
          <p:nvPr/>
        </p:nvSpPr>
        <p:spPr bwMode="auto">
          <a:xfrm>
            <a:off x="1828800" y="1295400"/>
            <a:ext cx="495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5138" fontAlgn="base">
              <a:spcBef>
                <a:spcPct val="20000"/>
              </a:spcBef>
              <a:spcAft>
                <a:spcPct val="0"/>
              </a:spcAft>
            </a:pPr>
            <a:r>
              <a:rPr lang="en-US" sz="2800" dirty="0">
                <a:solidFill>
                  <a:srgbClr val="000000"/>
                </a:solidFill>
                <a:latin typeface="Tahoma" pitchFamily="34" charset="0"/>
              </a:rPr>
              <a:t>What are Chris’s work habits?</a:t>
            </a:r>
          </a:p>
        </p:txBody>
      </p:sp>
      <p:sp>
        <p:nvSpPr>
          <p:cNvPr id="461830" name="Rectangle 6"/>
          <p:cNvSpPr>
            <a:spLocks noChangeArrowheads="1"/>
          </p:cNvSpPr>
          <p:nvPr/>
        </p:nvSpPr>
        <p:spPr bwMode="auto">
          <a:xfrm>
            <a:off x="1828800" y="2894014"/>
            <a:ext cx="4267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1588" fontAlgn="base">
              <a:spcBef>
                <a:spcPct val="20000"/>
              </a:spcBef>
              <a:spcAft>
                <a:spcPct val="0"/>
              </a:spcAft>
            </a:pPr>
            <a:r>
              <a:rPr lang="en-US" sz="2800">
                <a:solidFill>
                  <a:srgbClr val="000000"/>
                </a:solidFill>
                <a:latin typeface="Tahoma" pitchFamily="34" charset="0"/>
              </a:rPr>
              <a:t>What could go wrong if Chris procrastinates too long?</a:t>
            </a:r>
          </a:p>
        </p:txBody>
      </p:sp>
      <p:sp>
        <p:nvSpPr>
          <p:cNvPr id="461831" name="Rectangle 7"/>
          <p:cNvSpPr>
            <a:spLocks noChangeArrowheads="1"/>
          </p:cNvSpPr>
          <p:nvPr/>
        </p:nvSpPr>
        <p:spPr bwMode="auto">
          <a:xfrm>
            <a:off x="1524000" y="3063875"/>
            <a:ext cx="685800" cy="2301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461832" name="Rectangle 8"/>
          <p:cNvSpPr>
            <a:spLocks noChangeArrowheads="1"/>
          </p:cNvSpPr>
          <p:nvPr/>
        </p:nvSpPr>
        <p:spPr bwMode="auto">
          <a:xfrm>
            <a:off x="1828800" y="4845050"/>
            <a:ext cx="495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1588" fontAlgn="base">
              <a:spcBef>
                <a:spcPct val="20000"/>
              </a:spcBef>
              <a:spcAft>
                <a:spcPct val="0"/>
              </a:spcAft>
            </a:pPr>
            <a:r>
              <a:rPr lang="en-US" sz="2800">
                <a:solidFill>
                  <a:srgbClr val="000000"/>
                </a:solidFill>
                <a:latin typeface="Tahoma" pitchFamily="34" charset="0"/>
              </a:rPr>
              <a:t>What suggestions would you offer to Chris? </a:t>
            </a:r>
          </a:p>
        </p:txBody>
      </p:sp>
      <p:sp>
        <p:nvSpPr>
          <p:cNvPr id="461833" name="Rectangle 9"/>
          <p:cNvSpPr>
            <a:spLocks noChangeArrowheads="1"/>
          </p:cNvSpPr>
          <p:nvPr/>
        </p:nvSpPr>
        <p:spPr bwMode="auto">
          <a:xfrm>
            <a:off x="1524000" y="5014914"/>
            <a:ext cx="685800" cy="230187"/>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461834" name="Picture 10" descr="gettyimages_dv544081a"/>
          <p:cNvPicPr>
            <a:picLocks noChangeAspect="1" noChangeArrowheads="1"/>
          </p:cNvPicPr>
          <p:nvPr/>
        </p:nvPicPr>
        <p:blipFill>
          <a:blip r:embed="rId4">
            <a:extLst>
              <a:ext uri="{28A0092B-C50C-407E-A947-70E740481C1C}">
                <a14:useLocalDpi xmlns:a14="http://schemas.microsoft.com/office/drawing/2010/main" val="0"/>
              </a:ext>
            </a:extLst>
          </a:blip>
          <a:srcRect l="31551" r="16565"/>
          <a:stretch>
            <a:fillRect/>
          </a:stretch>
        </p:blipFill>
        <p:spPr bwMode="auto">
          <a:xfrm>
            <a:off x="7108826" y="1371600"/>
            <a:ext cx="3406775" cy="441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05607149"/>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fontAlgn="base">
              <a:spcAft>
                <a:spcPct val="0"/>
              </a:spcAft>
            </a:pPr>
            <a:fld id="{7AA071A7-E2E4-41B8-A785-6B842454D41C}" type="slidenum">
              <a:rPr lang="en-US">
                <a:solidFill>
                  <a:srgbClr val="FFFFFF"/>
                </a:solidFill>
                <a:latin typeface="Tahoma" pitchFamily="34" charset="0"/>
              </a:rPr>
              <a:pPr fontAlgn="base">
                <a:spcAft>
                  <a:spcPct val="0"/>
                </a:spcAft>
              </a:pPr>
              <a:t>4</a:t>
            </a:fld>
            <a:endParaRPr lang="en-US">
              <a:solidFill>
                <a:srgbClr val="FFFFFF"/>
              </a:solidFill>
              <a:latin typeface="Tahoma" pitchFamily="34" charset="0"/>
            </a:endParaRPr>
          </a:p>
        </p:txBody>
      </p:sp>
      <p:sp>
        <p:nvSpPr>
          <p:cNvPr id="371714" name="Rectangle 2"/>
          <p:cNvSpPr>
            <a:spLocks noGrp="1" noChangeArrowheads="1"/>
          </p:cNvSpPr>
          <p:nvPr>
            <p:ph type="title"/>
          </p:nvPr>
        </p:nvSpPr>
        <p:spPr>
          <a:xfrm>
            <a:off x="1981200" y="317958"/>
            <a:ext cx="7772400" cy="430887"/>
          </a:xfrm>
        </p:spPr>
        <p:txBody>
          <a:bodyPr/>
          <a:lstStyle/>
          <a:p>
            <a:r>
              <a:rPr lang="en-US" sz="2800" dirty="0"/>
              <a:t>Sample Interruption Record HO 9-1</a:t>
            </a:r>
          </a:p>
        </p:txBody>
      </p:sp>
      <p:pic>
        <p:nvPicPr>
          <p:cNvPr id="371715" name="Picture 3" descr="Interruption Record"/>
          <p:cNvPicPr>
            <a:picLocks noChangeAspect="1" noChangeArrowheads="1"/>
          </p:cNvPicPr>
          <p:nvPr/>
        </p:nvPicPr>
        <p:blipFill>
          <a:blip r:embed="rId4">
            <a:extLst>
              <a:ext uri="{28A0092B-C50C-407E-A947-70E740481C1C}">
                <a14:useLocalDpi xmlns:a14="http://schemas.microsoft.com/office/drawing/2010/main" val="0"/>
              </a:ext>
            </a:extLst>
          </a:blip>
          <a:srcRect r="247" b="232"/>
          <a:stretch>
            <a:fillRect/>
          </a:stretch>
        </p:blipFill>
        <p:spPr bwMode="auto">
          <a:xfrm>
            <a:off x="3124200" y="1066801"/>
            <a:ext cx="5791200" cy="5167313"/>
          </a:xfrm>
          <a:prstGeom prst="rect">
            <a:avLst/>
          </a:prstGeom>
          <a:noFill/>
          <a:effectLst>
            <a:outerShdw dist="71842" dir="2700000" algn="ctr" rotWithShape="0">
              <a:srgbClr val="73698A"/>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975713"/>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Curbing Interruptions</a:t>
            </a:r>
            <a:endParaRPr lang="en-US" dirty="0"/>
          </a:p>
        </p:txBody>
      </p:sp>
      <p:sp>
        <p:nvSpPr>
          <p:cNvPr id="4" name="Slide Number Placeholder 3"/>
          <p:cNvSpPr>
            <a:spLocks noGrp="1"/>
          </p:cNvSpPr>
          <p:nvPr>
            <p:ph type="sldNum" sz="quarter" idx="10"/>
          </p:nvPr>
        </p:nvSpPr>
        <p:spPr/>
        <p:txBody>
          <a:bodyPr/>
          <a:lstStyle/>
          <a:p>
            <a:pPr fontAlgn="base">
              <a:spcAft>
                <a:spcPct val="0"/>
              </a:spcAft>
            </a:pPr>
            <a:fld id="{9A4C6E6D-BFE6-4992-8972-28A2E4A557EF}" type="slidenum">
              <a:rPr lang="en-US">
                <a:solidFill>
                  <a:srgbClr val="FFFFFF"/>
                </a:solidFill>
                <a:latin typeface="Tahoma" pitchFamily="34" charset="0"/>
              </a:rPr>
              <a:pPr fontAlgn="base">
                <a:spcAft>
                  <a:spcPct val="0"/>
                </a:spcAft>
              </a:pPr>
              <a:t>5</a:t>
            </a:fld>
            <a:endParaRPr lang="en-US">
              <a:solidFill>
                <a:srgbClr val="FFFFFF"/>
              </a:solidFill>
              <a:latin typeface="Tahoma" pitchFamily="34" charset="0"/>
            </a:endParaRPr>
          </a:p>
        </p:txBody>
      </p:sp>
      <p:sp>
        <p:nvSpPr>
          <p:cNvPr id="8" name="TextBox 7"/>
          <p:cNvSpPr txBox="1"/>
          <p:nvPr/>
        </p:nvSpPr>
        <p:spPr>
          <a:xfrm>
            <a:off x="1981200" y="2194495"/>
            <a:ext cx="7924800" cy="2850011"/>
          </a:xfrm>
          <a:prstGeom prst="rect">
            <a:avLst/>
          </a:prstGeom>
          <a:noFill/>
        </p:spPr>
        <p:txBody>
          <a:bodyPr wrap="square" rtlCol="0">
            <a:spAutoFit/>
          </a:bodyPr>
          <a:lstStyle/>
          <a:p>
            <a:pPr fontAlgn="base">
              <a:spcBef>
                <a:spcPct val="20000"/>
              </a:spcBef>
              <a:spcAft>
                <a:spcPct val="0"/>
              </a:spcAft>
            </a:pPr>
            <a:r>
              <a:rPr lang="en-US" sz="3200" dirty="0">
                <a:solidFill>
                  <a:srgbClr val="000000"/>
                </a:solidFill>
                <a:latin typeface="Tahoma" pitchFamily="34" charset="0"/>
              </a:rPr>
              <a:t>How do you handle different types of interruptions?</a:t>
            </a:r>
          </a:p>
          <a:p>
            <a:pPr lvl="1" fontAlgn="base">
              <a:spcBef>
                <a:spcPct val="20000"/>
              </a:spcBef>
              <a:spcAft>
                <a:spcPct val="0"/>
              </a:spcAft>
            </a:pPr>
            <a:r>
              <a:rPr lang="en-US" sz="3200" dirty="0">
                <a:solidFill>
                  <a:srgbClr val="000000"/>
                </a:solidFill>
                <a:latin typeface="Tahoma" pitchFamily="34" charset="0"/>
              </a:rPr>
              <a:t>	Drop in visitors?</a:t>
            </a:r>
          </a:p>
          <a:p>
            <a:pPr lvl="1" fontAlgn="base">
              <a:spcBef>
                <a:spcPct val="20000"/>
              </a:spcBef>
              <a:spcAft>
                <a:spcPct val="0"/>
              </a:spcAft>
            </a:pPr>
            <a:r>
              <a:rPr lang="en-US" sz="3200" dirty="0">
                <a:solidFill>
                  <a:srgbClr val="000000"/>
                </a:solidFill>
                <a:latin typeface="Tahoma" pitchFamily="34" charset="0"/>
              </a:rPr>
              <a:t>	Phone calls?</a:t>
            </a:r>
          </a:p>
          <a:p>
            <a:pPr lvl="1" fontAlgn="base">
              <a:spcBef>
                <a:spcPct val="20000"/>
              </a:spcBef>
              <a:spcAft>
                <a:spcPct val="0"/>
              </a:spcAft>
            </a:pPr>
            <a:r>
              <a:rPr lang="en-US" sz="3200" dirty="0">
                <a:solidFill>
                  <a:srgbClr val="000000"/>
                </a:solidFill>
                <a:latin typeface="Tahoma" pitchFamily="34" charset="0"/>
              </a:rPr>
              <a:t>	Emails?</a:t>
            </a:r>
          </a:p>
        </p:txBody>
      </p:sp>
    </p:spTree>
    <p:custDataLst>
      <p:tags r:id="rId1"/>
    </p:custDataLst>
    <p:extLst>
      <p:ext uri="{BB962C8B-B14F-4D97-AF65-F5344CB8AC3E}">
        <p14:creationId xmlns:p14="http://schemas.microsoft.com/office/powerpoint/2010/main" val="840481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
          <p:cNvSpPr>
            <a:spLocks noGrp="1"/>
          </p:cNvSpPr>
          <p:nvPr>
            <p:ph type="sldNum" sz="quarter" idx="10"/>
          </p:nvPr>
        </p:nvSpPr>
        <p:spPr/>
        <p:txBody>
          <a:bodyPr/>
          <a:lstStyle/>
          <a:p>
            <a:pPr fontAlgn="base">
              <a:spcAft>
                <a:spcPct val="0"/>
              </a:spcAft>
            </a:pPr>
            <a:fld id="{224EB21D-57FD-4FD8-9CD9-6DA3A4DE4DE6}" type="slidenum">
              <a:rPr lang="en-US">
                <a:solidFill>
                  <a:srgbClr val="FFFFFF"/>
                </a:solidFill>
                <a:latin typeface="Tahoma" pitchFamily="34" charset="0"/>
              </a:rPr>
              <a:pPr fontAlgn="base">
                <a:spcAft>
                  <a:spcPct val="0"/>
                </a:spcAft>
              </a:pPr>
              <a:t>6</a:t>
            </a:fld>
            <a:endParaRPr lang="en-US">
              <a:solidFill>
                <a:srgbClr val="FFFFFF"/>
              </a:solidFill>
              <a:latin typeface="Tahoma" pitchFamily="34" charset="0"/>
            </a:endParaRPr>
          </a:p>
        </p:txBody>
      </p:sp>
      <p:sp>
        <p:nvSpPr>
          <p:cNvPr id="373762" name="Rectangle 2"/>
          <p:cNvSpPr>
            <a:spLocks noGrp="1" noChangeArrowheads="1"/>
          </p:cNvSpPr>
          <p:nvPr>
            <p:ph type="title"/>
          </p:nvPr>
        </p:nvSpPr>
        <p:spPr>
          <a:xfrm>
            <a:off x="1981200" y="287180"/>
            <a:ext cx="7772400" cy="492443"/>
          </a:xfrm>
        </p:spPr>
        <p:txBody>
          <a:bodyPr/>
          <a:lstStyle/>
          <a:p>
            <a:r>
              <a:rPr lang="en-US" sz="3200" dirty="0"/>
              <a:t>Handling Drop-in Visitors HO 9-2</a:t>
            </a:r>
          </a:p>
        </p:txBody>
      </p:sp>
      <p:sp>
        <p:nvSpPr>
          <p:cNvPr id="373763" name="Rectangle 3"/>
          <p:cNvSpPr>
            <a:spLocks noChangeArrowheads="1"/>
          </p:cNvSpPr>
          <p:nvPr/>
        </p:nvSpPr>
        <p:spPr bwMode="auto">
          <a:xfrm>
            <a:off x="652145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73764" name="Text Box 4"/>
          <p:cNvSpPr txBox="1">
            <a:spLocks noChangeArrowheads="1"/>
          </p:cNvSpPr>
          <p:nvPr/>
        </p:nvSpPr>
        <p:spPr bwMode="auto">
          <a:xfrm>
            <a:off x="6705600" y="3940175"/>
            <a:ext cx="3500438"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2400">
                <a:solidFill>
                  <a:srgbClr val="000000"/>
                </a:solidFill>
                <a:latin typeface="Tahoma" pitchFamily="34" charset="0"/>
              </a:rPr>
              <a:t>If we allow room for the unexpected, we are beginning a strategy for handling interruptions that occur most often.</a:t>
            </a:r>
          </a:p>
        </p:txBody>
      </p:sp>
      <p:grpSp>
        <p:nvGrpSpPr>
          <p:cNvPr id="373765" name="Group 5"/>
          <p:cNvGrpSpPr>
            <a:grpSpLocks/>
          </p:cNvGrpSpPr>
          <p:nvPr/>
        </p:nvGrpSpPr>
        <p:grpSpPr bwMode="auto">
          <a:xfrm>
            <a:off x="1524001" y="1703388"/>
            <a:ext cx="5273675" cy="654050"/>
            <a:chOff x="0" y="1099"/>
            <a:chExt cx="3322" cy="412"/>
          </a:xfrm>
        </p:grpSpPr>
        <p:sp>
          <p:nvSpPr>
            <p:cNvPr id="373766" name="Rectangle 6"/>
            <p:cNvSpPr>
              <a:spLocks noChangeArrowheads="1"/>
            </p:cNvSpPr>
            <p:nvPr/>
          </p:nvSpPr>
          <p:spPr bwMode="auto">
            <a:xfrm>
              <a:off x="302" y="1099"/>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5138" fontAlgn="base">
                <a:spcBef>
                  <a:spcPct val="20000"/>
                </a:spcBef>
                <a:spcAft>
                  <a:spcPct val="0"/>
                </a:spcAft>
              </a:pPr>
              <a:r>
                <a:rPr lang="en-US" sz="3200">
                  <a:solidFill>
                    <a:srgbClr val="000000"/>
                  </a:solidFill>
                  <a:latin typeface="Tahoma" pitchFamily="34" charset="0"/>
                </a:rPr>
                <a:t>Keep visits short</a:t>
              </a:r>
            </a:p>
          </p:txBody>
        </p:sp>
        <p:sp>
          <p:nvSpPr>
            <p:cNvPr id="373767" name="Rectangle 7"/>
            <p:cNvSpPr>
              <a:spLocks noChangeArrowheads="1"/>
            </p:cNvSpPr>
            <p:nvPr/>
          </p:nvSpPr>
          <p:spPr bwMode="auto">
            <a:xfrm>
              <a:off x="0" y="1228"/>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3768" name="Group 8"/>
          <p:cNvGrpSpPr>
            <a:grpSpLocks/>
          </p:cNvGrpSpPr>
          <p:nvPr/>
        </p:nvGrpSpPr>
        <p:grpSpPr bwMode="auto">
          <a:xfrm>
            <a:off x="1524001" y="3771900"/>
            <a:ext cx="4594225" cy="533400"/>
            <a:chOff x="0" y="2402"/>
            <a:chExt cx="2894" cy="336"/>
          </a:xfrm>
        </p:grpSpPr>
        <p:sp>
          <p:nvSpPr>
            <p:cNvPr id="373769" name="Rectangle 9"/>
            <p:cNvSpPr>
              <a:spLocks noChangeArrowheads="1"/>
            </p:cNvSpPr>
            <p:nvPr/>
          </p:nvSpPr>
          <p:spPr bwMode="auto">
            <a:xfrm>
              <a:off x="302" y="2402"/>
              <a:ext cx="25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Go see them</a:t>
              </a:r>
            </a:p>
          </p:txBody>
        </p:sp>
        <p:sp>
          <p:nvSpPr>
            <p:cNvPr id="373770" name="Rectangle 10"/>
            <p:cNvSpPr>
              <a:spLocks noChangeArrowheads="1"/>
            </p:cNvSpPr>
            <p:nvPr/>
          </p:nvSpPr>
          <p:spPr bwMode="auto">
            <a:xfrm>
              <a:off x="0" y="2526"/>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3771" name="Group 11"/>
          <p:cNvGrpSpPr>
            <a:grpSpLocks/>
          </p:cNvGrpSpPr>
          <p:nvPr/>
        </p:nvGrpSpPr>
        <p:grpSpPr bwMode="auto">
          <a:xfrm>
            <a:off x="1524001" y="2417763"/>
            <a:ext cx="4594225" cy="749300"/>
            <a:chOff x="0" y="1549"/>
            <a:chExt cx="2894" cy="472"/>
          </a:xfrm>
        </p:grpSpPr>
        <p:sp>
          <p:nvSpPr>
            <p:cNvPr id="373772" name="Rectangle 12"/>
            <p:cNvSpPr>
              <a:spLocks noChangeArrowheads="1"/>
            </p:cNvSpPr>
            <p:nvPr/>
          </p:nvSpPr>
          <p:spPr bwMode="auto">
            <a:xfrm>
              <a:off x="302" y="1549"/>
              <a:ext cx="259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Stay on track</a:t>
              </a:r>
            </a:p>
          </p:txBody>
        </p:sp>
        <p:sp>
          <p:nvSpPr>
            <p:cNvPr id="373773" name="Rectangle 13"/>
            <p:cNvSpPr>
              <a:spLocks noChangeArrowheads="1"/>
            </p:cNvSpPr>
            <p:nvPr/>
          </p:nvSpPr>
          <p:spPr bwMode="auto">
            <a:xfrm>
              <a:off x="0" y="1659"/>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3774" name="Group 14"/>
          <p:cNvGrpSpPr>
            <a:grpSpLocks/>
          </p:cNvGrpSpPr>
          <p:nvPr/>
        </p:nvGrpSpPr>
        <p:grpSpPr bwMode="auto">
          <a:xfrm>
            <a:off x="1524001" y="3076576"/>
            <a:ext cx="4594225" cy="766763"/>
            <a:chOff x="0" y="1964"/>
            <a:chExt cx="2894" cy="483"/>
          </a:xfrm>
        </p:grpSpPr>
        <p:sp>
          <p:nvSpPr>
            <p:cNvPr id="373775" name="Rectangle 15"/>
            <p:cNvSpPr>
              <a:spLocks noChangeArrowheads="1"/>
            </p:cNvSpPr>
            <p:nvPr/>
          </p:nvSpPr>
          <p:spPr bwMode="auto">
            <a:xfrm>
              <a:off x="302" y="1964"/>
              <a:ext cx="2592"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Meet outside office</a:t>
              </a:r>
            </a:p>
          </p:txBody>
        </p:sp>
        <p:sp>
          <p:nvSpPr>
            <p:cNvPr id="373776" name="Rectangle 16"/>
            <p:cNvSpPr>
              <a:spLocks noChangeArrowheads="1"/>
            </p:cNvSpPr>
            <p:nvPr/>
          </p:nvSpPr>
          <p:spPr bwMode="auto">
            <a:xfrm>
              <a:off x="0" y="2093"/>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3777" name="Group 17"/>
          <p:cNvGrpSpPr>
            <a:grpSpLocks/>
          </p:cNvGrpSpPr>
          <p:nvPr/>
        </p:nvGrpSpPr>
        <p:grpSpPr bwMode="auto">
          <a:xfrm>
            <a:off x="1524001" y="1022351"/>
            <a:ext cx="4594225" cy="600075"/>
            <a:chOff x="0" y="670"/>
            <a:chExt cx="2894" cy="378"/>
          </a:xfrm>
        </p:grpSpPr>
        <p:sp>
          <p:nvSpPr>
            <p:cNvPr id="373778" name="Rectangle 18"/>
            <p:cNvSpPr>
              <a:spLocks noChangeArrowheads="1"/>
            </p:cNvSpPr>
            <p:nvPr/>
          </p:nvSpPr>
          <p:spPr bwMode="auto">
            <a:xfrm>
              <a:off x="0" y="796"/>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73779" name="Rectangle 19"/>
            <p:cNvSpPr>
              <a:spLocks noChangeArrowheads="1"/>
            </p:cNvSpPr>
            <p:nvPr/>
          </p:nvSpPr>
          <p:spPr bwMode="auto">
            <a:xfrm>
              <a:off x="302" y="670"/>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5138" fontAlgn="base">
                <a:spcBef>
                  <a:spcPct val="20000"/>
                </a:spcBef>
                <a:spcAft>
                  <a:spcPct val="0"/>
                </a:spcAft>
              </a:pPr>
              <a:r>
                <a:rPr lang="en-US" sz="3200">
                  <a:solidFill>
                    <a:srgbClr val="000000"/>
                  </a:solidFill>
                  <a:latin typeface="Tahoma" pitchFamily="34" charset="0"/>
                </a:rPr>
                <a:t>Consider priorities</a:t>
              </a:r>
            </a:p>
          </p:txBody>
        </p:sp>
      </p:grpSp>
      <p:grpSp>
        <p:nvGrpSpPr>
          <p:cNvPr id="373780" name="Group 20"/>
          <p:cNvGrpSpPr>
            <a:grpSpLocks/>
          </p:cNvGrpSpPr>
          <p:nvPr/>
        </p:nvGrpSpPr>
        <p:grpSpPr bwMode="auto">
          <a:xfrm>
            <a:off x="1524000" y="4427538"/>
            <a:ext cx="3746500" cy="533400"/>
            <a:chOff x="0" y="2815"/>
            <a:chExt cx="2360" cy="336"/>
          </a:xfrm>
        </p:grpSpPr>
        <p:sp>
          <p:nvSpPr>
            <p:cNvPr id="373781" name="Rectangle 21"/>
            <p:cNvSpPr>
              <a:spLocks noChangeArrowheads="1"/>
            </p:cNvSpPr>
            <p:nvPr/>
          </p:nvSpPr>
          <p:spPr bwMode="auto">
            <a:xfrm>
              <a:off x="302" y="2815"/>
              <a:ext cx="205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Appointments</a:t>
              </a:r>
            </a:p>
          </p:txBody>
        </p:sp>
        <p:sp>
          <p:nvSpPr>
            <p:cNvPr id="373782" name="Rectangle 22"/>
            <p:cNvSpPr>
              <a:spLocks noChangeArrowheads="1"/>
            </p:cNvSpPr>
            <p:nvPr/>
          </p:nvSpPr>
          <p:spPr bwMode="auto">
            <a:xfrm>
              <a:off x="0" y="2939"/>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3783" name="Group 23"/>
          <p:cNvGrpSpPr>
            <a:grpSpLocks/>
          </p:cNvGrpSpPr>
          <p:nvPr/>
        </p:nvGrpSpPr>
        <p:grpSpPr bwMode="auto">
          <a:xfrm>
            <a:off x="1524001" y="5118100"/>
            <a:ext cx="5419725" cy="533400"/>
            <a:chOff x="0" y="3250"/>
            <a:chExt cx="3414" cy="336"/>
          </a:xfrm>
        </p:grpSpPr>
        <p:sp>
          <p:nvSpPr>
            <p:cNvPr id="373784" name="Rectangle 24"/>
            <p:cNvSpPr>
              <a:spLocks noChangeArrowheads="1"/>
            </p:cNvSpPr>
            <p:nvPr/>
          </p:nvSpPr>
          <p:spPr bwMode="auto">
            <a:xfrm>
              <a:off x="302" y="3250"/>
              <a:ext cx="311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Rearrange furniture</a:t>
              </a:r>
            </a:p>
          </p:txBody>
        </p:sp>
        <p:sp>
          <p:nvSpPr>
            <p:cNvPr id="373785" name="Rectangle 25"/>
            <p:cNvSpPr>
              <a:spLocks noChangeArrowheads="1"/>
            </p:cNvSpPr>
            <p:nvPr/>
          </p:nvSpPr>
          <p:spPr bwMode="auto">
            <a:xfrm>
              <a:off x="0" y="337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3786" name="Group 26"/>
          <p:cNvGrpSpPr>
            <a:grpSpLocks/>
          </p:cNvGrpSpPr>
          <p:nvPr/>
        </p:nvGrpSpPr>
        <p:grpSpPr bwMode="auto">
          <a:xfrm>
            <a:off x="1524000" y="5808663"/>
            <a:ext cx="5538788" cy="533400"/>
            <a:chOff x="0" y="3685"/>
            <a:chExt cx="3489" cy="336"/>
          </a:xfrm>
        </p:grpSpPr>
        <p:sp>
          <p:nvSpPr>
            <p:cNvPr id="373787" name="Rectangle 27"/>
            <p:cNvSpPr>
              <a:spLocks noChangeArrowheads="1"/>
            </p:cNvSpPr>
            <p:nvPr/>
          </p:nvSpPr>
          <p:spPr bwMode="auto">
            <a:xfrm>
              <a:off x="302" y="3685"/>
              <a:ext cx="318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Manage “open-door” </a:t>
              </a:r>
            </a:p>
          </p:txBody>
        </p:sp>
        <p:sp>
          <p:nvSpPr>
            <p:cNvPr id="373788" name="Rectangle 28"/>
            <p:cNvSpPr>
              <a:spLocks noChangeArrowheads="1"/>
            </p:cNvSpPr>
            <p:nvPr/>
          </p:nvSpPr>
          <p:spPr bwMode="auto">
            <a:xfrm>
              <a:off x="0" y="3809"/>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pic>
        <p:nvPicPr>
          <p:cNvPr id="373789" name="Picture 29" descr="PH01634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6" y="1271588"/>
            <a:ext cx="3413125" cy="22590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4859635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3777"/>
                                        </p:tgtEl>
                                        <p:attrNameLst>
                                          <p:attrName>style.visibility</p:attrName>
                                        </p:attrNameLst>
                                      </p:cBhvr>
                                      <p:to>
                                        <p:strVal val="visible"/>
                                      </p:to>
                                    </p:set>
                                    <p:animEffect transition="in" filter="wipe(left)">
                                      <p:cBhvr>
                                        <p:cTn id="7" dur="500"/>
                                        <p:tgtEl>
                                          <p:spTgt spid="373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73765"/>
                                        </p:tgtEl>
                                        <p:attrNameLst>
                                          <p:attrName>style.visibility</p:attrName>
                                        </p:attrNameLst>
                                      </p:cBhvr>
                                      <p:to>
                                        <p:strVal val="visible"/>
                                      </p:to>
                                    </p:set>
                                    <p:animEffect transition="in" filter="wipe(left)">
                                      <p:cBhvr>
                                        <p:cTn id="12" dur="500"/>
                                        <p:tgtEl>
                                          <p:spTgt spid="373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73771"/>
                                        </p:tgtEl>
                                        <p:attrNameLst>
                                          <p:attrName>style.visibility</p:attrName>
                                        </p:attrNameLst>
                                      </p:cBhvr>
                                      <p:to>
                                        <p:strVal val="visible"/>
                                      </p:to>
                                    </p:set>
                                    <p:animEffect transition="in" filter="wipe(left)">
                                      <p:cBhvr>
                                        <p:cTn id="17" dur="500"/>
                                        <p:tgtEl>
                                          <p:spTgt spid="3737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73774"/>
                                        </p:tgtEl>
                                        <p:attrNameLst>
                                          <p:attrName>style.visibility</p:attrName>
                                        </p:attrNameLst>
                                      </p:cBhvr>
                                      <p:to>
                                        <p:strVal val="visible"/>
                                      </p:to>
                                    </p:set>
                                    <p:animEffect transition="in" filter="wipe(left)">
                                      <p:cBhvr>
                                        <p:cTn id="22" dur="500"/>
                                        <p:tgtEl>
                                          <p:spTgt spid="373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73768"/>
                                        </p:tgtEl>
                                        <p:attrNameLst>
                                          <p:attrName>style.visibility</p:attrName>
                                        </p:attrNameLst>
                                      </p:cBhvr>
                                      <p:to>
                                        <p:strVal val="visible"/>
                                      </p:to>
                                    </p:set>
                                    <p:animEffect transition="in" filter="wipe(left)">
                                      <p:cBhvr>
                                        <p:cTn id="27" dur="500"/>
                                        <p:tgtEl>
                                          <p:spTgt spid="3737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73780"/>
                                        </p:tgtEl>
                                        <p:attrNameLst>
                                          <p:attrName>style.visibility</p:attrName>
                                        </p:attrNameLst>
                                      </p:cBhvr>
                                      <p:to>
                                        <p:strVal val="visible"/>
                                      </p:to>
                                    </p:set>
                                    <p:animEffect transition="in" filter="wipe(left)">
                                      <p:cBhvr>
                                        <p:cTn id="32" dur="500"/>
                                        <p:tgtEl>
                                          <p:spTgt spid="3737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73783"/>
                                        </p:tgtEl>
                                        <p:attrNameLst>
                                          <p:attrName>style.visibility</p:attrName>
                                        </p:attrNameLst>
                                      </p:cBhvr>
                                      <p:to>
                                        <p:strVal val="visible"/>
                                      </p:to>
                                    </p:set>
                                    <p:animEffect transition="in" filter="wipe(left)">
                                      <p:cBhvr>
                                        <p:cTn id="37" dur="500"/>
                                        <p:tgtEl>
                                          <p:spTgt spid="3737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3786"/>
                                        </p:tgtEl>
                                        <p:attrNameLst>
                                          <p:attrName>style.visibility</p:attrName>
                                        </p:attrNameLst>
                                      </p:cBhvr>
                                      <p:to>
                                        <p:strVal val="visible"/>
                                      </p:to>
                                    </p:set>
                                    <p:animEffect transition="in" filter="wipe(left)">
                                      <p:cBhvr>
                                        <p:cTn id="42" dur="500"/>
                                        <p:tgtEl>
                                          <p:spTgt spid="373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
          <p:cNvSpPr>
            <a:spLocks noGrp="1"/>
          </p:cNvSpPr>
          <p:nvPr>
            <p:ph type="sldNum" sz="quarter" idx="10"/>
          </p:nvPr>
        </p:nvSpPr>
        <p:spPr/>
        <p:txBody>
          <a:bodyPr/>
          <a:lstStyle/>
          <a:p>
            <a:pPr fontAlgn="base">
              <a:spcAft>
                <a:spcPct val="0"/>
              </a:spcAft>
            </a:pPr>
            <a:fld id="{242249F9-71DC-4F66-8A02-83C4C00D6B71}" type="slidenum">
              <a:rPr lang="en-US">
                <a:solidFill>
                  <a:srgbClr val="FFFFFF"/>
                </a:solidFill>
                <a:latin typeface="Tahoma" pitchFamily="34" charset="0"/>
              </a:rPr>
              <a:pPr fontAlgn="base">
                <a:spcAft>
                  <a:spcPct val="0"/>
                </a:spcAft>
              </a:pPr>
              <a:t>7</a:t>
            </a:fld>
            <a:endParaRPr lang="en-US">
              <a:solidFill>
                <a:srgbClr val="FFFFFF"/>
              </a:solidFill>
              <a:latin typeface="Tahoma" pitchFamily="34" charset="0"/>
            </a:endParaRPr>
          </a:p>
        </p:txBody>
      </p:sp>
      <p:sp>
        <p:nvSpPr>
          <p:cNvPr id="375810" name="Rectangle 2"/>
          <p:cNvSpPr>
            <a:spLocks noGrp="1" noChangeArrowheads="1"/>
          </p:cNvSpPr>
          <p:nvPr>
            <p:ph type="title"/>
          </p:nvPr>
        </p:nvSpPr>
        <p:spPr>
          <a:xfrm>
            <a:off x="1828800" y="301109"/>
            <a:ext cx="8001000" cy="369332"/>
          </a:xfrm>
        </p:spPr>
        <p:txBody>
          <a:bodyPr/>
          <a:lstStyle/>
          <a:p>
            <a:r>
              <a:rPr lang="en-US" sz="2400" dirty="0"/>
              <a:t>Managing Telephone Interruptions HO 9-2</a:t>
            </a:r>
          </a:p>
        </p:txBody>
      </p:sp>
      <p:sp>
        <p:nvSpPr>
          <p:cNvPr id="375811" name="Rectangle 3"/>
          <p:cNvSpPr>
            <a:spLocks noChangeArrowheads="1"/>
          </p:cNvSpPr>
          <p:nvPr/>
        </p:nvSpPr>
        <p:spPr bwMode="auto">
          <a:xfrm>
            <a:off x="652145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75812" name="Text Box 4"/>
          <p:cNvSpPr txBox="1">
            <a:spLocks noChangeArrowheads="1"/>
          </p:cNvSpPr>
          <p:nvPr/>
        </p:nvSpPr>
        <p:spPr bwMode="auto">
          <a:xfrm>
            <a:off x="6705600" y="3984626"/>
            <a:ext cx="3500438"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sz="2400">
                <a:solidFill>
                  <a:srgbClr val="000000"/>
                </a:solidFill>
                <a:latin typeface="Tahoma" pitchFamily="34" charset="0"/>
              </a:rPr>
              <a:t>Managing time spent on telephone calls will enable you to work more efficiently.</a:t>
            </a:r>
          </a:p>
        </p:txBody>
      </p:sp>
      <p:grpSp>
        <p:nvGrpSpPr>
          <p:cNvPr id="375813" name="Group 5"/>
          <p:cNvGrpSpPr>
            <a:grpSpLocks/>
          </p:cNvGrpSpPr>
          <p:nvPr/>
        </p:nvGrpSpPr>
        <p:grpSpPr bwMode="auto">
          <a:xfrm>
            <a:off x="1524001" y="1811338"/>
            <a:ext cx="5273675" cy="654050"/>
            <a:chOff x="0" y="1099"/>
            <a:chExt cx="3322" cy="412"/>
          </a:xfrm>
        </p:grpSpPr>
        <p:sp>
          <p:nvSpPr>
            <p:cNvPr id="375814" name="Rectangle 6"/>
            <p:cNvSpPr>
              <a:spLocks noChangeArrowheads="1"/>
            </p:cNvSpPr>
            <p:nvPr/>
          </p:nvSpPr>
          <p:spPr bwMode="auto">
            <a:xfrm>
              <a:off x="302" y="1099"/>
              <a:ext cx="302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5138" fontAlgn="base">
                <a:spcBef>
                  <a:spcPct val="20000"/>
                </a:spcBef>
                <a:spcAft>
                  <a:spcPct val="0"/>
                </a:spcAft>
              </a:pPr>
              <a:r>
                <a:rPr lang="en-US" sz="3200">
                  <a:solidFill>
                    <a:srgbClr val="000000"/>
                  </a:solidFill>
                  <a:latin typeface="Tahoma" pitchFamily="34" charset="0"/>
                </a:rPr>
                <a:t>Screen</a:t>
              </a:r>
            </a:p>
          </p:txBody>
        </p:sp>
        <p:sp>
          <p:nvSpPr>
            <p:cNvPr id="375815" name="Rectangle 7"/>
            <p:cNvSpPr>
              <a:spLocks noChangeArrowheads="1"/>
            </p:cNvSpPr>
            <p:nvPr/>
          </p:nvSpPr>
          <p:spPr bwMode="auto">
            <a:xfrm>
              <a:off x="0" y="1228"/>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5816" name="Group 8"/>
          <p:cNvGrpSpPr>
            <a:grpSpLocks/>
          </p:cNvGrpSpPr>
          <p:nvPr/>
        </p:nvGrpSpPr>
        <p:grpSpPr bwMode="auto">
          <a:xfrm>
            <a:off x="1524000" y="3879850"/>
            <a:ext cx="4953000" cy="533400"/>
            <a:chOff x="0" y="2402"/>
            <a:chExt cx="2894" cy="336"/>
          </a:xfrm>
        </p:grpSpPr>
        <p:sp>
          <p:nvSpPr>
            <p:cNvPr id="375817" name="Rectangle 9"/>
            <p:cNvSpPr>
              <a:spLocks noChangeArrowheads="1"/>
            </p:cNvSpPr>
            <p:nvPr/>
          </p:nvSpPr>
          <p:spPr bwMode="auto">
            <a:xfrm>
              <a:off x="302" y="2402"/>
              <a:ext cx="25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Move past small talk</a:t>
              </a:r>
            </a:p>
          </p:txBody>
        </p:sp>
        <p:sp>
          <p:nvSpPr>
            <p:cNvPr id="375818" name="Rectangle 10"/>
            <p:cNvSpPr>
              <a:spLocks noChangeArrowheads="1"/>
            </p:cNvSpPr>
            <p:nvPr/>
          </p:nvSpPr>
          <p:spPr bwMode="auto">
            <a:xfrm>
              <a:off x="0" y="2526"/>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5819" name="Group 11"/>
          <p:cNvGrpSpPr>
            <a:grpSpLocks/>
          </p:cNvGrpSpPr>
          <p:nvPr/>
        </p:nvGrpSpPr>
        <p:grpSpPr bwMode="auto">
          <a:xfrm>
            <a:off x="1524001" y="2525713"/>
            <a:ext cx="4594225" cy="749300"/>
            <a:chOff x="0" y="1549"/>
            <a:chExt cx="2894" cy="472"/>
          </a:xfrm>
        </p:grpSpPr>
        <p:sp>
          <p:nvSpPr>
            <p:cNvPr id="375820" name="Rectangle 12"/>
            <p:cNvSpPr>
              <a:spLocks noChangeArrowheads="1"/>
            </p:cNvSpPr>
            <p:nvPr/>
          </p:nvSpPr>
          <p:spPr bwMode="auto">
            <a:xfrm>
              <a:off x="302" y="1549"/>
              <a:ext cx="259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Plan</a:t>
              </a:r>
            </a:p>
          </p:txBody>
        </p:sp>
        <p:sp>
          <p:nvSpPr>
            <p:cNvPr id="375821" name="Rectangle 13"/>
            <p:cNvSpPr>
              <a:spLocks noChangeArrowheads="1"/>
            </p:cNvSpPr>
            <p:nvPr/>
          </p:nvSpPr>
          <p:spPr bwMode="auto">
            <a:xfrm>
              <a:off x="0" y="1659"/>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5822" name="Group 14"/>
          <p:cNvGrpSpPr>
            <a:grpSpLocks/>
          </p:cNvGrpSpPr>
          <p:nvPr/>
        </p:nvGrpSpPr>
        <p:grpSpPr bwMode="auto">
          <a:xfrm>
            <a:off x="1524001" y="3184526"/>
            <a:ext cx="4594225" cy="766763"/>
            <a:chOff x="0" y="1964"/>
            <a:chExt cx="2894" cy="483"/>
          </a:xfrm>
        </p:grpSpPr>
        <p:sp>
          <p:nvSpPr>
            <p:cNvPr id="375823" name="Rectangle 15"/>
            <p:cNvSpPr>
              <a:spLocks noChangeArrowheads="1"/>
            </p:cNvSpPr>
            <p:nvPr/>
          </p:nvSpPr>
          <p:spPr bwMode="auto">
            <a:xfrm>
              <a:off x="302" y="1964"/>
              <a:ext cx="2592"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Set preferred times</a:t>
              </a:r>
            </a:p>
          </p:txBody>
        </p:sp>
        <p:sp>
          <p:nvSpPr>
            <p:cNvPr id="375824" name="Rectangle 16"/>
            <p:cNvSpPr>
              <a:spLocks noChangeArrowheads="1"/>
            </p:cNvSpPr>
            <p:nvPr/>
          </p:nvSpPr>
          <p:spPr bwMode="auto">
            <a:xfrm>
              <a:off x="0" y="2093"/>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5825" name="Group 17"/>
          <p:cNvGrpSpPr>
            <a:grpSpLocks/>
          </p:cNvGrpSpPr>
          <p:nvPr/>
        </p:nvGrpSpPr>
        <p:grpSpPr bwMode="auto">
          <a:xfrm>
            <a:off x="1524001" y="1130301"/>
            <a:ext cx="4594225" cy="600075"/>
            <a:chOff x="0" y="670"/>
            <a:chExt cx="2894" cy="378"/>
          </a:xfrm>
        </p:grpSpPr>
        <p:sp>
          <p:nvSpPr>
            <p:cNvPr id="375826" name="Rectangle 18"/>
            <p:cNvSpPr>
              <a:spLocks noChangeArrowheads="1"/>
            </p:cNvSpPr>
            <p:nvPr/>
          </p:nvSpPr>
          <p:spPr bwMode="auto">
            <a:xfrm>
              <a:off x="0" y="796"/>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75827" name="Rectangle 19"/>
            <p:cNvSpPr>
              <a:spLocks noChangeArrowheads="1"/>
            </p:cNvSpPr>
            <p:nvPr/>
          </p:nvSpPr>
          <p:spPr bwMode="auto">
            <a:xfrm>
              <a:off x="302" y="670"/>
              <a:ext cx="2592"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5138" fontAlgn="base">
                <a:spcBef>
                  <a:spcPct val="20000"/>
                </a:spcBef>
                <a:spcAft>
                  <a:spcPct val="0"/>
                </a:spcAft>
              </a:pPr>
              <a:r>
                <a:rPr lang="en-US" sz="3200">
                  <a:solidFill>
                    <a:srgbClr val="000000"/>
                  </a:solidFill>
                  <a:latin typeface="Tahoma" pitchFamily="34" charset="0"/>
                </a:rPr>
                <a:t>Analyze</a:t>
              </a:r>
            </a:p>
          </p:txBody>
        </p:sp>
      </p:grpSp>
      <p:grpSp>
        <p:nvGrpSpPr>
          <p:cNvPr id="375828" name="Group 20"/>
          <p:cNvGrpSpPr>
            <a:grpSpLocks/>
          </p:cNvGrpSpPr>
          <p:nvPr/>
        </p:nvGrpSpPr>
        <p:grpSpPr bwMode="auto">
          <a:xfrm>
            <a:off x="1524001" y="4568825"/>
            <a:ext cx="4594225" cy="533400"/>
            <a:chOff x="0" y="2836"/>
            <a:chExt cx="2894" cy="336"/>
          </a:xfrm>
        </p:grpSpPr>
        <p:sp>
          <p:nvSpPr>
            <p:cNvPr id="375829" name="Rectangle 21"/>
            <p:cNvSpPr>
              <a:spLocks noChangeArrowheads="1"/>
            </p:cNvSpPr>
            <p:nvPr/>
          </p:nvSpPr>
          <p:spPr bwMode="auto">
            <a:xfrm>
              <a:off x="302" y="2836"/>
              <a:ext cx="25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Use timers</a:t>
              </a:r>
            </a:p>
          </p:txBody>
        </p:sp>
        <p:sp>
          <p:nvSpPr>
            <p:cNvPr id="375830" name="Rectangle 22"/>
            <p:cNvSpPr>
              <a:spLocks noChangeArrowheads="1"/>
            </p:cNvSpPr>
            <p:nvPr/>
          </p:nvSpPr>
          <p:spPr bwMode="auto">
            <a:xfrm>
              <a:off x="0" y="2960"/>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grpSp>
        <p:nvGrpSpPr>
          <p:cNvPr id="375831" name="Group 23"/>
          <p:cNvGrpSpPr>
            <a:grpSpLocks/>
          </p:cNvGrpSpPr>
          <p:nvPr/>
        </p:nvGrpSpPr>
        <p:grpSpPr bwMode="auto">
          <a:xfrm>
            <a:off x="1524001" y="5257800"/>
            <a:ext cx="4594225" cy="533400"/>
            <a:chOff x="0" y="3270"/>
            <a:chExt cx="2894" cy="336"/>
          </a:xfrm>
        </p:grpSpPr>
        <p:sp>
          <p:nvSpPr>
            <p:cNvPr id="375832" name="Rectangle 24"/>
            <p:cNvSpPr>
              <a:spLocks noChangeArrowheads="1"/>
            </p:cNvSpPr>
            <p:nvPr/>
          </p:nvSpPr>
          <p:spPr bwMode="auto">
            <a:xfrm>
              <a:off x="302" y="3270"/>
              <a:ext cx="259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122238" fontAlgn="base">
                <a:spcBef>
                  <a:spcPct val="20000"/>
                </a:spcBef>
                <a:spcAft>
                  <a:spcPct val="0"/>
                </a:spcAft>
              </a:pPr>
              <a:r>
                <a:rPr lang="en-US" sz="3200">
                  <a:solidFill>
                    <a:srgbClr val="000000"/>
                  </a:solidFill>
                  <a:latin typeface="Tahoma" pitchFamily="34" charset="0"/>
                </a:rPr>
                <a:t>End the call</a:t>
              </a:r>
            </a:p>
          </p:txBody>
        </p:sp>
        <p:sp>
          <p:nvSpPr>
            <p:cNvPr id="375833" name="Rectangle 25"/>
            <p:cNvSpPr>
              <a:spLocks noChangeArrowheads="1"/>
            </p:cNvSpPr>
            <p:nvPr/>
          </p:nvSpPr>
          <p:spPr bwMode="auto">
            <a:xfrm>
              <a:off x="0" y="3394"/>
              <a:ext cx="515" cy="145"/>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grpSp>
      <p:pic>
        <p:nvPicPr>
          <p:cNvPr id="375834" name="Picture 26" descr="PH01640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676" y="1301751"/>
            <a:ext cx="3413125" cy="2251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72628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5825"/>
                                        </p:tgtEl>
                                        <p:attrNameLst>
                                          <p:attrName>style.visibility</p:attrName>
                                        </p:attrNameLst>
                                      </p:cBhvr>
                                      <p:to>
                                        <p:strVal val="visible"/>
                                      </p:to>
                                    </p:set>
                                    <p:animEffect transition="in" filter="wipe(left)">
                                      <p:cBhvr>
                                        <p:cTn id="7" dur="500"/>
                                        <p:tgtEl>
                                          <p:spTgt spid="375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75813"/>
                                        </p:tgtEl>
                                        <p:attrNameLst>
                                          <p:attrName>style.visibility</p:attrName>
                                        </p:attrNameLst>
                                      </p:cBhvr>
                                      <p:to>
                                        <p:strVal val="visible"/>
                                      </p:to>
                                    </p:set>
                                    <p:animEffect transition="in" filter="wipe(left)">
                                      <p:cBhvr>
                                        <p:cTn id="12" dur="500"/>
                                        <p:tgtEl>
                                          <p:spTgt spid="3758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75819"/>
                                        </p:tgtEl>
                                        <p:attrNameLst>
                                          <p:attrName>style.visibility</p:attrName>
                                        </p:attrNameLst>
                                      </p:cBhvr>
                                      <p:to>
                                        <p:strVal val="visible"/>
                                      </p:to>
                                    </p:set>
                                    <p:animEffect transition="in" filter="wipe(left)">
                                      <p:cBhvr>
                                        <p:cTn id="17" dur="500"/>
                                        <p:tgtEl>
                                          <p:spTgt spid="3758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75822"/>
                                        </p:tgtEl>
                                        <p:attrNameLst>
                                          <p:attrName>style.visibility</p:attrName>
                                        </p:attrNameLst>
                                      </p:cBhvr>
                                      <p:to>
                                        <p:strVal val="visible"/>
                                      </p:to>
                                    </p:set>
                                    <p:animEffect transition="in" filter="wipe(left)">
                                      <p:cBhvr>
                                        <p:cTn id="22" dur="500"/>
                                        <p:tgtEl>
                                          <p:spTgt spid="375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75816"/>
                                        </p:tgtEl>
                                        <p:attrNameLst>
                                          <p:attrName>style.visibility</p:attrName>
                                        </p:attrNameLst>
                                      </p:cBhvr>
                                      <p:to>
                                        <p:strVal val="visible"/>
                                      </p:to>
                                    </p:set>
                                    <p:animEffect transition="in" filter="wipe(left)">
                                      <p:cBhvr>
                                        <p:cTn id="27" dur="500"/>
                                        <p:tgtEl>
                                          <p:spTgt spid="3758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75828"/>
                                        </p:tgtEl>
                                        <p:attrNameLst>
                                          <p:attrName>style.visibility</p:attrName>
                                        </p:attrNameLst>
                                      </p:cBhvr>
                                      <p:to>
                                        <p:strVal val="visible"/>
                                      </p:to>
                                    </p:set>
                                    <p:animEffect transition="in" filter="wipe(left)">
                                      <p:cBhvr>
                                        <p:cTn id="32" dur="500"/>
                                        <p:tgtEl>
                                          <p:spTgt spid="3758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75831"/>
                                        </p:tgtEl>
                                        <p:attrNameLst>
                                          <p:attrName>style.visibility</p:attrName>
                                        </p:attrNameLst>
                                      </p:cBhvr>
                                      <p:to>
                                        <p:strVal val="visible"/>
                                      </p:to>
                                    </p:set>
                                    <p:animEffect transition="in" filter="wipe(left)">
                                      <p:cBhvr>
                                        <p:cTn id="37" dur="500"/>
                                        <p:tgtEl>
                                          <p:spTgt spid="375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pPr fontAlgn="base">
              <a:spcAft>
                <a:spcPct val="0"/>
              </a:spcAft>
            </a:pPr>
            <a:fld id="{6A79DFA4-92E7-4052-B5DD-CBE61E3A0086}" type="slidenum">
              <a:rPr lang="en-US">
                <a:solidFill>
                  <a:srgbClr val="FFFFFF"/>
                </a:solidFill>
                <a:latin typeface="Tahoma" pitchFamily="34" charset="0"/>
              </a:rPr>
              <a:pPr fontAlgn="base">
                <a:spcAft>
                  <a:spcPct val="0"/>
                </a:spcAft>
              </a:pPr>
              <a:t>8</a:t>
            </a:fld>
            <a:endParaRPr lang="en-US">
              <a:solidFill>
                <a:srgbClr val="FFFFFF"/>
              </a:solidFill>
              <a:latin typeface="Tahoma" pitchFamily="34" charset="0"/>
            </a:endParaRPr>
          </a:p>
        </p:txBody>
      </p:sp>
      <p:sp>
        <p:nvSpPr>
          <p:cNvPr id="377858" name="Rectangle 2"/>
          <p:cNvSpPr>
            <a:spLocks noChangeArrowheads="1"/>
          </p:cNvSpPr>
          <p:nvPr/>
        </p:nvSpPr>
        <p:spPr bwMode="auto">
          <a:xfrm>
            <a:off x="6521450" y="939800"/>
            <a:ext cx="4146550" cy="5461000"/>
          </a:xfrm>
          <a:prstGeom prst="rect">
            <a:avLst/>
          </a:prstGeom>
          <a:solidFill>
            <a:srgbClr val="A8A2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77859" name="Rectangle 3"/>
          <p:cNvSpPr>
            <a:spLocks noGrp="1" noChangeArrowheads="1"/>
          </p:cNvSpPr>
          <p:nvPr>
            <p:ph type="title"/>
          </p:nvPr>
        </p:nvSpPr>
        <p:spPr/>
        <p:txBody>
          <a:bodyPr/>
          <a:lstStyle/>
          <a:p>
            <a:r>
              <a:rPr lang="en-US"/>
              <a:t>Socializing </a:t>
            </a:r>
          </a:p>
        </p:txBody>
      </p:sp>
      <p:sp>
        <p:nvSpPr>
          <p:cNvPr id="377860" name="Rectangle 4"/>
          <p:cNvSpPr>
            <a:spLocks noChangeArrowheads="1"/>
          </p:cNvSpPr>
          <p:nvPr/>
        </p:nvSpPr>
        <p:spPr bwMode="auto">
          <a:xfrm>
            <a:off x="1524000" y="1952625"/>
            <a:ext cx="812800" cy="2301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sp>
        <p:nvSpPr>
          <p:cNvPr id="377861" name="Rectangle 5"/>
          <p:cNvSpPr>
            <a:spLocks noChangeArrowheads="1"/>
          </p:cNvSpPr>
          <p:nvPr/>
        </p:nvSpPr>
        <p:spPr bwMode="auto">
          <a:xfrm>
            <a:off x="2003426" y="1752600"/>
            <a:ext cx="43973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5138" fontAlgn="base">
              <a:spcBef>
                <a:spcPct val="20000"/>
              </a:spcBef>
              <a:spcAft>
                <a:spcPct val="0"/>
              </a:spcAft>
            </a:pPr>
            <a:r>
              <a:rPr lang="en-US" sz="3200">
                <a:solidFill>
                  <a:srgbClr val="000000"/>
                </a:solidFill>
                <a:latin typeface="Tahoma" pitchFamily="34" charset="0"/>
              </a:rPr>
              <a:t>Helps to build necessary relationships</a:t>
            </a:r>
          </a:p>
        </p:txBody>
      </p:sp>
      <p:sp>
        <p:nvSpPr>
          <p:cNvPr id="377862" name="Rectangle 6"/>
          <p:cNvSpPr>
            <a:spLocks noChangeArrowheads="1"/>
          </p:cNvSpPr>
          <p:nvPr/>
        </p:nvSpPr>
        <p:spPr bwMode="auto">
          <a:xfrm>
            <a:off x="2003426" y="3810000"/>
            <a:ext cx="4244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1588" fontAlgn="base">
              <a:spcBef>
                <a:spcPct val="20000"/>
              </a:spcBef>
              <a:spcAft>
                <a:spcPct val="0"/>
              </a:spcAft>
            </a:pPr>
            <a:r>
              <a:rPr lang="en-US" sz="3200">
                <a:solidFill>
                  <a:srgbClr val="000000"/>
                </a:solidFill>
                <a:latin typeface="Tahoma" pitchFamily="34" charset="0"/>
              </a:rPr>
              <a:t>Use consideration </a:t>
            </a:r>
          </a:p>
        </p:txBody>
      </p:sp>
      <p:sp>
        <p:nvSpPr>
          <p:cNvPr id="377863" name="Rectangle 7"/>
          <p:cNvSpPr>
            <a:spLocks noChangeArrowheads="1"/>
          </p:cNvSpPr>
          <p:nvPr/>
        </p:nvSpPr>
        <p:spPr bwMode="auto">
          <a:xfrm>
            <a:off x="1524000" y="4006850"/>
            <a:ext cx="812800" cy="230188"/>
          </a:xfrm>
          <a:prstGeom prst="rect">
            <a:avLst/>
          </a:prstGeom>
          <a:solidFill>
            <a:srgbClr val="7369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FFFFFF"/>
              </a:solidFill>
              <a:latin typeface="Tahoma" pitchFamily="34" charset="0"/>
            </a:endParaRPr>
          </a:p>
        </p:txBody>
      </p:sp>
      <p:pic>
        <p:nvPicPr>
          <p:cNvPr id="377864" name="Picture 8" descr="gettyimages_BU001537"/>
          <p:cNvPicPr>
            <a:picLocks noChangeAspect="1" noChangeArrowheads="1"/>
          </p:cNvPicPr>
          <p:nvPr/>
        </p:nvPicPr>
        <p:blipFill>
          <a:blip r:embed="rId4">
            <a:extLst>
              <a:ext uri="{28A0092B-C50C-407E-A947-70E740481C1C}">
                <a14:useLocalDpi xmlns:a14="http://schemas.microsoft.com/office/drawing/2010/main" val="0"/>
              </a:ext>
            </a:extLst>
          </a:blip>
          <a:srcRect l="17429" r="18951" b="3891"/>
          <a:stretch>
            <a:fillRect/>
          </a:stretch>
        </p:blipFill>
        <p:spPr bwMode="auto">
          <a:xfrm>
            <a:off x="7008814" y="1219200"/>
            <a:ext cx="3278187" cy="4953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5751537"/>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ChangeArrowheads="1"/>
          </p:cNvSpPr>
          <p:nvPr/>
        </p:nvSpPr>
        <p:spPr bwMode="auto">
          <a:xfrm>
            <a:off x="2209800" y="1690689"/>
            <a:ext cx="77724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55563" fontAlgn="base">
              <a:lnSpc>
                <a:spcPct val="120000"/>
              </a:lnSpc>
              <a:spcBef>
                <a:spcPct val="0"/>
              </a:spcBef>
              <a:spcAft>
                <a:spcPct val="0"/>
              </a:spcAft>
            </a:pPr>
            <a:r>
              <a:rPr lang="en-US" sz="4000" dirty="0" smtClean="0">
                <a:solidFill>
                  <a:srgbClr val="FFFFFF"/>
                </a:solidFill>
                <a:effectLst>
                  <a:outerShdw blurRad="38100" dist="38100" dir="2700000" algn="tl">
                    <a:srgbClr val="808080"/>
                  </a:outerShdw>
                </a:effectLst>
                <a:latin typeface="Tahoma" pitchFamily="34" charset="0"/>
              </a:rPr>
              <a:t>Improving </a:t>
            </a:r>
            <a:r>
              <a:rPr lang="en-US" sz="4000" dirty="0">
                <a:solidFill>
                  <a:srgbClr val="FFFFFF"/>
                </a:solidFill>
                <a:effectLst>
                  <a:outerShdw blurRad="38100" dist="38100" dir="2700000" algn="tl">
                    <a:srgbClr val="808080"/>
                  </a:outerShdw>
                </a:effectLst>
                <a:latin typeface="Tahoma" pitchFamily="34" charset="0"/>
              </a:rPr>
              <a:t>Meetings</a:t>
            </a:r>
          </a:p>
        </p:txBody>
      </p:sp>
      <p:sp>
        <p:nvSpPr>
          <p:cNvPr id="384004" name="Text Box 4"/>
          <p:cNvSpPr txBox="1">
            <a:spLocks noChangeArrowheads="1"/>
          </p:cNvSpPr>
          <p:nvPr/>
        </p:nvSpPr>
        <p:spPr bwMode="auto">
          <a:xfrm>
            <a:off x="6248400" y="3962401"/>
            <a:ext cx="3754438"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r>
              <a:rPr lang="en-US" dirty="0">
                <a:solidFill>
                  <a:srgbClr val="FFFFFF"/>
                </a:solidFill>
                <a:latin typeface="Tahoma" pitchFamily="34" charset="0"/>
              </a:rPr>
              <a:t>Human Resources</a:t>
            </a:r>
          </a:p>
          <a:p>
            <a:pPr fontAlgn="base">
              <a:spcBef>
                <a:spcPct val="50000"/>
              </a:spcBef>
              <a:spcAft>
                <a:spcPct val="0"/>
              </a:spcAft>
            </a:pPr>
            <a:r>
              <a:rPr lang="en-US" dirty="0">
                <a:solidFill>
                  <a:srgbClr val="FFFFFF"/>
                </a:solidFill>
                <a:latin typeface="Tahoma" pitchFamily="34" charset="0"/>
              </a:rPr>
              <a:t>Professional Development and Learning</a:t>
            </a:r>
          </a:p>
          <a:p>
            <a:pPr fontAlgn="base">
              <a:spcBef>
                <a:spcPct val="50000"/>
              </a:spcBef>
              <a:spcAft>
                <a:spcPct val="0"/>
              </a:spcAft>
            </a:pPr>
            <a:endParaRPr lang="en-US" dirty="0">
              <a:solidFill>
                <a:srgbClr val="FFFFFF"/>
              </a:solidFill>
              <a:latin typeface="Tahoma" pitchFamily="34" charset="0"/>
            </a:endParaRPr>
          </a:p>
        </p:txBody>
      </p:sp>
      <p:sp>
        <p:nvSpPr>
          <p:cNvPr id="384005" name="Text Box 5"/>
          <p:cNvSpPr txBox="1">
            <a:spLocks noChangeArrowheads="1"/>
          </p:cNvSpPr>
          <p:nvPr/>
        </p:nvSpPr>
        <p:spPr bwMode="auto">
          <a:xfrm>
            <a:off x="7391400" y="60960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i="1">
                <a:solidFill>
                  <a:srgbClr val="FFFFFF"/>
                </a:solidFill>
                <a:effectLst>
                  <a:outerShdw blurRad="38100" dist="38100" dir="2700000" algn="tl">
                    <a:srgbClr val="808080"/>
                  </a:outerShdw>
                </a:effectLst>
                <a:latin typeface="Tahoma" pitchFamily="34" charset="0"/>
              </a:rPr>
              <a:t>Time Mastery Profile</a:t>
            </a:r>
            <a:r>
              <a:rPr lang="en-US" sz="1000" i="1">
                <a:solidFill>
                  <a:srgbClr val="FFFFFF"/>
                </a:solidFill>
                <a:effectLst>
                  <a:outerShdw blurRad="38100" dist="38100" dir="2700000" algn="tl">
                    <a:srgbClr val="808080"/>
                  </a:outerShdw>
                </a:effectLst>
                <a:latin typeface="Tahoma" pitchFamily="34" charset="0"/>
              </a:rPr>
              <a:t> </a:t>
            </a:r>
            <a:r>
              <a:rPr lang="en-US" sz="1400" baseline="70000">
                <a:solidFill>
                  <a:srgbClr val="FFFFFF"/>
                </a:solidFill>
                <a:latin typeface="Tahoma" pitchFamily="34" charset="0"/>
              </a:rPr>
              <a:t>®</a:t>
            </a:r>
          </a:p>
        </p:txBody>
      </p:sp>
    </p:spTree>
    <p:custDataLst>
      <p:tags r:id="rId1"/>
    </p:custDataLst>
    <p:extLst>
      <p:ext uri="{BB962C8B-B14F-4D97-AF65-F5344CB8AC3E}">
        <p14:creationId xmlns:p14="http://schemas.microsoft.com/office/powerpoint/2010/main" val="1268153459"/>
      </p:ext>
    </p:extLst>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_Time Mastery Master_PowerPoint">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None/>
          <a:tabLst/>
          <a:defRPr kumimoji="0" lang="en-US" sz="32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2" charset="2"/>
          <a:buNone/>
          <a:tabLst/>
          <a:defRPr kumimoji="0" lang="en-US" sz="32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5058</Words>
  <Application>Microsoft Office PowerPoint</Application>
  <PresentationFormat>Widescreen</PresentationFormat>
  <Paragraphs>383</Paragraphs>
  <Slides>31</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Algerian</vt:lpstr>
      <vt:lpstr>Arial</vt:lpstr>
      <vt:lpstr>Calibri</vt:lpstr>
      <vt:lpstr>Calibri Light</vt:lpstr>
      <vt:lpstr>Lucida Handwriting</vt:lpstr>
      <vt:lpstr>Tahoma</vt:lpstr>
      <vt:lpstr>Times New Roman</vt:lpstr>
      <vt:lpstr>Wingdings</vt:lpstr>
      <vt:lpstr>Office Theme</vt:lpstr>
      <vt:lpstr>_Time Mastery Master_PowerPoint</vt:lpstr>
      <vt:lpstr>PowerPoint Presentation</vt:lpstr>
      <vt:lpstr>PowerPoint Presentation</vt:lpstr>
      <vt:lpstr>Interruptions </vt:lpstr>
      <vt:lpstr>Sample Interruption Record HO 9-1</vt:lpstr>
      <vt:lpstr>Curbing Interruptions</vt:lpstr>
      <vt:lpstr>Handling Drop-in Visitors HO 9-2</vt:lpstr>
      <vt:lpstr>Managing Telephone Interruptions HO 9-2</vt:lpstr>
      <vt:lpstr>Socializing </vt:lpstr>
      <vt:lpstr>PowerPoint Presentation</vt:lpstr>
      <vt:lpstr>Case Study</vt:lpstr>
      <vt:lpstr>Budget Meeting</vt:lpstr>
      <vt:lpstr>Types of Meetings</vt:lpstr>
      <vt:lpstr>Different Meeting Structures</vt:lpstr>
      <vt:lpstr>Effective Meeting Components</vt:lpstr>
      <vt:lpstr>Effective Meeting Components</vt:lpstr>
      <vt:lpstr>Effective Meeting Components</vt:lpstr>
      <vt:lpstr>Effective Meeting Components</vt:lpstr>
      <vt:lpstr>Effective Meeting Components</vt:lpstr>
      <vt:lpstr>Effective Meeting Components</vt:lpstr>
      <vt:lpstr>Effective Meeting Components</vt:lpstr>
      <vt:lpstr>Effective Meeting Components</vt:lpstr>
      <vt:lpstr>Effective Meeting Components</vt:lpstr>
      <vt:lpstr>PowerPoint Presentation</vt:lpstr>
      <vt:lpstr>Procrastination</vt:lpstr>
      <vt:lpstr>Cost of Procrastination HO 13-1</vt:lpstr>
      <vt:lpstr>Role of Habit</vt:lpstr>
      <vt:lpstr>Role of Inertia</vt:lpstr>
      <vt:lpstr>Conquer Procrastination</vt:lpstr>
      <vt:lpstr>Conquer Procrastination HO 13-1</vt:lpstr>
      <vt:lpstr>Case Study</vt:lpstr>
      <vt:lpstr>There’s Always Tomorrow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Justice</dc:creator>
  <cp:lastModifiedBy>Rachael Sommer</cp:lastModifiedBy>
  <cp:revision>7</cp:revision>
  <cp:lastPrinted>2019-11-19T18:59:44Z</cp:lastPrinted>
  <dcterms:created xsi:type="dcterms:W3CDTF">2019-11-11T21:38:47Z</dcterms:created>
  <dcterms:modified xsi:type="dcterms:W3CDTF">2019-11-21T12:31:30Z</dcterms:modified>
</cp:coreProperties>
</file>