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80" r:id="rId2"/>
    <p:sldMasterId id="2147483694" r:id="rId3"/>
    <p:sldMasterId id="2147483708" r:id="rId4"/>
    <p:sldMasterId id="2147483725" r:id="rId5"/>
  </p:sldMasterIdLst>
  <p:notesMasterIdLst>
    <p:notesMasterId r:id="rId33"/>
  </p:notesMasterIdLst>
  <p:sldIdLst>
    <p:sldId id="256" r:id="rId6"/>
    <p:sldId id="719" r:id="rId7"/>
    <p:sldId id="332" r:id="rId8"/>
    <p:sldId id="334" r:id="rId9"/>
    <p:sldId id="281" r:id="rId10"/>
    <p:sldId id="283" r:id="rId11"/>
    <p:sldId id="717" r:id="rId12"/>
    <p:sldId id="718" r:id="rId13"/>
    <p:sldId id="390" r:id="rId14"/>
    <p:sldId id="380" r:id="rId15"/>
    <p:sldId id="275" r:id="rId16"/>
    <p:sldId id="282" r:id="rId17"/>
    <p:sldId id="280" r:id="rId18"/>
    <p:sldId id="279" r:id="rId19"/>
    <p:sldId id="262" r:id="rId20"/>
    <p:sldId id="269" r:id="rId21"/>
    <p:sldId id="285" r:id="rId22"/>
    <p:sldId id="703" r:id="rId23"/>
    <p:sldId id="705" r:id="rId24"/>
    <p:sldId id="677" r:id="rId25"/>
    <p:sldId id="680" r:id="rId26"/>
    <p:sldId id="681" r:id="rId27"/>
    <p:sldId id="712" r:id="rId28"/>
    <p:sldId id="714" r:id="rId29"/>
    <p:sldId id="713" r:id="rId30"/>
    <p:sldId id="715" r:id="rId31"/>
    <p:sldId id="71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Rebecca" initials="JR" lastIdx="10" clrIdx="0">
    <p:extLst>
      <p:ext uri="{19B8F6BF-5375-455C-9EA6-DF929625EA0E}">
        <p15:presenceInfo xmlns:p15="http://schemas.microsoft.com/office/powerpoint/2012/main" userId="S-1-5-21-2516725855-2359674507-435327265-131240" providerId="AD"/>
      </p:ext>
    </p:extLst>
  </p:cmAuthor>
  <p:cmAuthor id="2" name="Root, Elisabeth D." initials="RED" lastIdx="1" clrIdx="1">
    <p:extLst>
      <p:ext uri="{19B8F6BF-5375-455C-9EA6-DF929625EA0E}">
        <p15:presenceInfo xmlns:p15="http://schemas.microsoft.com/office/powerpoint/2012/main" userId="S::root.145@osu.edu::c5b3f2b3-19f1-4abf-9dc1-39110a1937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F32"/>
    <a:srgbClr val="AC4B5A"/>
    <a:srgbClr val="754F83"/>
    <a:srgbClr val="7A1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9615" autoAdjust="0"/>
  </p:normalViewPr>
  <p:slideViewPr>
    <p:cSldViewPr snapToGrid="0">
      <p:cViewPr varScale="1">
        <p:scale>
          <a:sx n="90" d="100"/>
          <a:sy n="90" d="100"/>
        </p:scale>
        <p:origin x="2076" y="78"/>
      </p:cViewPr>
      <p:guideLst/>
    </p:cSldViewPr>
  </p:slideViewPr>
  <p:notesTextViewPr>
    <p:cViewPr>
      <p:scale>
        <a:sx n="150" d="100"/>
        <a:sy n="150" d="100"/>
      </p:scale>
      <p:origin x="0" y="0"/>
    </p:cViewPr>
  </p:notesTextViewPr>
  <p:notesViewPr>
    <p:cSldViewPr snapToGrid="0">
      <p:cViewPr varScale="1">
        <p:scale>
          <a:sx n="87" d="100"/>
          <a:sy n="87" d="100"/>
        </p:scale>
        <p:origin x="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089D3-79D4-4C17-8D77-8F85B978489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946EE84-F7AC-4BF7-90F5-77B6ED5C9B6A}">
      <dgm:prSet custT="1"/>
      <dgm:spPr>
        <a:solidFill>
          <a:srgbClr val="C00000"/>
        </a:solidFill>
      </dgm:spPr>
      <dgm:t>
        <a:bodyPr/>
        <a:lstStyle/>
        <a:p>
          <a:r>
            <a:rPr lang="en-US" sz="2000" dirty="0">
              <a:solidFill>
                <a:schemeClr val="tx1"/>
              </a:solidFill>
            </a:rPr>
            <a:t>SDH is a </a:t>
          </a:r>
          <a:r>
            <a:rPr lang="en-US" sz="2000" b="1" dirty="0">
              <a:solidFill>
                <a:schemeClr val="tx1"/>
              </a:solidFill>
            </a:rPr>
            <a:t>geographic, multidimensional</a:t>
          </a:r>
          <a:r>
            <a:rPr lang="en-US" sz="2000" dirty="0">
              <a:solidFill>
                <a:schemeClr val="tx1"/>
              </a:solidFill>
            </a:rPr>
            <a:t> </a:t>
          </a:r>
          <a:r>
            <a:rPr lang="en-US" sz="2000" b="1" dirty="0">
              <a:solidFill>
                <a:schemeClr val="tx1"/>
              </a:solidFill>
            </a:rPr>
            <a:t>concept</a:t>
          </a:r>
          <a:r>
            <a:rPr lang="en-US" sz="2000" dirty="0">
              <a:solidFill>
                <a:schemeClr val="tx1"/>
              </a:solidFill>
            </a:rPr>
            <a:t> </a:t>
          </a:r>
        </a:p>
      </dgm:t>
    </dgm:pt>
    <dgm:pt modelId="{338FCB41-92BE-41FB-8B13-2384B4B8D129}" type="parTrans" cxnId="{C2A4C1BE-B8BD-4922-A021-8EDCB5507B52}">
      <dgm:prSet/>
      <dgm:spPr/>
      <dgm:t>
        <a:bodyPr/>
        <a:lstStyle/>
        <a:p>
          <a:endParaRPr lang="en-US" sz="2000"/>
        </a:p>
      </dgm:t>
    </dgm:pt>
    <dgm:pt modelId="{6EAA9ED0-36CB-40BD-8572-08A1C4437F49}" type="sibTrans" cxnId="{C2A4C1BE-B8BD-4922-A021-8EDCB5507B52}">
      <dgm:prSet/>
      <dgm:spPr/>
      <dgm:t>
        <a:bodyPr/>
        <a:lstStyle/>
        <a:p>
          <a:endParaRPr lang="en-US" sz="2000"/>
        </a:p>
      </dgm:t>
    </dgm:pt>
    <dgm:pt modelId="{6F23FB3D-FE77-4835-B0A3-652F6BAA1160}">
      <dgm:prSet custT="1"/>
      <dgm:spPr/>
      <dgm:t>
        <a:bodyPr/>
        <a:lstStyle/>
        <a:p>
          <a:r>
            <a:rPr lang="en-US" sz="1400" dirty="0"/>
            <a:t>Multitude of social, economic, and structural factors which impact people’s daily lives</a:t>
          </a:r>
        </a:p>
      </dgm:t>
    </dgm:pt>
    <dgm:pt modelId="{DC3E8C6A-8B5B-4EC9-A625-563798C0B8C3}" type="parTrans" cxnId="{DF4B5298-6AAD-4409-B08B-70041B21A889}">
      <dgm:prSet/>
      <dgm:spPr/>
      <dgm:t>
        <a:bodyPr/>
        <a:lstStyle/>
        <a:p>
          <a:endParaRPr lang="en-US" sz="2000"/>
        </a:p>
      </dgm:t>
    </dgm:pt>
    <dgm:pt modelId="{D565789F-1E71-4B4E-87AA-C537F2A40E23}" type="sibTrans" cxnId="{DF4B5298-6AAD-4409-B08B-70041B21A889}">
      <dgm:prSet/>
      <dgm:spPr/>
      <dgm:t>
        <a:bodyPr/>
        <a:lstStyle/>
        <a:p>
          <a:endParaRPr lang="en-US" sz="2000"/>
        </a:p>
      </dgm:t>
    </dgm:pt>
    <dgm:pt modelId="{40A7FAFC-B723-4081-9B26-077F2BB136E1}">
      <dgm:prSet custT="1"/>
      <dgm:spPr/>
      <dgm:t>
        <a:bodyPr/>
        <a:lstStyle/>
        <a:p>
          <a:r>
            <a:rPr lang="en-US" sz="1400" dirty="0"/>
            <a:t>Factors interact in time and space to produce health inequalities</a:t>
          </a:r>
        </a:p>
      </dgm:t>
    </dgm:pt>
    <dgm:pt modelId="{7415A965-BD17-4C6A-9BEB-0CDDE605A71E}" type="parTrans" cxnId="{11E8B84B-F08B-4958-9AED-3E9B54BAE389}">
      <dgm:prSet/>
      <dgm:spPr/>
      <dgm:t>
        <a:bodyPr/>
        <a:lstStyle/>
        <a:p>
          <a:endParaRPr lang="en-US" sz="2000"/>
        </a:p>
      </dgm:t>
    </dgm:pt>
    <dgm:pt modelId="{F856480D-B200-4A8E-9233-0D164C6F144F}" type="sibTrans" cxnId="{11E8B84B-F08B-4958-9AED-3E9B54BAE389}">
      <dgm:prSet/>
      <dgm:spPr/>
      <dgm:t>
        <a:bodyPr/>
        <a:lstStyle/>
        <a:p>
          <a:endParaRPr lang="en-US" sz="2000"/>
        </a:p>
      </dgm:t>
    </dgm:pt>
    <dgm:pt modelId="{8458B3E9-5F69-45D4-A410-C5B08FFF9E80}">
      <dgm:prSet custT="1"/>
      <dgm:spPr/>
      <dgm:t>
        <a:bodyPr/>
        <a:lstStyle/>
        <a:p>
          <a:r>
            <a:rPr lang="en-US" sz="1400" dirty="0"/>
            <a:t>Need </a:t>
          </a:r>
          <a:r>
            <a:rPr lang="en-US" sz="1400" b="1" dirty="0"/>
            <a:t>small area estimates </a:t>
          </a:r>
          <a:r>
            <a:rPr lang="en-US" sz="1400" dirty="0"/>
            <a:t>to capture significant differences in </a:t>
          </a:r>
          <a:r>
            <a:rPr lang="en-US" sz="1400" dirty="0" err="1"/>
            <a:t>n’hoods</a:t>
          </a:r>
          <a:r>
            <a:rPr lang="en-US" sz="1400" dirty="0"/>
            <a:t> within a county</a:t>
          </a:r>
        </a:p>
      </dgm:t>
    </dgm:pt>
    <dgm:pt modelId="{7AB6B9D8-B3A5-422F-85AE-8FAE23DDA2DF}" type="parTrans" cxnId="{93DE3EC3-A744-4328-95E6-314FECF95571}">
      <dgm:prSet/>
      <dgm:spPr/>
      <dgm:t>
        <a:bodyPr/>
        <a:lstStyle/>
        <a:p>
          <a:endParaRPr lang="en-US" sz="2000"/>
        </a:p>
      </dgm:t>
    </dgm:pt>
    <dgm:pt modelId="{C5C550EE-ECD0-432B-BFEB-F92EFCC7DF9D}" type="sibTrans" cxnId="{93DE3EC3-A744-4328-95E6-314FECF95571}">
      <dgm:prSet/>
      <dgm:spPr/>
      <dgm:t>
        <a:bodyPr/>
        <a:lstStyle/>
        <a:p>
          <a:endParaRPr lang="en-US" sz="2000"/>
        </a:p>
      </dgm:t>
    </dgm:pt>
    <dgm:pt modelId="{8B2330DD-F0F3-4B36-B82F-8C5510CE274B}">
      <dgm:prSet custT="1"/>
      <dgm:spPr>
        <a:solidFill>
          <a:srgbClr val="C00000"/>
        </a:solidFill>
      </dgm:spPr>
      <dgm:t>
        <a:bodyPr/>
        <a:lstStyle/>
        <a:p>
          <a:r>
            <a:rPr lang="en-US" sz="2000" dirty="0">
              <a:solidFill>
                <a:schemeClr val="tx1"/>
              </a:solidFill>
            </a:rPr>
            <a:t>The multidimensional nature of the SDH creates </a:t>
          </a:r>
          <a:r>
            <a:rPr lang="en-US" sz="2000" b="1" dirty="0">
              <a:solidFill>
                <a:schemeClr val="tx1"/>
              </a:solidFill>
            </a:rPr>
            <a:t>challenges</a:t>
          </a:r>
          <a:r>
            <a:rPr lang="en-US" sz="2000" dirty="0">
              <a:solidFill>
                <a:schemeClr val="tx1"/>
              </a:solidFill>
            </a:rPr>
            <a:t> </a:t>
          </a:r>
          <a:r>
            <a:rPr lang="en-US" sz="2000" b="1" dirty="0">
              <a:solidFill>
                <a:schemeClr val="tx1"/>
              </a:solidFill>
            </a:rPr>
            <a:t>for empirical measurement</a:t>
          </a:r>
          <a:endParaRPr lang="en-US" sz="2000" dirty="0">
            <a:solidFill>
              <a:schemeClr val="tx1"/>
            </a:solidFill>
          </a:endParaRPr>
        </a:p>
      </dgm:t>
    </dgm:pt>
    <dgm:pt modelId="{19AB1B15-BD70-45F3-AE40-2BFB601E9281}" type="parTrans" cxnId="{343B0D73-044D-4137-8FBA-8135C52CD1D1}">
      <dgm:prSet/>
      <dgm:spPr/>
      <dgm:t>
        <a:bodyPr/>
        <a:lstStyle/>
        <a:p>
          <a:endParaRPr lang="en-US" sz="2000"/>
        </a:p>
      </dgm:t>
    </dgm:pt>
    <dgm:pt modelId="{5AA86DE1-8066-48BC-9BEC-B66F6D74F48D}" type="sibTrans" cxnId="{343B0D73-044D-4137-8FBA-8135C52CD1D1}">
      <dgm:prSet/>
      <dgm:spPr/>
      <dgm:t>
        <a:bodyPr/>
        <a:lstStyle/>
        <a:p>
          <a:endParaRPr lang="en-US" sz="2000"/>
        </a:p>
      </dgm:t>
    </dgm:pt>
    <dgm:pt modelId="{FF7777B7-9FD1-47D8-A95D-4A87835720F8}">
      <dgm:prSet custT="1"/>
      <dgm:spPr/>
      <dgm:t>
        <a:bodyPr/>
        <a:lstStyle/>
        <a:p>
          <a:r>
            <a:rPr lang="en-US" sz="1400"/>
            <a:t>One variable cannot adequately capture the complexities of the concept</a:t>
          </a:r>
        </a:p>
      </dgm:t>
    </dgm:pt>
    <dgm:pt modelId="{8271FD27-39CC-47FE-A367-00C1EF14C464}" type="parTrans" cxnId="{7DDEC173-F770-4F5D-9E8C-98235BDF9E26}">
      <dgm:prSet/>
      <dgm:spPr/>
      <dgm:t>
        <a:bodyPr/>
        <a:lstStyle/>
        <a:p>
          <a:endParaRPr lang="en-US" sz="2000"/>
        </a:p>
      </dgm:t>
    </dgm:pt>
    <dgm:pt modelId="{865D71E4-0A51-4257-8BEF-B31A2DC17CC0}" type="sibTrans" cxnId="{7DDEC173-F770-4F5D-9E8C-98235BDF9E26}">
      <dgm:prSet/>
      <dgm:spPr/>
      <dgm:t>
        <a:bodyPr/>
        <a:lstStyle/>
        <a:p>
          <a:endParaRPr lang="en-US" sz="2000"/>
        </a:p>
      </dgm:t>
    </dgm:pt>
    <dgm:pt modelId="{9366A709-F635-43D6-AD6C-06CD7CBAABFB}">
      <dgm:prSet custT="1"/>
      <dgm:spPr/>
      <dgm:t>
        <a:bodyPr/>
        <a:lstStyle/>
        <a:p>
          <a:r>
            <a:rPr lang="en-US" sz="2000" u="sng" dirty="0">
              <a:solidFill>
                <a:schemeClr val="tx1"/>
              </a:solidFill>
            </a:rPr>
            <a:t>Need an index which combined multiple measures of the SDOH</a:t>
          </a:r>
          <a:endParaRPr lang="en-US" sz="2000" dirty="0">
            <a:solidFill>
              <a:schemeClr val="tx1"/>
            </a:solidFill>
          </a:endParaRPr>
        </a:p>
      </dgm:t>
    </dgm:pt>
    <dgm:pt modelId="{D361386F-1BD4-44DA-8AFC-FB8E9C1BB9C6}" type="parTrans" cxnId="{73070068-FC0B-4FCD-A742-ADA7384BDA86}">
      <dgm:prSet/>
      <dgm:spPr/>
      <dgm:t>
        <a:bodyPr/>
        <a:lstStyle/>
        <a:p>
          <a:endParaRPr lang="en-US" sz="2000"/>
        </a:p>
      </dgm:t>
    </dgm:pt>
    <dgm:pt modelId="{42293FEF-50D6-43AE-AEED-6C2B5BC252A6}" type="sibTrans" cxnId="{73070068-FC0B-4FCD-A742-ADA7384BDA86}">
      <dgm:prSet/>
      <dgm:spPr/>
      <dgm:t>
        <a:bodyPr/>
        <a:lstStyle/>
        <a:p>
          <a:endParaRPr lang="en-US" sz="2000"/>
        </a:p>
      </dgm:t>
    </dgm:pt>
    <dgm:pt modelId="{49854C2A-94FA-4BFF-A2EC-EB57EC03847C}" type="pres">
      <dgm:prSet presAssocID="{624089D3-79D4-4C17-8D77-8F85B978489B}" presName="Name0" presStyleCnt="0">
        <dgm:presLayoutVars>
          <dgm:dir/>
          <dgm:animLvl val="lvl"/>
          <dgm:resizeHandles val="exact"/>
        </dgm:presLayoutVars>
      </dgm:prSet>
      <dgm:spPr/>
      <dgm:t>
        <a:bodyPr/>
        <a:lstStyle/>
        <a:p>
          <a:endParaRPr lang="en-US"/>
        </a:p>
      </dgm:t>
    </dgm:pt>
    <dgm:pt modelId="{F7A94852-4ED8-4F83-9AB2-358CEF6710EB}" type="pres">
      <dgm:prSet presAssocID="{9366A709-F635-43D6-AD6C-06CD7CBAABFB}" presName="boxAndChildren" presStyleCnt="0"/>
      <dgm:spPr/>
    </dgm:pt>
    <dgm:pt modelId="{CF69AD5E-7375-4805-B14A-20DB0C7DB184}" type="pres">
      <dgm:prSet presAssocID="{9366A709-F635-43D6-AD6C-06CD7CBAABFB}" presName="parentTextBox" presStyleLbl="node1" presStyleIdx="0" presStyleCnt="3" custScaleY="42989"/>
      <dgm:spPr/>
      <dgm:t>
        <a:bodyPr/>
        <a:lstStyle/>
        <a:p>
          <a:endParaRPr lang="en-US"/>
        </a:p>
      </dgm:t>
    </dgm:pt>
    <dgm:pt modelId="{D444B459-9884-4D27-9007-83C098665617}" type="pres">
      <dgm:prSet presAssocID="{5AA86DE1-8066-48BC-9BEC-B66F6D74F48D}" presName="sp" presStyleCnt="0"/>
      <dgm:spPr/>
    </dgm:pt>
    <dgm:pt modelId="{AF81196A-789F-4E48-93B8-BB282A2C814D}" type="pres">
      <dgm:prSet presAssocID="{8B2330DD-F0F3-4B36-B82F-8C5510CE274B}" presName="arrowAndChildren" presStyleCnt="0"/>
      <dgm:spPr/>
    </dgm:pt>
    <dgm:pt modelId="{396AE19B-4F3C-48BA-A811-003C45757B37}" type="pres">
      <dgm:prSet presAssocID="{8B2330DD-F0F3-4B36-B82F-8C5510CE274B}" presName="parentTextArrow" presStyleLbl="node1" presStyleIdx="0" presStyleCnt="3"/>
      <dgm:spPr/>
      <dgm:t>
        <a:bodyPr/>
        <a:lstStyle/>
        <a:p>
          <a:endParaRPr lang="en-US"/>
        </a:p>
      </dgm:t>
    </dgm:pt>
    <dgm:pt modelId="{6F7EDF64-6167-4588-BB14-732D930BF132}" type="pres">
      <dgm:prSet presAssocID="{8B2330DD-F0F3-4B36-B82F-8C5510CE274B}" presName="arrow" presStyleLbl="node1" presStyleIdx="1" presStyleCnt="3"/>
      <dgm:spPr/>
      <dgm:t>
        <a:bodyPr/>
        <a:lstStyle/>
        <a:p>
          <a:endParaRPr lang="en-US"/>
        </a:p>
      </dgm:t>
    </dgm:pt>
    <dgm:pt modelId="{EBA9AD09-BBAF-4467-B52B-56C5EBB08A31}" type="pres">
      <dgm:prSet presAssocID="{8B2330DD-F0F3-4B36-B82F-8C5510CE274B}" presName="descendantArrow" presStyleCnt="0"/>
      <dgm:spPr/>
    </dgm:pt>
    <dgm:pt modelId="{FFAC3D30-2546-43E9-A450-0606A72F2B96}" type="pres">
      <dgm:prSet presAssocID="{FF7777B7-9FD1-47D8-A95D-4A87835720F8}" presName="childTextArrow" presStyleLbl="fgAccFollowNode1" presStyleIdx="0" presStyleCnt="4">
        <dgm:presLayoutVars>
          <dgm:bulletEnabled val="1"/>
        </dgm:presLayoutVars>
      </dgm:prSet>
      <dgm:spPr/>
      <dgm:t>
        <a:bodyPr/>
        <a:lstStyle/>
        <a:p>
          <a:endParaRPr lang="en-US"/>
        </a:p>
      </dgm:t>
    </dgm:pt>
    <dgm:pt modelId="{F5086A9F-1074-42F6-A7F0-A094BB4B5AD6}" type="pres">
      <dgm:prSet presAssocID="{6EAA9ED0-36CB-40BD-8572-08A1C4437F49}" presName="sp" presStyleCnt="0"/>
      <dgm:spPr/>
    </dgm:pt>
    <dgm:pt modelId="{97CD9BA8-099A-4C46-B3E6-B8CBCB4D12BC}" type="pres">
      <dgm:prSet presAssocID="{5946EE84-F7AC-4BF7-90F5-77B6ED5C9B6A}" presName="arrowAndChildren" presStyleCnt="0"/>
      <dgm:spPr/>
    </dgm:pt>
    <dgm:pt modelId="{C808D7B5-FF4A-4AE3-A88B-D53F4DB4C20C}" type="pres">
      <dgm:prSet presAssocID="{5946EE84-F7AC-4BF7-90F5-77B6ED5C9B6A}" presName="parentTextArrow" presStyleLbl="node1" presStyleIdx="1" presStyleCnt="3"/>
      <dgm:spPr/>
      <dgm:t>
        <a:bodyPr/>
        <a:lstStyle/>
        <a:p>
          <a:endParaRPr lang="en-US"/>
        </a:p>
      </dgm:t>
    </dgm:pt>
    <dgm:pt modelId="{1CAB5A13-3D4C-4047-AB23-CAD9F3BF8A96}" type="pres">
      <dgm:prSet presAssocID="{5946EE84-F7AC-4BF7-90F5-77B6ED5C9B6A}" presName="arrow" presStyleLbl="node1" presStyleIdx="2" presStyleCnt="3"/>
      <dgm:spPr/>
      <dgm:t>
        <a:bodyPr/>
        <a:lstStyle/>
        <a:p>
          <a:endParaRPr lang="en-US"/>
        </a:p>
      </dgm:t>
    </dgm:pt>
    <dgm:pt modelId="{7CF32593-224A-41D9-8B3E-EBA1073B1FFB}" type="pres">
      <dgm:prSet presAssocID="{5946EE84-F7AC-4BF7-90F5-77B6ED5C9B6A}" presName="descendantArrow" presStyleCnt="0"/>
      <dgm:spPr/>
    </dgm:pt>
    <dgm:pt modelId="{D0B44802-8EDD-4920-AC7B-6673D4D3428D}" type="pres">
      <dgm:prSet presAssocID="{6F23FB3D-FE77-4835-B0A3-652F6BAA1160}" presName="childTextArrow" presStyleLbl="fgAccFollowNode1" presStyleIdx="1" presStyleCnt="4">
        <dgm:presLayoutVars>
          <dgm:bulletEnabled val="1"/>
        </dgm:presLayoutVars>
      </dgm:prSet>
      <dgm:spPr/>
      <dgm:t>
        <a:bodyPr/>
        <a:lstStyle/>
        <a:p>
          <a:endParaRPr lang="en-US"/>
        </a:p>
      </dgm:t>
    </dgm:pt>
    <dgm:pt modelId="{DAB3A055-01E9-4246-8692-E12CF6E05F54}" type="pres">
      <dgm:prSet presAssocID="{40A7FAFC-B723-4081-9B26-077F2BB136E1}" presName="childTextArrow" presStyleLbl="fgAccFollowNode1" presStyleIdx="2" presStyleCnt="4">
        <dgm:presLayoutVars>
          <dgm:bulletEnabled val="1"/>
        </dgm:presLayoutVars>
      </dgm:prSet>
      <dgm:spPr/>
      <dgm:t>
        <a:bodyPr/>
        <a:lstStyle/>
        <a:p>
          <a:endParaRPr lang="en-US"/>
        </a:p>
      </dgm:t>
    </dgm:pt>
    <dgm:pt modelId="{E1D7133D-EA15-46E6-B334-3E2CF2067359}" type="pres">
      <dgm:prSet presAssocID="{8458B3E9-5F69-45D4-A410-C5B08FFF9E80}" presName="childTextArrow" presStyleLbl="fgAccFollowNode1" presStyleIdx="3" presStyleCnt="4">
        <dgm:presLayoutVars>
          <dgm:bulletEnabled val="1"/>
        </dgm:presLayoutVars>
      </dgm:prSet>
      <dgm:spPr/>
      <dgm:t>
        <a:bodyPr/>
        <a:lstStyle/>
        <a:p>
          <a:endParaRPr lang="en-US"/>
        </a:p>
      </dgm:t>
    </dgm:pt>
  </dgm:ptLst>
  <dgm:cxnLst>
    <dgm:cxn modelId="{162EBE88-F412-4CAD-92B7-DDD5BDB02F43}" type="presOf" srcId="{624089D3-79D4-4C17-8D77-8F85B978489B}" destId="{49854C2A-94FA-4BFF-A2EC-EB57EC03847C}" srcOrd="0" destOrd="0" presId="urn:microsoft.com/office/officeart/2005/8/layout/process4"/>
    <dgm:cxn modelId="{C2A4C1BE-B8BD-4922-A021-8EDCB5507B52}" srcId="{624089D3-79D4-4C17-8D77-8F85B978489B}" destId="{5946EE84-F7AC-4BF7-90F5-77B6ED5C9B6A}" srcOrd="0" destOrd="0" parTransId="{338FCB41-92BE-41FB-8B13-2384B4B8D129}" sibTransId="{6EAA9ED0-36CB-40BD-8572-08A1C4437F49}"/>
    <dgm:cxn modelId="{4B1F7335-6121-46D8-AAB9-444A4289A516}" type="presOf" srcId="{9366A709-F635-43D6-AD6C-06CD7CBAABFB}" destId="{CF69AD5E-7375-4805-B14A-20DB0C7DB184}" srcOrd="0" destOrd="0" presId="urn:microsoft.com/office/officeart/2005/8/layout/process4"/>
    <dgm:cxn modelId="{DF4B5298-6AAD-4409-B08B-70041B21A889}" srcId="{5946EE84-F7AC-4BF7-90F5-77B6ED5C9B6A}" destId="{6F23FB3D-FE77-4835-B0A3-652F6BAA1160}" srcOrd="0" destOrd="0" parTransId="{DC3E8C6A-8B5B-4EC9-A625-563798C0B8C3}" sibTransId="{D565789F-1E71-4B4E-87AA-C537F2A40E23}"/>
    <dgm:cxn modelId="{7DDEC173-F770-4F5D-9E8C-98235BDF9E26}" srcId="{8B2330DD-F0F3-4B36-B82F-8C5510CE274B}" destId="{FF7777B7-9FD1-47D8-A95D-4A87835720F8}" srcOrd="0" destOrd="0" parTransId="{8271FD27-39CC-47FE-A367-00C1EF14C464}" sibTransId="{865D71E4-0A51-4257-8BEF-B31A2DC17CC0}"/>
    <dgm:cxn modelId="{DD24B45C-1F3B-401D-B38A-568B60B43CFB}" type="presOf" srcId="{8B2330DD-F0F3-4B36-B82F-8C5510CE274B}" destId="{6F7EDF64-6167-4588-BB14-732D930BF132}" srcOrd="1" destOrd="0" presId="urn:microsoft.com/office/officeart/2005/8/layout/process4"/>
    <dgm:cxn modelId="{93DE3EC3-A744-4328-95E6-314FECF95571}" srcId="{5946EE84-F7AC-4BF7-90F5-77B6ED5C9B6A}" destId="{8458B3E9-5F69-45D4-A410-C5B08FFF9E80}" srcOrd="2" destOrd="0" parTransId="{7AB6B9D8-B3A5-422F-85AE-8FAE23DDA2DF}" sibTransId="{C5C550EE-ECD0-432B-BFEB-F92EFCC7DF9D}"/>
    <dgm:cxn modelId="{DC4827DB-BDF2-4720-BAB2-3CF306BDF230}" type="presOf" srcId="{5946EE84-F7AC-4BF7-90F5-77B6ED5C9B6A}" destId="{1CAB5A13-3D4C-4047-AB23-CAD9F3BF8A96}" srcOrd="1" destOrd="0" presId="urn:microsoft.com/office/officeart/2005/8/layout/process4"/>
    <dgm:cxn modelId="{F7E58AB7-5037-4D17-841E-B46354DB274E}" type="presOf" srcId="{8458B3E9-5F69-45D4-A410-C5B08FFF9E80}" destId="{E1D7133D-EA15-46E6-B334-3E2CF2067359}" srcOrd="0" destOrd="0" presId="urn:microsoft.com/office/officeart/2005/8/layout/process4"/>
    <dgm:cxn modelId="{9855CCD8-EC5F-4FEA-B405-AF2B63928F6F}" type="presOf" srcId="{FF7777B7-9FD1-47D8-A95D-4A87835720F8}" destId="{FFAC3D30-2546-43E9-A450-0606A72F2B96}" srcOrd="0" destOrd="0" presId="urn:microsoft.com/office/officeart/2005/8/layout/process4"/>
    <dgm:cxn modelId="{56BB86F3-C4B0-433D-B862-E2F0A3299782}" type="presOf" srcId="{8B2330DD-F0F3-4B36-B82F-8C5510CE274B}" destId="{396AE19B-4F3C-48BA-A811-003C45757B37}" srcOrd="0" destOrd="0" presId="urn:microsoft.com/office/officeart/2005/8/layout/process4"/>
    <dgm:cxn modelId="{02B990A2-6FF0-4AC1-AB2A-782450101E3F}" type="presOf" srcId="{6F23FB3D-FE77-4835-B0A3-652F6BAA1160}" destId="{D0B44802-8EDD-4920-AC7B-6673D4D3428D}" srcOrd="0" destOrd="0" presId="urn:microsoft.com/office/officeart/2005/8/layout/process4"/>
    <dgm:cxn modelId="{73070068-FC0B-4FCD-A742-ADA7384BDA86}" srcId="{624089D3-79D4-4C17-8D77-8F85B978489B}" destId="{9366A709-F635-43D6-AD6C-06CD7CBAABFB}" srcOrd="2" destOrd="0" parTransId="{D361386F-1BD4-44DA-8AFC-FB8E9C1BB9C6}" sibTransId="{42293FEF-50D6-43AE-AEED-6C2B5BC252A6}"/>
    <dgm:cxn modelId="{343B0D73-044D-4137-8FBA-8135C52CD1D1}" srcId="{624089D3-79D4-4C17-8D77-8F85B978489B}" destId="{8B2330DD-F0F3-4B36-B82F-8C5510CE274B}" srcOrd="1" destOrd="0" parTransId="{19AB1B15-BD70-45F3-AE40-2BFB601E9281}" sibTransId="{5AA86DE1-8066-48BC-9BEC-B66F6D74F48D}"/>
    <dgm:cxn modelId="{11E8B84B-F08B-4958-9AED-3E9B54BAE389}" srcId="{5946EE84-F7AC-4BF7-90F5-77B6ED5C9B6A}" destId="{40A7FAFC-B723-4081-9B26-077F2BB136E1}" srcOrd="1" destOrd="0" parTransId="{7415A965-BD17-4C6A-9BEB-0CDDE605A71E}" sibTransId="{F856480D-B200-4A8E-9233-0D164C6F144F}"/>
    <dgm:cxn modelId="{5BF74BCD-35F7-4521-AAB3-3A5D835E7819}" type="presOf" srcId="{5946EE84-F7AC-4BF7-90F5-77B6ED5C9B6A}" destId="{C808D7B5-FF4A-4AE3-A88B-D53F4DB4C20C}" srcOrd="0" destOrd="0" presId="urn:microsoft.com/office/officeart/2005/8/layout/process4"/>
    <dgm:cxn modelId="{CBBBB92A-0AB0-4E5C-8F4E-7EC393F2C637}" type="presOf" srcId="{40A7FAFC-B723-4081-9B26-077F2BB136E1}" destId="{DAB3A055-01E9-4246-8692-E12CF6E05F54}" srcOrd="0" destOrd="0" presId="urn:microsoft.com/office/officeart/2005/8/layout/process4"/>
    <dgm:cxn modelId="{60E0C031-C716-4ECF-9160-C1434344CBB5}" type="presParOf" srcId="{49854C2A-94FA-4BFF-A2EC-EB57EC03847C}" destId="{F7A94852-4ED8-4F83-9AB2-358CEF6710EB}" srcOrd="0" destOrd="0" presId="urn:microsoft.com/office/officeart/2005/8/layout/process4"/>
    <dgm:cxn modelId="{B1F34244-FC92-4ADC-9937-D4DA5278CD15}" type="presParOf" srcId="{F7A94852-4ED8-4F83-9AB2-358CEF6710EB}" destId="{CF69AD5E-7375-4805-B14A-20DB0C7DB184}" srcOrd="0" destOrd="0" presId="urn:microsoft.com/office/officeart/2005/8/layout/process4"/>
    <dgm:cxn modelId="{40A7CF56-C837-4BE5-99B2-7B4E06790204}" type="presParOf" srcId="{49854C2A-94FA-4BFF-A2EC-EB57EC03847C}" destId="{D444B459-9884-4D27-9007-83C098665617}" srcOrd="1" destOrd="0" presId="urn:microsoft.com/office/officeart/2005/8/layout/process4"/>
    <dgm:cxn modelId="{1E2DDBB4-4074-495C-9957-922A706C2166}" type="presParOf" srcId="{49854C2A-94FA-4BFF-A2EC-EB57EC03847C}" destId="{AF81196A-789F-4E48-93B8-BB282A2C814D}" srcOrd="2" destOrd="0" presId="urn:microsoft.com/office/officeart/2005/8/layout/process4"/>
    <dgm:cxn modelId="{359F2CCD-D03C-4946-B891-CD92A6F06025}" type="presParOf" srcId="{AF81196A-789F-4E48-93B8-BB282A2C814D}" destId="{396AE19B-4F3C-48BA-A811-003C45757B37}" srcOrd="0" destOrd="0" presId="urn:microsoft.com/office/officeart/2005/8/layout/process4"/>
    <dgm:cxn modelId="{7EFA453C-6AFF-45A8-A768-790FDE4690B6}" type="presParOf" srcId="{AF81196A-789F-4E48-93B8-BB282A2C814D}" destId="{6F7EDF64-6167-4588-BB14-732D930BF132}" srcOrd="1" destOrd="0" presId="urn:microsoft.com/office/officeart/2005/8/layout/process4"/>
    <dgm:cxn modelId="{2C1D0957-EE8B-4C1D-A2E1-509159C87DDD}" type="presParOf" srcId="{AF81196A-789F-4E48-93B8-BB282A2C814D}" destId="{EBA9AD09-BBAF-4467-B52B-56C5EBB08A31}" srcOrd="2" destOrd="0" presId="urn:microsoft.com/office/officeart/2005/8/layout/process4"/>
    <dgm:cxn modelId="{CDD93886-E871-4C60-9B3C-5784F3B0FBFC}" type="presParOf" srcId="{EBA9AD09-BBAF-4467-B52B-56C5EBB08A31}" destId="{FFAC3D30-2546-43E9-A450-0606A72F2B96}" srcOrd="0" destOrd="0" presId="urn:microsoft.com/office/officeart/2005/8/layout/process4"/>
    <dgm:cxn modelId="{4053E66A-ECE7-4924-A15B-14D4B61958DF}" type="presParOf" srcId="{49854C2A-94FA-4BFF-A2EC-EB57EC03847C}" destId="{F5086A9F-1074-42F6-A7F0-A094BB4B5AD6}" srcOrd="3" destOrd="0" presId="urn:microsoft.com/office/officeart/2005/8/layout/process4"/>
    <dgm:cxn modelId="{4620C193-2D61-4A03-8884-497A7C0B6D7F}" type="presParOf" srcId="{49854C2A-94FA-4BFF-A2EC-EB57EC03847C}" destId="{97CD9BA8-099A-4C46-B3E6-B8CBCB4D12BC}" srcOrd="4" destOrd="0" presId="urn:microsoft.com/office/officeart/2005/8/layout/process4"/>
    <dgm:cxn modelId="{01E6B72E-E6B4-4419-B58A-1FCFAB5C84C1}" type="presParOf" srcId="{97CD9BA8-099A-4C46-B3E6-B8CBCB4D12BC}" destId="{C808D7B5-FF4A-4AE3-A88B-D53F4DB4C20C}" srcOrd="0" destOrd="0" presId="urn:microsoft.com/office/officeart/2005/8/layout/process4"/>
    <dgm:cxn modelId="{90418871-E7A2-4070-9001-D15A5F464AC0}" type="presParOf" srcId="{97CD9BA8-099A-4C46-B3E6-B8CBCB4D12BC}" destId="{1CAB5A13-3D4C-4047-AB23-CAD9F3BF8A96}" srcOrd="1" destOrd="0" presId="urn:microsoft.com/office/officeart/2005/8/layout/process4"/>
    <dgm:cxn modelId="{1F2998EE-6EF6-4DF6-91AB-E0F655259CD7}" type="presParOf" srcId="{97CD9BA8-099A-4C46-B3E6-B8CBCB4D12BC}" destId="{7CF32593-224A-41D9-8B3E-EBA1073B1FFB}" srcOrd="2" destOrd="0" presId="urn:microsoft.com/office/officeart/2005/8/layout/process4"/>
    <dgm:cxn modelId="{F869F1A9-B7B2-4867-89EC-1EB3530714DE}" type="presParOf" srcId="{7CF32593-224A-41D9-8B3E-EBA1073B1FFB}" destId="{D0B44802-8EDD-4920-AC7B-6673D4D3428D}" srcOrd="0" destOrd="0" presId="urn:microsoft.com/office/officeart/2005/8/layout/process4"/>
    <dgm:cxn modelId="{4AEB731B-ABCD-4B86-B5C6-C66BD26F6AB8}" type="presParOf" srcId="{7CF32593-224A-41D9-8B3E-EBA1073B1FFB}" destId="{DAB3A055-01E9-4246-8692-E12CF6E05F54}" srcOrd="1" destOrd="0" presId="urn:microsoft.com/office/officeart/2005/8/layout/process4"/>
    <dgm:cxn modelId="{3DEC1C23-4C9E-48B2-88E3-AEBA35D39985}" type="presParOf" srcId="{7CF32593-224A-41D9-8B3E-EBA1073B1FFB}" destId="{E1D7133D-EA15-46E6-B334-3E2CF2067359}"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C8888-4D30-4BF7-90C7-CBFF5F1462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35B98A7-CDFC-4786-9618-C3313E6A370E}">
      <dgm:prSet phldrT="[Text]"/>
      <dgm:spPr>
        <a:solidFill>
          <a:srgbClr val="C00000"/>
        </a:solidFill>
      </dgm:spPr>
      <dgm:t>
        <a:bodyPr/>
        <a:lstStyle/>
        <a:p>
          <a:r>
            <a:rPr lang="en-US" b="1" dirty="0"/>
            <a:t>Primary Endpoint</a:t>
          </a:r>
        </a:p>
      </dgm:t>
    </dgm:pt>
    <dgm:pt modelId="{EDEB23FF-572B-40D5-B8E9-47EA12EB3374}" type="parTrans" cxnId="{F05CF9E9-3D75-46C2-9223-5AE62E3E6603}">
      <dgm:prSet/>
      <dgm:spPr/>
      <dgm:t>
        <a:bodyPr/>
        <a:lstStyle/>
        <a:p>
          <a:endParaRPr lang="en-US"/>
        </a:p>
      </dgm:t>
    </dgm:pt>
    <dgm:pt modelId="{18E8EDCD-245A-4A40-8B7F-8478B507AF1B}" type="sibTrans" cxnId="{F05CF9E9-3D75-46C2-9223-5AE62E3E6603}">
      <dgm:prSet/>
      <dgm:spPr/>
      <dgm:t>
        <a:bodyPr/>
        <a:lstStyle/>
        <a:p>
          <a:endParaRPr lang="en-US"/>
        </a:p>
      </dgm:t>
    </dgm:pt>
    <dgm:pt modelId="{548D3F97-364A-4972-9CCD-7A9C7118031E}">
      <dgm:prSet phldrT="[Text]" custT="1"/>
      <dgm:spPr/>
      <dgm:t>
        <a:bodyPr/>
        <a:lstStyle/>
        <a:p>
          <a:r>
            <a:rPr lang="en-US" sz="1100" dirty="0"/>
            <a:t>MOUD Treatment Retention</a:t>
          </a:r>
        </a:p>
      </dgm:t>
    </dgm:pt>
    <dgm:pt modelId="{378B2DA4-AE2E-4677-9C5D-39E219820CC9}" type="parTrans" cxnId="{8E12888A-52DD-4FA0-AE16-3E7AEDF04DB0}">
      <dgm:prSet/>
      <dgm:spPr/>
      <dgm:t>
        <a:bodyPr/>
        <a:lstStyle/>
        <a:p>
          <a:endParaRPr lang="en-US"/>
        </a:p>
      </dgm:t>
    </dgm:pt>
    <dgm:pt modelId="{7971C7FB-C857-48C5-BDA1-3B327461FFD2}" type="sibTrans" cxnId="{8E12888A-52DD-4FA0-AE16-3E7AEDF04DB0}">
      <dgm:prSet/>
      <dgm:spPr/>
      <dgm:t>
        <a:bodyPr/>
        <a:lstStyle/>
        <a:p>
          <a:endParaRPr lang="en-US"/>
        </a:p>
      </dgm:t>
    </dgm:pt>
    <dgm:pt modelId="{C713FAAA-56B9-46CE-BFCD-0D5C233ACC03}">
      <dgm:prSet phldrT="[Text]"/>
      <dgm:spPr>
        <a:solidFill>
          <a:srgbClr val="C00000"/>
        </a:solidFill>
      </dgm:spPr>
      <dgm:t>
        <a:bodyPr/>
        <a:lstStyle/>
        <a:p>
          <a:r>
            <a:rPr lang="en-US" b="1" dirty="0"/>
            <a:t>Intermediate Endpoint</a:t>
          </a:r>
        </a:p>
      </dgm:t>
    </dgm:pt>
    <dgm:pt modelId="{8206E737-85C2-456B-A431-E2B09DF3D712}" type="parTrans" cxnId="{67C93EB4-1ECF-4266-9121-F24C9D6978D5}">
      <dgm:prSet/>
      <dgm:spPr/>
      <dgm:t>
        <a:bodyPr/>
        <a:lstStyle/>
        <a:p>
          <a:endParaRPr lang="en-US"/>
        </a:p>
      </dgm:t>
    </dgm:pt>
    <dgm:pt modelId="{61D852C6-6EE9-4F68-AF46-FFDBACB3FA7C}" type="sibTrans" cxnId="{67C93EB4-1ECF-4266-9121-F24C9D6978D5}">
      <dgm:prSet/>
      <dgm:spPr/>
      <dgm:t>
        <a:bodyPr/>
        <a:lstStyle/>
        <a:p>
          <a:endParaRPr lang="en-US"/>
        </a:p>
      </dgm:t>
    </dgm:pt>
    <dgm:pt modelId="{1B74E5D0-31FF-428D-966D-18491B853A1D}">
      <dgm:prSet phldrT="[Text]" custT="1"/>
      <dgm:spPr/>
      <dgm:t>
        <a:bodyPr/>
        <a:lstStyle/>
        <a:p>
          <a:r>
            <a:rPr lang="en-US" sz="1100" dirty="0"/>
            <a:t>BH Treatment Enrollment/Initiation</a:t>
          </a:r>
        </a:p>
      </dgm:t>
    </dgm:pt>
    <dgm:pt modelId="{6A20BBBB-AB64-4739-8DB5-A31DAEBE2C90}" type="parTrans" cxnId="{73A94242-3D15-450A-BED8-2849CB09CCAC}">
      <dgm:prSet/>
      <dgm:spPr/>
      <dgm:t>
        <a:bodyPr/>
        <a:lstStyle/>
        <a:p>
          <a:endParaRPr lang="en-US"/>
        </a:p>
      </dgm:t>
    </dgm:pt>
    <dgm:pt modelId="{0B168DE1-29F9-4130-907F-F00D7E3DD0CC}" type="sibTrans" cxnId="{73A94242-3D15-450A-BED8-2849CB09CCAC}">
      <dgm:prSet/>
      <dgm:spPr/>
      <dgm:t>
        <a:bodyPr/>
        <a:lstStyle/>
        <a:p>
          <a:endParaRPr lang="en-US"/>
        </a:p>
      </dgm:t>
    </dgm:pt>
    <dgm:pt modelId="{33AA3BDE-0CCE-4F6C-AF01-8C2C7EB8B7A6}">
      <dgm:prSet phldrT="[Text]" custT="1"/>
      <dgm:spPr/>
      <dgm:t>
        <a:bodyPr/>
        <a:lstStyle/>
        <a:p>
          <a:r>
            <a:rPr lang="en-US" sz="900" dirty="0"/>
            <a:t>MOUD type</a:t>
          </a:r>
        </a:p>
      </dgm:t>
    </dgm:pt>
    <dgm:pt modelId="{7FB4C001-BB74-4128-BC50-E2A4E5F11EE0}" type="parTrans" cxnId="{0B59A921-9CF2-4D30-9CCF-DB8A8431E41A}">
      <dgm:prSet/>
      <dgm:spPr/>
      <dgm:t>
        <a:bodyPr/>
        <a:lstStyle/>
        <a:p>
          <a:endParaRPr lang="en-US"/>
        </a:p>
      </dgm:t>
    </dgm:pt>
    <dgm:pt modelId="{8EA7EB23-AFAD-4BB4-972E-AD07BF1E5834}" type="sibTrans" cxnId="{0B59A921-9CF2-4D30-9CCF-DB8A8431E41A}">
      <dgm:prSet/>
      <dgm:spPr/>
      <dgm:t>
        <a:bodyPr/>
        <a:lstStyle/>
        <a:p>
          <a:endParaRPr lang="en-US"/>
        </a:p>
      </dgm:t>
    </dgm:pt>
    <dgm:pt modelId="{1804029D-6988-4BFC-874B-4AEE3A2F3DBC}">
      <dgm:prSet phldrT="[Text]" custT="1"/>
      <dgm:spPr/>
      <dgm:t>
        <a:bodyPr/>
        <a:lstStyle/>
        <a:p>
          <a:r>
            <a:rPr lang="en-US" sz="900" dirty="0"/>
            <a:t>Number</a:t>
          </a:r>
          <a:r>
            <a:rPr lang="en-US" sz="900" baseline="0" dirty="0"/>
            <a:t> of treatment/recovery attempts</a:t>
          </a:r>
          <a:endParaRPr lang="en-US" sz="900" dirty="0"/>
        </a:p>
      </dgm:t>
    </dgm:pt>
    <dgm:pt modelId="{F42D3EAD-64E2-4976-A3F8-ABB994A1EB47}" type="parTrans" cxnId="{D59B0A95-A9D0-49C1-83C2-CE6E9A562132}">
      <dgm:prSet/>
      <dgm:spPr/>
      <dgm:t>
        <a:bodyPr/>
        <a:lstStyle/>
        <a:p>
          <a:endParaRPr lang="en-US"/>
        </a:p>
      </dgm:t>
    </dgm:pt>
    <dgm:pt modelId="{B9663B04-B71A-474D-B598-0E8A369D38E1}" type="sibTrans" cxnId="{D59B0A95-A9D0-49C1-83C2-CE6E9A562132}">
      <dgm:prSet/>
      <dgm:spPr/>
      <dgm:t>
        <a:bodyPr/>
        <a:lstStyle/>
        <a:p>
          <a:endParaRPr lang="en-US"/>
        </a:p>
      </dgm:t>
    </dgm:pt>
    <dgm:pt modelId="{371AEA5A-AB50-41EE-ADFA-A8C313293163}">
      <dgm:prSet phldrT="[Text]" custT="1"/>
      <dgm:spPr/>
      <dgm:t>
        <a:bodyPr/>
        <a:lstStyle/>
        <a:p>
          <a:r>
            <a:rPr lang="en-US" sz="900" dirty="0"/>
            <a:t>Behavioral health  </a:t>
          </a:r>
        </a:p>
      </dgm:t>
    </dgm:pt>
    <dgm:pt modelId="{11DCE02F-B39F-4239-AF22-A67D8D7B94F8}" type="parTrans" cxnId="{EA39D5A9-D591-4475-A09C-F70ED8429FBE}">
      <dgm:prSet/>
      <dgm:spPr/>
      <dgm:t>
        <a:bodyPr/>
        <a:lstStyle/>
        <a:p>
          <a:endParaRPr lang="en-US"/>
        </a:p>
      </dgm:t>
    </dgm:pt>
    <dgm:pt modelId="{F1600A0B-0F23-4FE8-9AA9-6A9A564A09CF}" type="sibTrans" cxnId="{EA39D5A9-D591-4475-A09C-F70ED8429FBE}">
      <dgm:prSet/>
      <dgm:spPr/>
      <dgm:t>
        <a:bodyPr/>
        <a:lstStyle/>
        <a:p>
          <a:endParaRPr lang="en-US"/>
        </a:p>
      </dgm:t>
    </dgm:pt>
    <dgm:pt modelId="{9134ACBF-4B29-4693-9816-914D3FA89DE2}">
      <dgm:prSet phldrT="[Text]" custT="1"/>
      <dgm:spPr/>
      <dgm:t>
        <a:bodyPr/>
        <a:lstStyle/>
        <a:p>
          <a:r>
            <a:rPr lang="en-US" sz="900" dirty="0"/>
            <a:t>Census tract SES</a:t>
          </a:r>
        </a:p>
      </dgm:t>
    </dgm:pt>
    <dgm:pt modelId="{B3D7E938-4397-401D-A774-6D0629A631E6}" type="parTrans" cxnId="{86DB0C27-BF03-4089-9AC3-F097749CCEA2}">
      <dgm:prSet/>
      <dgm:spPr/>
      <dgm:t>
        <a:bodyPr/>
        <a:lstStyle/>
        <a:p>
          <a:endParaRPr lang="en-US"/>
        </a:p>
      </dgm:t>
    </dgm:pt>
    <dgm:pt modelId="{9A132244-1795-4AB5-B6B8-6B34B6418F1A}" type="sibTrans" cxnId="{86DB0C27-BF03-4089-9AC3-F097749CCEA2}">
      <dgm:prSet/>
      <dgm:spPr/>
      <dgm:t>
        <a:bodyPr/>
        <a:lstStyle/>
        <a:p>
          <a:endParaRPr lang="en-US"/>
        </a:p>
      </dgm:t>
    </dgm:pt>
    <dgm:pt modelId="{D6F25748-A4C7-4DE7-A8C7-1A8DF0938BDF}">
      <dgm:prSet phldrT="[Text]" custT="1"/>
      <dgm:spPr/>
      <dgm:t>
        <a:bodyPr/>
        <a:lstStyle/>
        <a:p>
          <a:r>
            <a:rPr lang="en-US" sz="900" dirty="0"/>
            <a:t>Demographics (age, sex, education)</a:t>
          </a:r>
        </a:p>
      </dgm:t>
    </dgm:pt>
    <dgm:pt modelId="{769A7C9C-4D28-4795-9D9A-8554431BFD09}" type="parTrans" cxnId="{EC01E299-5871-4FFA-8ECD-C257432B32B0}">
      <dgm:prSet/>
      <dgm:spPr/>
      <dgm:t>
        <a:bodyPr/>
        <a:lstStyle/>
        <a:p>
          <a:endParaRPr lang="en-US"/>
        </a:p>
      </dgm:t>
    </dgm:pt>
    <dgm:pt modelId="{45063451-AC9C-49A6-85DB-1FE0C6A2D13F}" type="sibTrans" cxnId="{EC01E299-5871-4FFA-8ECD-C257432B32B0}">
      <dgm:prSet/>
      <dgm:spPr/>
      <dgm:t>
        <a:bodyPr/>
        <a:lstStyle/>
        <a:p>
          <a:endParaRPr lang="en-US"/>
        </a:p>
      </dgm:t>
    </dgm:pt>
    <dgm:pt modelId="{A17822F5-A9A4-4A9E-A1EB-86439285B104}">
      <dgm:prSet phldrT="[Text]" custT="1"/>
      <dgm:spPr/>
      <dgm:t>
        <a:bodyPr/>
        <a:lstStyle/>
        <a:p>
          <a:r>
            <a:rPr lang="en-US" sz="900" dirty="0"/>
            <a:t>Hepatitis  C, other comorbidities</a:t>
          </a:r>
        </a:p>
      </dgm:t>
    </dgm:pt>
    <dgm:pt modelId="{027C6E8D-2927-4BEB-813B-ED81970FB469}" type="parTrans" cxnId="{C22BD3BC-2BE6-43BC-A106-DC97C4901C19}">
      <dgm:prSet/>
      <dgm:spPr/>
      <dgm:t>
        <a:bodyPr/>
        <a:lstStyle/>
        <a:p>
          <a:endParaRPr lang="en-US"/>
        </a:p>
      </dgm:t>
    </dgm:pt>
    <dgm:pt modelId="{9E424776-9872-4168-85AC-4F2E533544B3}" type="sibTrans" cxnId="{C22BD3BC-2BE6-43BC-A106-DC97C4901C19}">
      <dgm:prSet/>
      <dgm:spPr/>
      <dgm:t>
        <a:bodyPr/>
        <a:lstStyle/>
        <a:p>
          <a:endParaRPr lang="en-US"/>
        </a:p>
      </dgm:t>
    </dgm:pt>
    <dgm:pt modelId="{2BCBA7B0-5B30-473F-A8D9-18603D6C3F4D}">
      <dgm:prSet phldrT="[Text]" custT="1"/>
      <dgm:spPr/>
      <dgm:t>
        <a:bodyPr/>
        <a:lstStyle/>
        <a:p>
          <a:r>
            <a:rPr lang="en-US" sz="900" dirty="0"/>
            <a:t>Trauma or Pain Dx (Medicaid)</a:t>
          </a:r>
        </a:p>
      </dgm:t>
    </dgm:pt>
    <dgm:pt modelId="{608EC325-1669-4624-8D14-0AD81581915F}" type="parTrans" cxnId="{6D1BD472-1813-4839-8775-C4A6E5A69411}">
      <dgm:prSet/>
      <dgm:spPr/>
      <dgm:t>
        <a:bodyPr/>
        <a:lstStyle/>
        <a:p>
          <a:endParaRPr lang="en-US"/>
        </a:p>
      </dgm:t>
    </dgm:pt>
    <dgm:pt modelId="{A0911C55-325D-480E-9759-1ACD20F1FA73}" type="sibTrans" cxnId="{6D1BD472-1813-4839-8775-C4A6E5A69411}">
      <dgm:prSet/>
      <dgm:spPr/>
      <dgm:t>
        <a:bodyPr/>
        <a:lstStyle/>
        <a:p>
          <a:endParaRPr lang="en-US"/>
        </a:p>
      </dgm:t>
    </dgm:pt>
    <dgm:pt modelId="{01B7C7AB-638B-4C0D-87E3-D3ADE86874CB}">
      <dgm:prSet phldrT="[Text]" custT="1"/>
      <dgm:spPr/>
      <dgm:t>
        <a:bodyPr/>
        <a:lstStyle/>
        <a:p>
          <a:r>
            <a:rPr lang="en-US" sz="900" dirty="0"/>
            <a:t>Public transportation availability</a:t>
          </a:r>
        </a:p>
      </dgm:t>
    </dgm:pt>
    <dgm:pt modelId="{A6D3721B-5651-440A-BAC4-DBF08E02C4E4}" type="parTrans" cxnId="{DFE68160-A8E3-45E0-91BB-6CB161BDDF77}">
      <dgm:prSet/>
      <dgm:spPr/>
      <dgm:t>
        <a:bodyPr/>
        <a:lstStyle/>
        <a:p>
          <a:endParaRPr lang="en-US"/>
        </a:p>
      </dgm:t>
    </dgm:pt>
    <dgm:pt modelId="{4E510475-D3A7-4DDF-AECD-298421D792B7}" type="sibTrans" cxnId="{DFE68160-A8E3-45E0-91BB-6CB161BDDF77}">
      <dgm:prSet/>
      <dgm:spPr/>
      <dgm:t>
        <a:bodyPr/>
        <a:lstStyle/>
        <a:p>
          <a:endParaRPr lang="en-US"/>
        </a:p>
      </dgm:t>
    </dgm:pt>
    <dgm:pt modelId="{7E6ED2EC-A266-438A-AB7E-A9270CA812C0}">
      <dgm:prSet phldrT="[Text]"/>
      <dgm:spPr>
        <a:noFill/>
      </dgm:spPr>
      <dgm:t>
        <a:bodyPr/>
        <a:lstStyle/>
        <a:p>
          <a:endParaRPr lang="en-US" dirty="0"/>
        </a:p>
      </dgm:t>
    </dgm:pt>
    <dgm:pt modelId="{10018E71-1DB9-4A29-B0FE-BC9BE27F0887}" type="sibTrans" cxnId="{3BDE0418-9E4F-4FF6-82EC-966432AB8005}">
      <dgm:prSet/>
      <dgm:spPr/>
      <dgm:t>
        <a:bodyPr/>
        <a:lstStyle/>
        <a:p>
          <a:endParaRPr lang="en-US"/>
        </a:p>
      </dgm:t>
    </dgm:pt>
    <dgm:pt modelId="{C8E3E562-F066-4CFA-A758-E5FF8ED6C2D4}" type="parTrans" cxnId="{3BDE0418-9E4F-4FF6-82EC-966432AB8005}">
      <dgm:prSet/>
      <dgm:spPr/>
      <dgm:t>
        <a:bodyPr/>
        <a:lstStyle/>
        <a:p>
          <a:endParaRPr lang="en-US"/>
        </a:p>
      </dgm:t>
    </dgm:pt>
    <dgm:pt modelId="{80054301-397E-46FF-ABFE-73016806C4B6}">
      <dgm:prSet phldrT="[Text]" custT="1"/>
      <dgm:spPr/>
      <dgm:t>
        <a:bodyPr/>
        <a:lstStyle/>
        <a:p>
          <a:r>
            <a:rPr lang="en-US" sz="900" dirty="0"/>
            <a:t>Regional drug trafficking seizures (HIDTA)</a:t>
          </a:r>
        </a:p>
      </dgm:t>
    </dgm:pt>
    <dgm:pt modelId="{61DEEA13-5C86-4714-9CC3-218EEB923781}" type="parTrans" cxnId="{9DA0025E-FF8F-4686-ACD2-183EFC41430E}">
      <dgm:prSet/>
      <dgm:spPr/>
      <dgm:t>
        <a:bodyPr/>
        <a:lstStyle/>
        <a:p>
          <a:endParaRPr lang="en-US"/>
        </a:p>
      </dgm:t>
    </dgm:pt>
    <dgm:pt modelId="{6EB6BEE8-3FF9-4B0C-8E31-940BF7B44B4D}" type="sibTrans" cxnId="{9DA0025E-FF8F-4686-ACD2-183EFC41430E}">
      <dgm:prSet/>
      <dgm:spPr/>
      <dgm:t>
        <a:bodyPr/>
        <a:lstStyle/>
        <a:p>
          <a:endParaRPr lang="en-US"/>
        </a:p>
      </dgm:t>
    </dgm:pt>
    <dgm:pt modelId="{75CA44D7-D699-4F41-8BE1-C3653EA0F070}">
      <dgm:prSet phldrT="[Text]" custT="1"/>
      <dgm:spPr/>
      <dgm:t>
        <a:bodyPr/>
        <a:lstStyle/>
        <a:p>
          <a:r>
            <a:rPr lang="en-US" sz="900" dirty="0"/>
            <a:t>Providers who prescribe buprenorphine</a:t>
          </a:r>
        </a:p>
      </dgm:t>
    </dgm:pt>
    <dgm:pt modelId="{168CD622-BD31-4C7D-9454-1BCF48E4DD7B}" type="parTrans" cxnId="{6B036771-CF35-48DB-AEE7-5D457DCFA068}">
      <dgm:prSet/>
      <dgm:spPr/>
      <dgm:t>
        <a:bodyPr/>
        <a:lstStyle/>
        <a:p>
          <a:endParaRPr lang="en-US"/>
        </a:p>
      </dgm:t>
    </dgm:pt>
    <dgm:pt modelId="{878E2B8B-4663-43CF-AF48-1DB55875A6BC}" type="sibTrans" cxnId="{6B036771-CF35-48DB-AEE7-5D457DCFA068}">
      <dgm:prSet/>
      <dgm:spPr/>
      <dgm:t>
        <a:bodyPr/>
        <a:lstStyle/>
        <a:p>
          <a:endParaRPr lang="en-US"/>
        </a:p>
      </dgm:t>
    </dgm:pt>
    <dgm:pt modelId="{C3772928-5050-4FD8-80E8-F78EEE6F431D}">
      <dgm:prSet phldrT="[Text]"/>
      <dgm:spPr>
        <a:solidFill>
          <a:schemeClr val="bg1"/>
        </a:solidFill>
      </dgm:spPr>
      <dgm:t>
        <a:bodyPr/>
        <a:lstStyle/>
        <a:p>
          <a:r>
            <a:rPr lang="en-US" b="1" dirty="0"/>
            <a:t>Drivers/ Factors</a:t>
          </a:r>
        </a:p>
        <a:p>
          <a:r>
            <a:rPr lang="en-US" b="1" dirty="0"/>
            <a:t>Independent Variables</a:t>
          </a:r>
        </a:p>
      </dgm:t>
    </dgm:pt>
    <dgm:pt modelId="{A7115230-475C-48FE-B931-0B52B04C4822}" type="sibTrans" cxnId="{64E4F7CA-3A3A-4815-9052-AA196540970F}">
      <dgm:prSet/>
      <dgm:spPr/>
      <dgm:t>
        <a:bodyPr/>
        <a:lstStyle/>
        <a:p>
          <a:endParaRPr lang="en-US"/>
        </a:p>
      </dgm:t>
    </dgm:pt>
    <dgm:pt modelId="{F3604A7A-244F-4012-ACCE-6D9921A46757}" type="parTrans" cxnId="{64E4F7CA-3A3A-4815-9052-AA196540970F}">
      <dgm:prSet/>
      <dgm:spPr/>
      <dgm:t>
        <a:bodyPr/>
        <a:lstStyle/>
        <a:p>
          <a:endParaRPr lang="en-US"/>
        </a:p>
      </dgm:t>
    </dgm:pt>
    <dgm:pt modelId="{7A38556C-5A42-4A3D-9478-FB461EB65569}">
      <dgm:prSet phldrT="[Text]" custT="1"/>
      <dgm:spPr/>
      <dgm:t>
        <a:bodyPr/>
        <a:lstStyle/>
        <a:p>
          <a:r>
            <a:rPr lang="en-US" sz="1100" dirty="0"/>
            <a:t>MOUD Enrollment/ Initiation</a:t>
          </a:r>
        </a:p>
      </dgm:t>
    </dgm:pt>
    <dgm:pt modelId="{58563C49-4A8C-4C0A-9581-3C0A0774448C}" type="parTrans" cxnId="{5E2CF540-D3B9-4438-8C48-3824E1D179F5}">
      <dgm:prSet/>
      <dgm:spPr/>
      <dgm:t>
        <a:bodyPr/>
        <a:lstStyle/>
        <a:p>
          <a:endParaRPr lang="en-US"/>
        </a:p>
      </dgm:t>
    </dgm:pt>
    <dgm:pt modelId="{3DB90F07-125A-4B94-8C82-1D69568724F2}" type="sibTrans" cxnId="{5E2CF540-D3B9-4438-8C48-3824E1D179F5}">
      <dgm:prSet/>
      <dgm:spPr/>
      <dgm:t>
        <a:bodyPr/>
        <a:lstStyle/>
        <a:p>
          <a:endParaRPr lang="en-US"/>
        </a:p>
      </dgm:t>
    </dgm:pt>
    <dgm:pt modelId="{D76E1B46-F60F-498E-BAEB-29B83767FEA3}">
      <dgm:prSet phldrT="[Text]" custT="1"/>
      <dgm:spPr/>
      <dgm:t>
        <a:bodyPr/>
        <a:lstStyle/>
        <a:p>
          <a:r>
            <a:rPr lang="en-US" sz="900" dirty="0"/>
            <a:t>Job availability</a:t>
          </a:r>
        </a:p>
      </dgm:t>
    </dgm:pt>
    <dgm:pt modelId="{66B1B0FC-AD9A-4556-BAB8-193E2E69D792}" type="parTrans" cxnId="{915D4689-829F-4011-A4E7-3A51C6FE416C}">
      <dgm:prSet/>
      <dgm:spPr/>
      <dgm:t>
        <a:bodyPr/>
        <a:lstStyle/>
        <a:p>
          <a:endParaRPr lang="en-US"/>
        </a:p>
      </dgm:t>
    </dgm:pt>
    <dgm:pt modelId="{A5A3675A-B90C-4A9C-98D5-B51AAD9EB24C}" type="sibTrans" cxnId="{915D4689-829F-4011-A4E7-3A51C6FE416C}">
      <dgm:prSet/>
      <dgm:spPr/>
      <dgm:t>
        <a:bodyPr/>
        <a:lstStyle/>
        <a:p>
          <a:endParaRPr lang="en-US"/>
        </a:p>
      </dgm:t>
    </dgm:pt>
    <dgm:pt modelId="{095C6C2D-94DD-4A24-91C9-231E40A7C184}">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dirty="0"/>
            <a:t>Number of treatment facilities within 30 miles</a:t>
          </a:r>
        </a:p>
      </dgm:t>
    </dgm:pt>
    <dgm:pt modelId="{573D8065-7F4F-4C7A-BD83-9FDC197734D8}" type="parTrans" cxnId="{5EC15FF7-DE7B-4C5A-8308-A50A9A2958A3}">
      <dgm:prSet/>
      <dgm:spPr/>
      <dgm:t>
        <a:bodyPr/>
        <a:lstStyle/>
        <a:p>
          <a:endParaRPr lang="en-US"/>
        </a:p>
      </dgm:t>
    </dgm:pt>
    <dgm:pt modelId="{93CDD71A-4039-4505-B749-438A709DFB1E}" type="sibTrans" cxnId="{5EC15FF7-DE7B-4C5A-8308-A50A9A2958A3}">
      <dgm:prSet/>
      <dgm:spPr/>
      <dgm:t>
        <a:bodyPr/>
        <a:lstStyle/>
        <a:p>
          <a:endParaRPr lang="en-US"/>
        </a:p>
      </dgm:t>
    </dgm:pt>
    <dgm:pt modelId="{A1A83E76-63C0-4E66-884A-DADAA8A07079}">
      <dgm:prSet phldrT="[Text]" custT="1"/>
      <dgm:spPr/>
      <dgm:t>
        <a:bodyPr/>
        <a:lstStyle/>
        <a:p>
          <a:r>
            <a:rPr lang="en-US" sz="900" dirty="0"/>
            <a:t>OUD or SUD Dx</a:t>
          </a:r>
        </a:p>
      </dgm:t>
    </dgm:pt>
    <dgm:pt modelId="{C44734CF-36EB-4513-B887-41AF930E807C}" type="parTrans" cxnId="{FB53A447-AECB-4F7D-8762-A56712F8A38B}">
      <dgm:prSet/>
      <dgm:spPr/>
      <dgm:t>
        <a:bodyPr/>
        <a:lstStyle/>
        <a:p>
          <a:endParaRPr lang="en-US"/>
        </a:p>
      </dgm:t>
    </dgm:pt>
    <dgm:pt modelId="{8B272237-C985-479A-86B3-E77C20323270}" type="sibTrans" cxnId="{FB53A447-AECB-4F7D-8762-A56712F8A38B}">
      <dgm:prSet/>
      <dgm:spPr/>
      <dgm:t>
        <a:bodyPr/>
        <a:lstStyle/>
        <a:p>
          <a:endParaRPr lang="en-US"/>
        </a:p>
      </dgm:t>
    </dgm:pt>
    <dgm:pt modelId="{3455EA55-E2B3-4EAF-B243-B18560371C1C}">
      <dgm:prSet phldrT="[Text]" custT="1"/>
      <dgm:spPr/>
      <dgm:t>
        <a:bodyPr/>
        <a:lstStyle/>
        <a:p>
          <a:r>
            <a:rPr lang="en-US" sz="900" dirty="0"/>
            <a:t>Continuity of primary health care</a:t>
          </a:r>
        </a:p>
      </dgm:t>
    </dgm:pt>
    <dgm:pt modelId="{AC5766D8-EB45-4930-97E0-AD24C1E00CE9}" type="parTrans" cxnId="{B27A1473-5A77-4053-B9C8-0CD3D426B170}">
      <dgm:prSet/>
      <dgm:spPr/>
      <dgm:t>
        <a:bodyPr/>
        <a:lstStyle/>
        <a:p>
          <a:endParaRPr lang="en-US"/>
        </a:p>
      </dgm:t>
    </dgm:pt>
    <dgm:pt modelId="{A01E53A4-F1D5-4FB9-BBB2-1EAB02D9E3EC}" type="sibTrans" cxnId="{B27A1473-5A77-4053-B9C8-0CD3D426B170}">
      <dgm:prSet/>
      <dgm:spPr/>
      <dgm:t>
        <a:bodyPr/>
        <a:lstStyle/>
        <a:p>
          <a:endParaRPr lang="en-US"/>
        </a:p>
      </dgm:t>
    </dgm:pt>
    <dgm:pt modelId="{5C00D2E9-75CE-43A8-B587-3E38B4ECB48E}">
      <dgm:prSet phldrT="[Text]" custT="1"/>
      <dgm:spPr/>
      <dgm:t>
        <a:bodyPr/>
        <a:lstStyle/>
        <a:p>
          <a:r>
            <a:rPr lang="en-US" sz="900" dirty="0"/>
            <a:t>Criminal / Child Protective Services / Drug court involvement</a:t>
          </a:r>
        </a:p>
      </dgm:t>
    </dgm:pt>
    <dgm:pt modelId="{F2C6AF93-58EC-48B6-8CF5-349B745ECAB9}" type="parTrans" cxnId="{378E3B70-5A88-4EB4-8CD2-B5C8E0197566}">
      <dgm:prSet/>
      <dgm:spPr/>
      <dgm:t>
        <a:bodyPr/>
        <a:lstStyle/>
        <a:p>
          <a:endParaRPr lang="en-US"/>
        </a:p>
      </dgm:t>
    </dgm:pt>
    <dgm:pt modelId="{45F3572D-3DFD-4B64-896A-1AFC77C7928D}" type="sibTrans" cxnId="{378E3B70-5A88-4EB4-8CD2-B5C8E0197566}">
      <dgm:prSet/>
      <dgm:spPr/>
      <dgm:t>
        <a:bodyPr/>
        <a:lstStyle/>
        <a:p>
          <a:endParaRPr lang="en-US"/>
        </a:p>
      </dgm:t>
    </dgm:pt>
    <dgm:pt modelId="{5ACB4002-7243-49DB-9395-4FEF3CEDF6CB}">
      <dgm:prSet phldrT="[Text]" custT="1"/>
      <dgm:spPr/>
      <dgm:t>
        <a:bodyPr/>
        <a:lstStyle/>
        <a:p>
          <a:r>
            <a:rPr lang="en-US" sz="900" dirty="0"/>
            <a:t>Drug court availability</a:t>
          </a:r>
        </a:p>
      </dgm:t>
    </dgm:pt>
    <dgm:pt modelId="{2DDDADEB-7252-4078-AA8C-78A548209964}" type="parTrans" cxnId="{F78A627A-B335-43C5-A497-AF81CA79FE88}">
      <dgm:prSet/>
      <dgm:spPr/>
      <dgm:t>
        <a:bodyPr/>
        <a:lstStyle/>
        <a:p>
          <a:endParaRPr lang="en-US"/>
        </a:p>
      </dgm:t>
    </dgm:pt>
    <dgm:pt modelId="{D45BB3F6-528F-41A6-AAB2-05ACFC9282F4}" type="sibTrans" cxnId="{F78A627A-B335-43C5-A497-AF81CA79FE88}">
      <dgm:prSet/>
      <dgm:spPr/>
      <dgm:t>
        <a:bodyPr/>
        <a:lstStyle/>
        <a:p>
          <a:endParaRPr lang="en-US"/>
        </a:p>
      </dgm:t>
    </dgm:pt>
    <dgm:pt modelId="{3227149B-C903-45F2-81CC-EB48C2077A57}">
      <dgm:prSet phldrT="[Text]" custT="1"/>
      <dgm:spPr/>
      <dgm:t>
        <a:bodyPr/>
        <a:lstStyle/>
        <a:p>
          <a:r>
            <a:rPr lang="en-US" sz="900" dirty="0"/>
            <a:t>EMS dispatches to zip code of residence</a:t>
          </a:r>
        </a:p>
      </dgm:t>
    </dgm:pt>
    <dgm:pt modelId="{7CC9FE9C-CA21-473E-93D3-8E872899F314}" type="parTrans" cxnId="{3A0AA48D-25F7-487A-8079-DE94A40EB450}">
      <dgm:prSet/>
      <dgm:spPr/>
      <dgm:t>
        <a:bodyPr/>
        <a:lstStyle/>
        <a:p>
          <a:endParaRPr lang="en-US"/>
        </a:p>
      </dgm:t>
    </dgm:pt>
    <dgm:pt modelId="{A47CFE36-1CCC-4C9D-8F35-F7C563E508D9}" type="sibTrans" cxnId="{3A0AA48D-25F7-487A-8079-DE94A40EB450}">
      <dgm:prSet/>
      <dgm:spPr/>
      <dgm:t>
        <a:bodyPr/>
        <a:lstStyle/>
        <a:p>
          <a:endParaRPr lang="en-US"/>
        </a:p>
      </dgm:t>
    </dgm:pt>
    <dgm:pt modelId="{EFC29D3A-5FBC-44B5-8A25-2044DBA12D31}">
      <dgm:prSet phldrT="[Text]" custT="1"/>
      <dgm:spPr/>
      <dgm:t>
        <a:bodyPr/>
        <a:lstStyle/>
        <a:p>
          <a:r>
            <a:rPr lang="en-US" sz="900" dirty="0"/>
            <a:t>Affordable housing, food security</a:t>
          </a:r>
        </a:p>
      </dgm:t>
    </dgm:pt>
    <dgm:pt modelId="{BD3D426A-B4C8-41B6-A4A0-36736FFBDEF4}" type="parTrans" cxnId="{B64C0F10-F349-4981-BF60-87E2D718D378}">
      <dgm:prSet/>
      <dgm:spPr/>
      <dgm:t>
        <a:bodyPr/>
        <a:lstStyle/>
        <a:p>
          <a:endParaRPr lang="en-US"/>
        </a:p>
      </dgm:t>
    </dgm:pt>
    <dgm:pt modelId="{61861021-7F0E-47BF-A360-AE5E34932285}" type="sibTrans" cxnId="{B64C0F10-F349-4981-BF60-87E2D718D378}">
      <dgm:prSet/>
      <dgm:spPr/>
      <dgm:t>
        <a:bodyPr/>
        <a:lstStyle/>
        <a:p>
          <a:endParaRPr lang="en-US"/>
        </a:p>
      </dgm:t>
    </dgm:pt>
    <dgm:pt modelId="{7E70B4E6-BABC-4C97-B9B1-0B1CA5CB1238}">
      <dgm:prSet phldrT="[Text]"/>
      <dgm:spPr/>
      <dgm:t>
        <a:bodyPr/>
        <a:lstStyle/>
        <a:p>
          <a:endParaRPr lang="en-US" dirty="0"/>
        </a:p>
      </dgm:t>
    </dgm:pt>
    <dgm:pt modelId="{F1E4FDF3-8CA1-4ECB-A44C-C329BB2559FC}" type="sibTrans" cxnId="{BD965E86-6FD6-44A7-9E67-95AC72D049CF}">
      <dgm:prSet/>
      <dgm:spPr/>
      <dgm:t>
        <a:bodyPr/>
        <a:lstStyle/>
        <a:p>
          <a:endParaRPr lang="en-US"/>
        </a:p>
      </dgm:t>
    </dgm:pt>
    <dgm:pt modelId="{2A8A28EE-8CB5-4AEE-92AA-BFF80153A8EF}" type="parTrans" cxnId="{BD965E86-6FD6-44A7-9E67-95AC72D049CF}">
      <dgm:prSet/>
      <dgm:spPr/>
      <dgm:t>
        <a:bodyPr/>
        <a:lstStyle/>
        <a:p>
          <a:endParaRPr lang="en-US"/>
        </a:p>
      </dgm:t>
    </dgm:pt>
    <dgm:pt modelId="{9575C6D0-67BB-4ADF-ADBA-8225CBA0515E}" type="pres">
      <dgm:prSet presAssocID="{928C8888-4D30-4BF7-90C7-CBFF5F14620B}" presName="diagram" presStyleCnt="0">
        <dgm:presLayoutVars>
          <dgm:chPref val="1"/>
          <dgm:dir/>
          <dgm:animOne val="branch"/>
          <dgm:animLvl val="lvl"/>
          <dgm:resizeHandles/>
        </dgm:presLayoutVars>
      </dgm:prSet>
      <dgm:spPr/>
      <dgm:t>
        <a:bodyPr/>
        <a:lstStyle/>
        <a:p>
          <a:endParaRPr lang="en-US"/>
        </a:p>
      </dgm:t>
    </dgm:pt>
    <dgm:pt modelId="{9EC38D6A-7DC6-4CC9-9E73-832E66BF67F6}" type="pres">
      <dgm:prSet presAssocID="{C35B98A7-CDFC-4786-9618-C3313E6A370E}" presName="root" presStyleCnt="0"/>
      <dgm:spPr/>
    </dgm:pt>
    <dgm:pt modelId="{CEFAA998-FA35-41C6-98E6-FCB3BFBE154F}" type="pres">
      <dgm:prSet presAssocID="{C35B98A7-CDFC-4786-9618-C3313E6A370E}" presName="rootComposite" presStyleCnt="0"/>
      <dgm:spPr/>
    </dgm:pt>
    <dgm:pt modelId="{EF5CBC62-9D7A-4C9A-83F7-086EF3C07EE8}" type="pres">
      <dgm:prSet presAssocID="{C35B98A7-CDFC-4786-9618-C3313E6A370E}" presName="rootText" presStyleLbl="node1" presStyleIdx="0" presStyleCnt="5" custScaleX="82598" custLinFactNeighborX="-524"/>
      <dgm:spPr/>
      <dgm:t>
        <a:bodyPr/>
        <a:lstStyle/>
        <a:p>
          <a:endParaRPr lang="en-US"/>
        </a:p>
      </dgm:t>
    </dgm:pt>
    <dgm:pt modelId="{AF62555A-FBCE-4F3F-820F-A0454DE15267}" type="pres">
      <dgm:prSet presAssocID="{C35B98A7-CDFC-4786-9618-C3313E6A370E}" presName="rootConnector" presStyleLbl="node1" presStyleIdx="0" presStyleCnt="5"/>
      <dgm:spPr/>
      <dgm:t>
        <a:bodyPr/>
        <a:lstStyle/>
        <a:p>
          <a:endParaRPr lang="en-US"/>
        </a:p>
      </dgm:t>
    </dgm:pt>
    <dgm:pt modelId="{09D08360-641D-4A61-9417-8B8EA8B08747}" type="pres">
      <dgm:prSet presAssocID="{C35B98A7-CDFC-4786-9618-C3313E6A370E}" presName="childShape" presStyleCnt="0"/>
      <dgm:spPr/>
    </dgm:pt>
    <dgm:pt modelId="{7EA3001C-C14C-4D52-919F-C4FF0415EF2A}" type="pres">
      <dgm:prSet presAssocID="{378B2DA4-AE2E-4677-9C5D-39E219820CC9}" presName="Name13" presStyleLbl="parChTrans1D2" presStyleIdx="0" presStyleCnt="21"/>
      <dgm:spPr/>
      <dgm:t>
        <a:bodyPr/>
        <a:lstStyle/>
        <a:p>
          <a:endParaRPr lang="en-US"/>
        </a:p>
      </dgm:t>
    </dgm:pt>
    <dgm:pt modelId="{3C6B84DD-F2FF-4900-9ACE-5966E1692482}" type="pres">
      <dgm:prSet presAssocID="{548D3F97-364A-4972-9CCD-7A9C7118031E}" presName="childText" presStyleLbl="bgAcc1" presStyleIdx="0" presStyleCnt="21" custLinFactNeighborX="-794" custLinFactNeighborY="10860">
        <dgm:presLayoutVars>
          <dgm:bulletEnabled val="1"/>
        </dgm:presLayoutVars>
      </dgm:prSet>
      <dgm:spPr/>
      <dgm:t>
        <a:bodyPr/>
        <a:lstStyle/>
        <a:p>
          <a:endParaRPr lang="en-US"/>
        </a:p>
      </dgm:t>
    </dgm:pt>
    <dgm:pt modelId="{57159EC7-0B04-44C9-81D7-A56747DC3AA9}" type="pres">
      <dgm:prSet presAssocID="{C713FAAA-56B9-46CE-BFCD-0D5C233ACC03}" presName="root" presStyleCnt="0"/>
      <dgm:spPr/>
    </dgm:pt>
    <dgm:pt modelId="{0D8D1C01-0A90-4FBF-AE6E-076FED10AB44}" type="pres">
      <dgm:prSet presAssocID="{C713FAAA-56B9-46CE-BFCD-0D5C233ACC03}" presName="rootComposite" presStyleCnt="0"/>
      <dgm:spPr/>
    </dgm:pt>
    <dgm:pt modelId="{3AB6EDC0-1C48-4750-ACC5-AED90E09ED78}" type="pres">
      <dgm:prSet presAssocID="{C713FAAA-56B9-46CE-BFCD-0D5C233ACC03}" presName="rootText" presStyleLbl="node1" presStyleIdx="1" presStyleCnt="5"/>
      <dgm:spPr/>
      <dgm:t>
        <a:bodyPr/>
        <a:lstStyle/>
        <a:p>
          <a:endParaRPr lang="en-US"/>
        </a:p>
      </dgm:t>
    </dgm:pt>
    <dgm:pt modelId="{3EB953B1-2DAF-438B-8F2A-2E606105F148}" type="pres">
      <dgm:prSet presAssocID="{C713FAAA-56B9-46CE-BFCD-0D5C233ACC03}" presName="rootConnector" presStyleLbl="node1" presStyleIdx="1" presStyleCnt="5"/>
      <dgm:spPr/>
      <dgm:t>
        <a:bodyPr/>
        <a:lstStyle/>
        <a:p>
          <a:endParaRPr lang="en-US"/>
        </a:p>
      </dgm:t>
    </dgm:pt>
    <dgm:pt modelId="{4AA7D22A-89A6-4C35-827C-2D3622AD5ED0}" type="pres">
      <dgm:prSet presAssocID="{C713FAAA-56B9-46CE-BFCD-0D5C233ACC03}" presName="childShape" presStyleCnt="0"/>
      <dgm:spPr/>
    </dgm:pt>
    <dgm:pt modelId="{485C8B08-AFE3-4666-A123-E6015D93E45C}" type="pres">
      <dgm:prSet presAssocID="{6A20BBBB-AB64-4739-8DB5-A31DAEBE2C90}" presName="Name13" presStyleLbl="parChTrans1D2" presStyleIdx="1" presStyleCnt="21"/>
      <dgm:spPr/>
      <dgm:t>
        <a:bodyPr/>
        <a:lstStyle/>
        <a:p>
          <a:endParaRPr lang="en-US"/>
        </a:p>
      </dgm:t>
    </dgm:pt>
    <dgm:pt modelId="{6AA65116-D850-43C2-A93C-809234A897B5}" type="pres">
      <dgm:prSet presAssocID="{1B74E5D0-31FF-428D-966D-18491B853A1D}" presName="childText" presStyleLbl="bgAcc1" presStyleIdx="1" presStyleCnt="21" custScaleX="132443" custScaleY="125470" custLinFactY="73367" custLinFactNeighborX="1989" custLinFactNeighborY="100000">
        <dgm:presLayoutVars>
          <dgm:bulletEnabled val="1"/>
        </dgm:presLayoutVars>
      </dgm:prSet>
      <dgm:spPr/>
      <dgm:t>
        <a:bodyPr/>
        <a:lstStyle/>
        <a:p>
          <a:endParaRPr lang="en-US"/>
        </a:p>
      </dgm:t>
    </dgm:pt>
    <dgm:pt modelId="{6BC7FC23-1DF5-403F-823E-83A1A499558B}" type="pres">
      <dgm:prSet presAssocID="{58563C49-4A8C-4C0A-9581-3C0A0774448C}" presName="Name13" presStyleLbl="parChTrans1D2" presStyleIdx="2" presStyleCnt="21"/>
      <dgm:spPr/>
      <dgm:t>
        <a:bodyPr/>
        <a:lstStyle/>
        <a:p>
          <a:endParaRPr lang="en-US"/>
        </a:p>
      </dgm:t>
    </dgm:pt>
    <dgm:pt modelId="{430557DB-4E94-487D-83AB-C3BC1D0B09EC}" type="pres">
      <dgm:prSet presAssocID="{7A38556C-5A42-4A3D-9478-FB461EB65569}" presName="childText" presStyleLbl="bgAcc1" presStyleIdx="2" presStyleCnt="21" custScaleX="132443" custScaleY="125470" custLinFactY="-35762" custLinFactNeighborX="2887" custLinFactNeighborY="-100000">
        <dgm:presLayoutVars>
          <dgm:bulletEnabled val="1"/>
        </dgm:presLayoutVars>
      </dgm:prSet>
      <dgm:spPr/>
      <dgm:t>
        <a:bodyPr/>
        <a:lstStyle/>
        <a:p>
          <a:endParaRPr lang="en-US"/>
        </a:p>
      </dgm:t>
    </dgm:pt>
    <dgm:pt modelId="{82D267F8-A9D4-4318-B3DE-1457394629E5}" type="pres">
      <dgm:prSet presAssocID="{C3772928-5050-4FD8-80E8-F78EEE6F431D}" presName="root" presStyleCnt="0"/>
      <dgm:spPr/>
    </dgm:pt>
    <dgm:pt modelId="{B57B6E09-9FBB-43A6-99B2-86F342CFD8D7}" type="pres">
      <dgm:prSet presAssocID="{C3772928-5050-4FD8-80E8-F78EEE6F431D}" presName="rootComposite" presStyleCnt="0"/>
      <dgm:spPr/>
    </dgm:pt>
    <dgm:pt modelId="{D581741C-61FD-4AF9-9593-64C4ACFB5C6E}" type="pres">
      <dgm:prSet presAssocID="{C3772928-5050-4FD8-80E8-F78EEE6F431D}" presName="rootText" presStyleLbl="node1" presStyleIdx="2" presStyleCnt="5"/>
      <dgm:spPr/>
      <dgm:t>
        <a:bodyPr/>
        <a:lstStyle/>
        <a:p>
          <a:endParaRPr lang="en-US"/>
        </a:p>
      </dgm:t>
    </dgm:pt>
    <dgm:pt modelId="{71C5DADE-8A3A-4F4C-A510-9661C3793ADA}" type="pres">
      <dgm:prSet presAssocID="{C3772928-5050-4FD8-80E8-F78EEE6F431D}" presName="rootConnector" presStyleLbl="node1" presStyleIdx="2" presStyleCnt="5"/>
      <dgm:spPr/>
      <dgm:t>
        <a:bodyPr/>
        <a:lstStyle/>
        <a:p>
          <a:endParaRPr lang="en-US"/>
        </a:p>
      </dgm:t>
    </dgm:pt>
    <dgm:pt modelId="{C1126D3D-ED0D-464C-9FD6-CB4C9312B8FF}" type="pres">
      <dgm:prSet presAssocID="{C3772928-5050-4FD8-80E8-F78EEE6F431D}" presName="childShape" presStyleCnt="0"/>
      <dgm:spPr/>
    </dgm:pt>
    <dgm:pt modelId="{F469BAED-0028-4828-8ECA-4BA19F3CD537}" type="pres">
      <dgm:prSet presAssocID="{7FB4C001-BB74-4128-BC50-E2A4E5F11EE0}" presName="Name13" presStyleLbl="parChTrans1D2" presStyleIdx="3" presStyleCnt="21"/>
      <dgm:spPr/>
      <dgm:t>
        <a:bodyPr/>
        <a:lstStyle/>
        <a:p>
          <a:endParaRPr lang="en-US"/>
        </a:p>
      </dgm:t>
    </dgm:pt>
    <dgm:pt modelId="{45B67EE7-226D-4D21-A758-81D03E868CBB}" type="pres">
      <dgm:prSet presAssocID="{33AA3BDE-0CCE-4F6C-AF01-8C2C7EB8B7A6}" presName="childText" presStyleLbl="bgAcc1" presStyleIdx="3" presStyleCnt="21" custLinFactNeighborX="29691">
        <dgm:presLayoutVars>
          <dgm:bulletEnabled val="1"/>
        </dgm:presLayoutVars>
      </dgm:prSet>
      <dgm:spPr/>
      <dgm:t>
        <a:bodyPr/>
        <a:lstStyle/>
        <a:p>
          <a:endParaRPr lang="en-US"/>
        </a:p>
      </dgm:t>
    </dgm:pt>
    <dgm:pt modelId="{6D04ED53-B890-4D04-BC46-258AAE440618}" type="pres">
      <dgm:prSet presAssocID="{F42D3EAD-64E2-4976-A3F8-ABB994A1EB47}" presName="Name13" presStyleLbl="parChTrans1D2" presStyleIdx="4" presStyleCnt="21"/>
      <dgm:spPr/>
      <dgm:t>
        <a:bodyPr/>
        <a:lstStyle/>
        <a:p>
          <a:endParaRPr lang="en-US"/>
        </a:p>
      </dgm:t>
    </dgm:pt>
    <dgm:pt modelId="{CE676747-CA01-4FDD-B11D-95BE560EA00A}" type="pres">
      <dgm:prSet presAssocID="{1804029D-6988-4BFC-874B-4AEE3A2F3DBC}" presName="childText" presStyleLbl="bgAcc1" presStyleIdx="4" presStyleCnt="21" custLinFactNeighborX="29691">
        <dgm:presLayoutVars>
          <dgm:bulletEnabled val="1"/>
        </dgm:presLayoutVars>
      </dgm:prSet>
      <dgm:spPr/>
      <dgm:t>
        <a:bodyPr/>
        <a:lstStyle/>
        <a:p>
          <a:endParaRPr lang="en-US"/>
        </a:p>
      </dgm:t>
    </dgm:pt>
    <dgm:pt modelId="{3639F8B4-A071-4EE8-9723-F7AA32ADBF0C}" type="pres">
      <dgm:prSet presAssocID="{11DCE02F-B39F-4239-AF22-A67D8D7B94F8}" presName="Name13" presStyleLbl="parChTrans1D2" presStyleIdx="5" presStyleCnt="21"/>
      <dgm:spPr/>
      <dgm:t>
        <a:bodyPr/>
        <a:lstStyle/>
        <a:p>
          <a:endParaRPr lang="en-US"/>
        </a:p>
      </dgm:t>
    </dgm:pt>
    <dgm:pt modelId="{B039B633-99BA-4EE6-A6BD-6A1078259D29}" type="pres">
      <dgm:prSet presAssocID="{371AEA5A-AB50-41EE-ADFA-A8C313293163}" presName="childText" presStyleLbl="bgAcc1" presStyleIdx="5" presStyleCnt="21" custLinFactNeighborX="29691">
        <dgm:presLayoutVars>
          <dgm:bulletEnabled val="1"/>
        </dgm:presLayoutVars>
      </dgm:prSet>
      <dgm:spPr/>
      <dgm:t>
        <a:bodyPr/>
        <a:lstStyle/>
        <a:p>
          <a:endParaRPr lang="en-US"/>
        </a:p>
      </dgm:t>
    </dgm:pt>
    <dgm:pt modelId="{B0E2A7F0-6057-4B0C-BF56-DDF31BF87A66}" type="pres">
      <dgm:prSet presAssocID="{B3D7E938-4397-401D-A774-6D0629A631E6}" presName="Name13" presStyleLbl="parChTrans1D2" presStyleIdx="6" presStyleCnt="21"/>
      <dgm:spPr/>
      <dgm:t>
        <a:bodyPr/>
        <a:lstStyle/>
        <a:p>
          <a:endParaRPr lang="en-US"/>
        </a:p>
      </dgm:t>
    </dgm:pt>
    <dgm:pt modelId="{FECB7461-3747-46E2-9653-10F7A88881AC}" type="pres">
      <dgm:prSet presAssocID="{9134ACBF-4B29-4693-9816-914D3FA89DE2}" presName="childText" presStyleLbl="bgAcc1" presStyleIdx="6" presStyleCnt="21" custLinFactNeighborX="29691">
        <dgm:presLayoutVars>
          <dgm:bulletEnabled val="1"/>
        </dgm:presLayoutVars>
      </dgm:prSet>
      <dgm:spPr/>
      <dgm:t>
        <a:bodyPr/>
        <a:lstStyle/>
        <a:p>
          <a:endParaRPr lang="en-US"/>
        </a:p>
      </dgm:t>
    </dgm:pt>
    <dgm:pt modelId="{A38A0075-F61B-40EB-92AA-090A655E5B30}" type="pres">
      <dgm:prSet presAssocID="{61DEEA13-5C86-4714-9CC3-218EEB923781}" presName="Name13" presStyleLbl="parChTrans1D2" presStyleIdx="7" presStyleCnt="21"/>
      <dgm:spPr/>
      <dgm:t>
        <a:bodyPr/>
        <a:lstStyle/>
        <a:p>
          <a:endParaRPr lang="en-US"/>
        </a:p>
      </dgm:t>
    </dgm:pt>
    <dgm:pt modelId="{1B85676D-C38F-4EAC-8D11-78352586CDA9}" type="pres">
      <dgm:prSet presAssocID="{80054301-397E-46FF-ABFE-73016806C4B6}" presName="childText" presStyleLbl="bgAcc1" presStyleIdx="7" presStyleCnt="21" custLinFactNeighborX="29691">
        <dgm:presLayoutVars>
          <dgm:bulletEnabled val="1"/>
        </dgm:presLayoutVars>
      </dgm:prSet>
      <dgm:spPr/>
      <dgm:t>
        <a:bodyPr/>
        <a:lstStyle/>
        <a:p>
          <a:endParaRPr lang="en-US"/>
        </a:p>
      </dgm:t>
    </dgm:pt>
    <dgm:pt modelId="{7C322E95-5C66-42E4-B53A-534667F6CED5}" type="pres">
      <dgm:prSet presAssocID="{573D8065-7F4F-4C7A-BD83-9FDC197734D8}" presName="Name13" presStyleLbl="parChTrans1D2" presStyleIdx="8" presStyleCnt="21"/>
      <dgm:spPr/>
      <dgm:t>
        <a:bodyPr/>
        <a:lstStyle/>
        <a:p>
          <a:endParaRPr lang="en-US"/>
        </a:p>
      </dgm:t>
    </dgm:pt>
    <dgm:pt modelId="{FD19F7DD-068B-4DD5-8FE4-26E25A3CC6F2}" type="pres">
      <dgm:prSet presAssocID="{095C6C2D-94DD-4A24-91C9-231E40A7C184}" presName="childText" presStyleLbl="bgAcc1" presStyleIdx="8" presStyleCnt="21" custLinFactNeighborX="29691">
        <dgm:presLayoutVars>
          <dgm:bulletEnabled val="1"/>
        </dgm:presLayoutVars>
      </dgm:prSet>
      <dgm:spPr/>
      <dgm:t>
        <a:bodyPr/>
        <a:lstStyle/>
        <a:p>
          <a:endParaRPr lang="en-US"/>
        </a:p>
      </dgm:t>
    </dgm:pt>
    <dgm:pt modelId="{9596F5EC-81E8-46B8-BD75-E1220EE7CEF9}" type="pres">
      <dgm:prSet presAssocID="{7E6ED2EC-A266-438A-AB7E-A9270CA812C0}" presName="root" presStyleCnt="0"/>
      <dgm:spPr/>
    </dgm:pt>
    <dgm:pt modelId="{82CE687F-149F-441D-8873-37A8390EC3DF}" type="pres">
      <dgm:prSet presAssocID="{7E6ED2EC-A266-438A-AB7E-A9270CA812C0}" presName="rootComposite" presStyleCnt="0"/>
      <dgm:spPr/>
    </dgm:pt>
    <dgm:pt modelId="{10243341-91FE-4F9D-8516-2D11B0F11442}" type="pres">
      <dgm:prSet presAssocID="{7E6ED2EC-A266-438A-AB7E-A9270CA812C0}" presName="rootText" presStyleLbl="node1" presStyleIdx="3" presStyleCnt="5"/>
      <dgm:spPr/>
      <dgm:t>
        <a:bodyPr/>
        <a:lstStyle/>
        <a:p>
          <a:endParaRPr lang="en-US"/>
        </a:p>
      </dgm:t>
    </dgm:pt>
    <dgm:pt modelId="{41F6F1F0-D64C-4B8A-85F5-11B44A053B8B}" type="pres">
      <dgm:prSet presAssocID="{7E6ED2EC-A266-438A-AB7E-A9270CA812C0}" presName="rootConnector" presStyleLbl="node1" presStyleIdx="3" presStyleCnt="5"/>
      <dgm:spPr/>
      <dgm:t>
        <a:bodyPr/>
        <a:lstStyle/>
        <a:p>
          <a:endParaRPr lang="en-US"/>
        </a:p>
      </dgm:t>
    </dgm:pt>
    <dgm:pt modelId="{ABF5F4FB-7E38-4925-8974-F4065C01B111}" type="pres">
      <dgm:prSet presAssocID="{7E6ED2EC-A266-438A-AB7E-A9270CA812C0}" presName="childShape" presStyleCnt="0"/>
      <dgm:spPr/>
    </dgm:pt>
    <dgm:pt modelId="{15B67D58-5A50-430F-A250-CCFBA4ED4865}" type="pres">
      <dgm:prSet presAssocID="{769A7C9C-4D28-4795-9D9A-8554431BFD09}" presName="Name13" presStyleLbl="parChTrans1D2" presStyleIdx="9" presStyleCnt="21"/>
      <dgm:spPr/>
      <dgm:t>
        <a:bodyPr/>
        <a:lstStyle/>
        <a:p>
          <a:endParaRPr lang="en-US"/>
        </a:p>
      </dgm:t>
    </dgm:pt>
    <dgm:pt modelId="{40CBDF3D-43EB-4C5A-8A27-96681F5CE8FD}" type="pres">
      <dgm:prSet presAssocID="{D6F25748-A4C7-4DE7-A8C7-1A8DF0938BDF}" presName="childText" presStyleLbl="bgAcc1" presStyleIdx="9" presStyleCnt="21" custLinFactNeighborX="29691">
        <dgm:presLayoutVars>
          <dgm:bulletEnabled val="1"/>
        </dgm:presLayoutVars>
      </dgm:prSet>
      <dgm:spPr/>
      <dgm:t>
        <a:bodyPr/>
        <a:lstStyle/>
        <a:p>
          <a:endParaRPr lang="en-US"/>
        </a:p>
      </dgm:t>
    </dgm:pt>
    <dgm:pt modelId="{E2BA1E48-2264-432E-8F28-368001DFF92D}" type="pres">
      <dgm:prSet presAssocID="{027C6E8D-2927-4BEB-813B-ED81970FB469}" presName="Name13" presStyleLbl="parChTrans1D2" presStyleIdx="10" presStyleCnt="21"/>
      <dgm:spPr/>
      <dgm:t>
        <a:bodyPr/>
        <a:lstStyle/>
        <a:p>
          <a:endParaRPr lang="en-US"/>
        </a:p>
      </dgm:t>
    </dgm:pt>
    <dgm:pt modelId="{8D9A990E-2D34-407B-BA36-76A16DE692D9}" type="pres">
      <dgm:prSet presAssocID="{A17822F5-A9A4-4A9E-A1EB-86439285B104}" presName="childText" presStyleLbl="bgAcc1" presStyleIdx="10" presStyleCnt="21" custLinFactNeighborX="29691">
        <dgm:presLayoutVars>
          <dgm:bulletEnabled val="1"/>
        </dgm:presLayoutVars>
      </dgm:prSet>
      <dgm:spPr/>
      <dgm:t>
        <a:bodyPr/>
        <a:lstStyle/>
        <a:p>
          <a:endParaRPr lang="en-US"/>
        </a:p>
      </dgm:t>
    </dgm:pt>
    <dgm:pt modelId="{975F179D-8E13-4370-A367-F726780423D9}" type="pres">
      <dgm:prSet presAssocID="{608EC325-1669-4624-8D14-0AD81581915F}" presName="Name13" presStyleLbl="parChTrans1D2" presStyleIdx="11" presStyleCnt="21"/>
      <dgm:spPr/>
      <dgm:t>
        <a:bodyPr/>
        <a:lstStyle/>
        <a:p>
          <a:endParaRPr lang="en-US"/>
        </a:p>
      </dgm:t>
    </dgm:pt>
    <dgm:pt modelId="{29979110-7BF0-4334-B831-9850BFD1D8DB}" type="pres">
      <dgm:prSet presAssocID="{2BCBA7B0-5B30-473F-A8D9-18603D6C3F4D}" presName="childText" presStyleLbl="bgAcc1" presStyleIdx="11" presStyleCnt="21" custLinFactNeighborX="29691">
        <dgm:presLayoutVars>
          <dgm:bulletEnabled val="1"/>
        </dgm:presLayoutVars>
      </dgm:prSet>
      <dgm:spPr/>
      <dgm:t>
        <a:bodyPr/>
        <a:lstStyle/>
        <a:p>
          <a:endParaRPr lang="en-US"/>
        </a:p>
      </dgm:t>
    </dgm:pt>
    <dgm:pt modelId="{731C292B-23A0-4F6B-ACC9-D24E6C5B09EB}" type="pres">
      <dgm:prSet presAssocID="{A6D3721B-5651-440A-BAC4-DBF08E02C4E4}" presName="Name13" presStyleLbl="parChTrans1D2" presStyleIdx="12" presStyleCnt="21"/>
      <dgm:spPr/>
      <dgm:t>
        <a:bodyPr/>
        <a:lstStyle/>
        <a:p>
          <a:endParaRPr lang="en-US"/>
        </a:p>
      </dgm:t>
    </dgm:pt>
    <dgm:pt modelId="{8A4D85B2-C239-4787-B485-69C76759D3A8}" type="pres">
      <dgm:prSet presAssocID="{01B7C7AB-638B-4C0D-87E3-D3ADE86874CB}" presName="childText" presStyleLbl="bgAcc1" presStyleIdx="12" presStyleCnt="21" custLinFactNeighborX="29691">
        <dgm:presLayoutVars>
          <dgm:bulletEnabled val="1"/>
        </dgm:presLayoutVars>
      </dgm:prSet>
      <dgm:spPr/>
      <dgm:t>
        <a:bodyPr/>
        <a:lstStyle/>
        <a:p>
          <a:endParaRPr lang="en-US"/>
        </a:p>
      </dgm:t>
    </dgm:pt>
    <dgm:pt modelId="{A1679ABF-B09A-4E95-AC63-FD3046D4292E}" type="pres">
      <dgm:prSet presAssocID="{168CD622-BD31-4C7D-9454-1BCF48E4DD7B}" presName="Name13" presStyleLbl="parChTrans1D2" presStyleIdx="13" presStyleCnt="21"/>
      <dgm:spPr/>
      <dgm:t>
        <a:bodyPr/>
        <a:lstStyle/>
        <a:p>
          <a:endParaRPr lang="en-US"/>
        </a:p>
      </dgm:t>
    </dgm:pt>
    <dgm:pt modelId="{8879D811-EF59-4D97-B850-B168B35E8398}" type="pres">
      <dgm:prSet presAssocID="{75CA44D7-D699-4F41-8BE1-C3653EA0F070}" presName="childText" presStyleLbl="bgAcc1" presStyleIdx="13" presStyleCnt="21" custLinFactNeighborX="29691">
        <dgm:presLayoutVars>
          <dgm:bulletEnabled val="1"/>
        </dgm:presLayoutVars>
      </dgm:prSet>
      <dgm:spPr/>
      <dgm:t>
        <a:bodyPr/>
        <a:lstStyle/>
        <a:p>
          <a:endParaRPr lang="en-US"/>
        </a:p>
      </dgm:t>
    </dgm:pt>
    <dgm:pt modelId="{98849BB4-CCB3-42A2-AF0E-DB9F341473A7}" type="pres">
      <dgm:prSet presAssocID="{66B1B0FC-AD9A-4556-BAB8-193E2E69D792}" presName="Name13" presStyleLbl="parChTrans1D2" presStyleIdx="14" presStyleCnt="21"/>
      <dgm:spPr/>
      <dgm:t>
        <a:bodyPr/>
        <a:lstStyle/>
        <a:p>
          <a:endParaRPr lang="en-US"/>
        </a:p>
      </dgm:t>
    </dgm:pt>
    <dgm:pt modelId="{96592C7C-79CB-4D77-9271-866E2ECF0FB1}" type="pres">
      <dgm:prSet presAssocID="{D76E1B46-F60F-498E-BAEB-29B83767FEA3}" presName="childText" presStyleLbl="bgAcc1" presStyleIdx="14" presStyleCnt="21" custLinFactNeighborX="29691">
        <dgm:presLayoutVars>
          <dgm:bulletEnabled val="1"/>
        </dgm:presLayoutVars>
      </dgm:prSet>
      <dgm:spPr/>
      <dgm:t>
        <a:bodyPr/>
        <a:lstStyle/>
        <a:p>
          <a:endParaRPr lang="en-US"/>
        </a:p>
      </dgm:t>
    </dgm:pt>
    <dgm:pt modelId="{2ADB990F-566E-4DD8-BB84-96382EDD404D}" type="pres">
      <dgm:prSet presAssocID="{7E70B4E6-BABC-4C97-B9B1-0B1CA5CB1238}" presName="root" presStyleCnt="0"/>
      <dgm:spPr/>
    </dgm:pt>
    <dgm:pt modelId="{1A9D2E97-2502-47BB-80A4-CDA217276421}" type="pres">
      <dgm:prSet presAssocID="{7E70B4E6-BABC-4C97-B9B1-0B1CA5CB1238}" presName="rootComposite" presStyleCnt="0"/>
      <dgm:spPr/>
    </dgm:pt>
    <dgm:pt modelId="{12F8E05F-EDF6-422A-AEFF-1A2FD722E30A}" type="pres">
      <dgm:prSet presAssocID="{7E70B4E6-BABC-4C97-B9B1-0B1CA5CB1238}" presName="rootText" presStyleLbl="node1" presStyleIdx="4" presStyleCnt="5"/>
      <dgm:spPr/>
      <dgm:t>
        <a:bodyPr/>
        <a:lstStyle/>
        <a:p>
          <a:endParaRPr lang="en-US"/>
        </a:p>
      </dgm:t>
    </dgm:pt>
    <dgm:pt modelId="{BC7A1BBF-9657-4D1E-87A3-6DE2536C5A35}" type="pres">
      <dgm:prSet presAssocID="{7E70B4E6-BABC-4C97-B9B1-0B1CA5CB1238}" presName="rootConnector" presStyleLbl="node1" presStyleIdx="4" presStyleCnt="5"/>
      <dgm:spPr/>
      <dgm:t>
        <a:bodyPr/>
        <a:lstStyle/>
        <a:p>
          <a:endParaRPr lang="en-US"/>
        </a:p>
      </dgm:t>
    </dgm:pt>
    <dgm:pt modelId="{FC01DE65-B007-4397-9505-3084D9A4D3B0}" type="pres">
      <dgm:prSet presAssocID="{7E70B4E6-BABC-4C97-B9B1-0B1CA5CB1238}" presName="childShape" presStyleCnt="0"/>
      <dgm:spPr/>
    </dgm:pt>
    <dgm:pt modelId="{146141FC-3A50-4637-93AC-CCDCE6DEDCFD}" type="pres">
      <dgm:prSet presAssocID="{C44734CF-36EB-4513-B887-41AF930E807C}" presName="Name13" presStyleLbl="parChTrans1D2" presStyleIdx="15" presStyleCnt="21"/>
      <dgm:spPr/>
      <dgm:t>
        <a:bodyPr/>
        <a:lstStyle/>
        <a:p>
          <a:endParaRPr lang="en-US"/>
        </a:p>
      </dgm:t>
    </dgm:pt>
    <dgm:pt modelId="{7E917FDA-895C-4C26-A6EC-026F7C207AC4}" type="pres">
      <dgm:prSet presAssocID="{A1A83E76-63C0-4E66-884A-DADAA8A07079}" presName="childText" presStyleLbl="bgAcc1" presStyleIdx="15" presStyleCnt="21" custLinFactNeighborX="12556">
        <dgm:presLayoutVars>
          <dgm:bulletEnabled val="1"/>
        </dgm:presLayoutVars>
      </dgm:prSet>
      <dgm:spPr/>
      <dgm:t>
        <a:bodyPr/>
        <a:lstStyle/>
        <a:p>
          <a:endParaRPr lang="en-US"/>
        </a:p>
      </dgm:t>
    </dgm:pt>
    <dgm:pt modelId="{135AD099-9F5E-4DE1-A92C-873A6BBF578E}" type="pres">
      <dgm:prSet presAssocID="{AC5766D8-EB45-4930-97E0-AD24C1E00CE9}" presName="Name13" presStyleLbl="parChTrans1D2" presStyleIdx="16" presStyleCnt="21"/>
      <dgm:spPr/>
      <dgm:t>
        <a:bodyPr/>
        <a:lstStyle/>
        <a:p>
          <a:endParaRPr lang="en-US"/>
        </a:p>
      </dgm:t>
    </dgm:pt>
    <dgm:pt modelId="{621F0779-2CAC-49DB-9F79-11C169A1C028}" type="pres">
      <dgm:prSet presAssocID="{3455EA55-E2B3-4EAF-B243-B18560371C1C}" presName="childText" presStyleLbl="bgAcc1" presStyleIdx="16" presStyleCnt="21" custLinFactNeighborX="12556">
        <dgm:presLayoutVars>
          <dgm:bulletEnabled val="1"/>
        </dgm:presLayoutVars>
      </dgm:prSet>
      <dgm:spPr/>
      <dgm:t>
        <a:bodyPr/>
        <a:lstStyle/>
        <a:p>
          <a:endParaRPr lang="en-US"/>
        </a:p>
      </dgm:t>
    </dgm:pt>
    <dgm:pt modelId="{3CCD81E4-BE89-4A5D-904E-F44CEE759780}" type="pres">
      <dgm:prSet presAssocID="{F2C6AF93-58EC-48B6-8CF5-349B745ECAB9}" presName="Name13" presStyleLbl="parChTrans1D2" presStyleIdx="17" presStyleCnt="21"/>
      <dgm:spPr/>
      <dgm:t>
        <a:bodyPr/>
        <a:lstStyle/>
        <a:p>
          <a:endParaRPr lang="en-US"/>
        </a:p>
      </dgm:t>
    </dgm:pt>
    <dgm:pt modelId="{24E1A93C-F1AF-4BB2-8E7E-CD66728772C5}" type="pres">
      <dgm:prSet presAssocID="{5C00D2E9-75CE-43A8-B587-3E38B4ECB48E}" presName="childText" presStyleLbl="bgAcc1" presStyleIdx="17" presStyleCnt="21" custLinFactNeighborX="12556">
        <dgm:presLayoutVars>
          <dgm:bulletEnabled val="1"/>
        </dgm:presLayoutVars>
      </dgm:prSet>
      <dgm:spPr/>
      <dgm:t>
        <a:bodyPr/>
        <a:lstStyle/>
        <a:p>
          <a:endParaRPr lang="en-US"/>
        </a:p>
      </dgm:t>
    </dgm:pt>
    <dgm:pt modelId="{A84F27C1-AC53-45FC-9D6C-643F6B450E3D}" type="pres">
      <dgm:prSet presAssocID="{2DDDADEB-7252-4078-AA8C-78A548209964}" presName="Name13" presStyleLbl="parChTrans1D2" presStyleIdx="18" presStyleCnt="21"/>
      <dgm:spPr/>
      <dgm:t>
        <a:bodyPr/>
        <a:lstStyle/>
        <a:p>
          <a:endParaRPr lang="en-US"/>
        </a:p>
      </dgm:t>
    </dgm:pt>
    <dgm:pt modelId="{D010A3B7-F8DD-4B62-87C5-04AE78CE874C}" type="pres">
      <dgm:prSet presAssocID="{5ACB4002-7243-49DB-9395-4FEF3CEDF6CB}" presName="childText" presStyleLbl="bgAcc1" presStyleIdx="18" presStyleCnt="21" custLinFactNeighborX="12556">
        <dgm:presLayoutVars>
          <dgm:bulletEnabled val="1"/>
        </dgm:presLayoutVars>
      </dgm:prSet>
      <dgm:spPr/>
      <dgm:t>
        <a:bodyPr/>
        <a:lstStyle/>
        <a:p>
          <a:endParaRPr lang="en-US"/>
        </a:p>
      </dgm:t>
    </dgm:pt>
    <dgm:pt modelId="{A2225372-C8C1-4B27-B2FA-80DC55CB155D}" type="pres">
      <dgm:prSet presAssocID="{7CC9FE9C-CA21-473E-93D3-8E872899F314}" presName="Name13" presStyleLbl="parChTrans1D2" presStyleIdx="19" presStyleCnt="21"/>
      <dgm:spPr/>
      <dgm:t>
        <a:bodyPr/>
        <a:lstStyle/>
        <a:p>
          <a:endParaRPr lang="en-US"/>
        </a:p>
      </dgm:t>
    </dgm:pt>
    <dgm:pt modelId="{42B2F9B4-2231-426F-8657-33A6CA507C97}" type="pres">
      <dgm:prSet presAssocID="{3227149B-C903-45F2-81CC-EB48C2077A57}" presName="childText" presStyleLbl="bgAcc1" presStyleIdx="19" presStyleCnt="21" custLinFactNeighborX="12556">
        <dgm:presLayoutVars>
          <dgm:bulletEnabled val="1"/>
        </dgm:presLayoutVars>
      </dgm:prSet>
      <dgm:spPr/>
      <dgm:t>
        <a:bodyPr/>
        <a:lstStyle/>
        <a:p>
          <a:endParaRPr lang="en-US"/>
        </a:p>
      </dgm:t>
    </dgm:pt>
    <dgm:pt modelId="{DB784AEB-3C5E-4F9B-A22E-93D54F436057}" type="pres">
      <dgm:prSet presAssocID="{BD3D426A-B4C8-41B6-A4A0-36736FFBDEF4}" presName="Name13" presStyleLbl="parChTrans1D2" presStyleIdx="20" presStyleCnt="21"/>
      <dgm:spPr/>
      <dgm:t>
        <a:bodyPr/>
        <a:lstStyle/>
        <a:p>
          <a:endParaRPr lang="en-US"/>
        </a:p>
      </dgm:t>
    </dgm:pt>
    <dgm:pt modelId="{02382315-09A7-4690-8A3E-6089B56FC07F}" type="pres">
      <dgm:prSet presAssocID="{EFC29D3A-5FBC-44B5-8A25-2044DBA12D31}" presName="childText" presStyleLbl="bgAcc1" presStyleIdx="20" presStyleCnt="21" custLinFactNeighborX="12556">
        <dgm:presLayoutVars>
          <dgm:bulletEnabled val="1"/>
        </dgm:presLayoutVars>
      </dgm:prSet>
      <dgm:spPr/>
      <dgm:t>
        <a:bodyPr/>
        <a:lstStyle/>
        <a:p>
          <a:endParaRPr lang="en-US"/>
        </a:p>
      </dgm:t>
    </dgm:pt>
  </dgm:ptLst>
  <dgm:cxnLst>
    <dgm:cxn modelId="{9DA0025E-FF8F-4686-ACD2-183EFC41430E}" srcId="{C3772928-5050-4FD8-80E8-F78EEE6F431D}" destId="{80054301-397E-46FF-ABFE-73016806C4B6}" srcOrd="4" destOrd="0" parTransId="{61DEEA13-5C86-4714-9CC3-218EEB923781}" sibTransId="{6EB6BEE8-3FF9-4B0C-8E31-940BF7B44B4D}"/>
    <dgm:cxn modelId="{823C724B-577F-4E87-B046-0B97D1D90405}" type="presOf" srcId="{D6F25748-A4C7-4DE7-A8C7-1A8DF0938BDF}" destId="{40CBDF3D-43EB-4C5A-8A27-96681F5CE8FD}" srcOrd="0" destOrd="0" presId="urn:microsoft.com/office/officeart/2005/8/layout/hierarchy3"/>
    <dgm:cxn modelId="{3A2B479B-1ACF-42E1-A5FC-FDF61DFCBA3A}" type="presOf" srcId="{A6D3721B-5651-440A-BAC4-DBF08E02C4E4}" destId="{731C292B-23A0-4F6B-ACC9-D24E6C5B09EB}" srcOrd="0" destOrd="0" presId="urn:microsoft.com/office/officeart/2005/8/layout/hierarchy3"/>
    <dgm:cxn modelId="{378E3B70-5A88-4EB4-8CD2-B5C8E0197566}" srcId="{7E70B4E6-BABC-4C97-B9B1-0B1CA5CB1238}" destId="{5C00D2E9-75CE-43A8-B587-3E38B4ECB48E}" srcOrd="2" destOrd="0" parTransId="{F2C6AF93-58EC-48B6-8CF5-349B745ECAB9}" sibTransId="{45F3572D-3DFD-4B64-896A-1AFC77C7928D}"/>
    <dgm:cxn modelId="{1D2CF8F4-D71B-44F4-A6C7-3E77F9EE3705}" type="presOf" srcId="{928C8888-4D30-4BF7-90C7-CBFF5F14620B}" destId="{9575C6D0-67BB-4ADF-ADBA-8225CBA0515E}" srcOrd="0" destOrd="0" presId="urn:microsoft.com/office/officeart/2005/8/layout/hierarchy3"/>
    <dgm:cxn modelId="{4F83F0B8-0070-4AA2-B10A-DD543FE6223A}" type="presOf" srcId="{6A20BBBB-AB64-4739-8DB5-A31DAEBE2C90}" destId="{485C8B08-AFE3-4666-A123-E6015D93E45C}" srcOrd="0" destOrd="0" presId="urn:microsoft.com/office/officeart/2005/8/layout/hierarchy3"/>
    <dgm:cxn modelId="{64E4F7CA-3A3A-4815-9052-AA196540970F}" srcId="{928C8888-4D30-4BF7-90C7-CBFF5F14620B}" destId="{C3772928-5050-4FD8-80E8-F78EEE6F431D}" srcOrd="2" destOrd="0" parTransId="{F3604A7A-244F-4012-ACCE-6D9921A46757}" sibTransId="{A7115230-475C-48FE-B931-0B52B04C4822}"/>
    <dgm:cxn modelId="{910B9DF3-9F49-407F-9075-624A807A227D}" type="presOf" srcId="{769A7C9C-4D28-4795-9D9A-8554431BFD09}" destId="{15B67D58-5A50-430F-A250-CCFBA4ED4865}" srcOrd="0" destOrd="0" presId="urn:microsoft.com/office/officeart/2005/8/layout/hierarchy3"/>
    <dgm:cxn modelId="{9CF2BCAB-8E5A-4C5C-B9A9-3E7DD3A688B3}" type="presOf" srcId="{C713FAAA-56B9-46CE-BFCD-0D5C233ACC03}" destId="{3EB953B1-2DAF-438B-8F2A-2E606105F148}" srcOrd="1" destOrd="0" presId="urn:microsoft.com/office/officeart/2005/8/layout/hierarchy3"/>
    <dgm:cxn modelId="{740CA1E9-80B6-4C12-8A41-A79D219814F8}" type="presOf" srcId="{027C6E8D-2927-4BEB-813B-ED81970FB469}" destId="{E2BA1E48-2264-432E-8F28-368001DFF92D}" srcOrd="0" destOrd="0" presId="urn:microsoft.com/office/officeart/2005/8/layout/hierarchy3"/>
    <dgm:cxn modelId="{B64C0F10-F349-4981-BF60-87E2D718D378}" srcId="{7E70B4E6-BABC-4C97-B9B1-0B1CA5CB1238}" destId="{EFC29D3A-5FBC-44B5-8A25-2044DBA12D31}" srcOrd="5" destOrd="0" parTransId="{BD3D426A-B4C8-41B6-A4A0-36736FFBDEF4}" sibTransId="{61861021-7F0E-47BF-A360-AE5E34932285}"/>
    <dgm:cxn modelId="{FB53A447-AECB-4F7D-8762-A56712F8A38B}" srcId="{7E70B4E6-BABC-4C97-B9B1-0B1CA5CB1238}" destId="{A1A83E76-63C0-4E66-884A-DADAA8A07079}" srcOrd="0" destOrd="0" parTransId="{C44734CF-36EB-4513-B887-41AF930E807C}" sibTransId="{8B272237-C985-479A-86B3-E77C20323270}"/>
    <dgm:cxn modelId="{915D4689-829F-4011-A4E7-3A51C6FE416C}" srcId="{7E6ED2EC-A266-438A-AB7E-A9270CA812C0}" destId="{D76E1B46-F60F-498E-BAEB-29B83767FEA3}" srcOrd="5" destOrd="0" parTransId="{66B1B0FC-AD9A-4556-BAB8-193E2E69D792}" sibTransId="{A5A3675A-B90C-4A9C-98D5-B51AAD9EB24C}"/>
    <dgm:cxn modelId="{67C93EB4-1ECF-4266-9121-F24C9D6978D5}" srcId="{928C8888-4D30-4BF7-90C7-CBFF5F14620B}" destId="{C713FAAA-56B9-46CE-BFCD-0D5C233ACC03}" srcOrd="1" destOrd="0" parTransId="{8206E737-85C2-456B-A431-E2B09DF3D712}" sibTransId="{61D852C6-6EE9-4F68-AF46-FFDBACB3FA7C}"/>
    <dgm:cxn modelId="{9721B99D-660E-46A2-AB8D-C62820078591}" type="presOf" srcId="{C44734CF-36EB-4513-B887-41AF930E807C}" destId="{146141FC-3A50-4637-93AC-CCDCE6DEDCFD}" srcOrd="0" destOrd="0" presId="urn:microsoft.com/office/officeart/2005/8/layout/hierarchy3"/>
    <dgm:cxn modelId="{01494D34-5BCC-47F1-B2DC-DA4A5FF93452}" type="presOf" srcId="{BD3D426A-B4C8-41B6-A4A0-36736FFBDEF4}" destId="{DB784AEB-3C5E-4F9B-A22E-93D54F436057}" srcOrd="0" destOrd="0" presId="urn:microsoft.com/office/officeart/2005/8/layout/hierarchy3"/>
    <dgm:cxn modelId="{509F5CDF-DDA9-4B76-83B0-E9A7E744450D}" type="presOf" srcId="{C3772928-5050-4FD8-80E8-F78EEE6F431D}" destId="{71C5DADE-8A3A-4F4C-A510-9661C3793ADA}" srcOrd="1" destOrd="0" presId="urn:microsoft.com/office/officeart/2005/8/layout/hierarchy3"/>
    <dgm:cxn modelId="{7DB52BD7-93BD-4016-800E-984B553E3E69}" type="presOf" srcId="{11DCE02F-B39F-4239-AF22-A67D8D7B94F8}" destId="{3639F8B4-A071-4EE8-9723-F7AA32ADBF0C}" srcOrd="0" destOrd="0" presId="urn:microsoft.com/office/officeart/2005/8/layout/hierarchy3"/>
    <dgm:cxn modelId="{DDDCB2CA-D992-42DD-A6B9-71CAB0B400C9}" type="presOf" srcId="{61DEEA13-5C86-4714-9CC3-218EEB923781}" destId="{A38A0075-F61B-40EB-92AA-090A655E5B30}" srcOrd="0" destOrd="0" presId="urn:microsoft.com/office/officeart/2005/8/layout/hierarchy3"/>
    <dgm:cxn modelId="{8E12888A-52DD-4FA0-AE16-3E7AEDF04DB0}" srcId="{C35B98A7-CDFC-4786-9618-C3313E6A370E}" destId="{548D3F97-364A-4972-9CCD-7A9C7118031E}" srcOrd="0" destOrd="0" parTransId="{378B2DA4-AE2E-4677-9C5D-39E219820CC9}" sibTransId="{7971C7FB-C857-48C5-BDA1-3B327461FFD2}"/>
    <dgm:cxn modelId="{5A050FD3-B58C-4AD2-88AB-DA827DB30AA0}" type="presOf" srcId="{C713FAAA-56B9-46CE-BFCD-0D5C233ACC03}" destId="{3AB6EDC0-1C48-4750-ACC5-AED90E09ED78}" srcOrd="0" destOrd="0" presId="urn:microsoft.com/office/officeart/2005/8/layout/hierarchy3"/>
    <dgm:cxn modelId="{EA39D5A9-D591-4475-A09C-F70ED8429FBE}" srcId="{C3772928-5050-4FD8-80E8-F78EEE6F431D}" destId="{371AEA5A-AB50-41EE-ADFA-A8C313293163}" srcOrd="2" destOrd="0" parTransId="{11DCE02F-B39F-4239-AF22-A67D8D7B94F8}" sibTransId="{F1600A0B-0F23-4FE8-9AA9-6A9A564A09CF}"/>
    <dgm:cxn modelId="{9CC3B10F-5278-4A9E-9552-B8B55F2D3C5E}" type="presOf" srcId="{9134ACBF-4B29-4693-9816-914D3FA89DE2}" destId="{FECB7461-3747-46E2-9653-10F7A88881AC}" srcOrd="0" destOrd="0" presId="urn:microsoft.com/office/officeart/2005/8/layout/hierarchy3"/>
    <dgm:cxn modelId="{44472152-0637-4E3F-B7ED-4676C1811C8C}" type="presOf" srcId="{5ACB4002-7243-49DB-9395-4FEF3CEDF6CB}" destId="{D010A3B7-F8DD-4B62-87C5-04AE78CE874C}" srcOrd="0" destOrd="0" presId="urn:microsoft.com/office/officeart/2005/8/layout/hierarchy3"/>
    <dgm:cxn modelId="{D1D84E1A-6013-44CC-84BB-F84AA1DD0D43}" type="presOf" srcId="{7FB4C001-BB74-4128-BC50-E2A4E5F11EE0}" destId="{F469BAED-0028-4828-8ECA-4BA19F3CD537}" srcOrd="0" destOrd="0" presId="urn:microsoft.com/office/officeart/2005/8/layout/hierarchy3"/>
    <dgm:cxn modelId="{0D52CA06-074F-4BB3-912F-545C1402085A}" type="presOf" srcId="{B3D7E938-4397-401D-A774-6D0629A631E6}" destId="{B0E2A7F0-6057-4B0C-BF56-DDF31BF87A66}" srcOrd="0" destOrd="0" presId="urn:microsoft.com/office/officeart/2005/8/layout/hierarchy3"/>
    <dgm:cxn modelId="{6D1BD472-1813-4839-8775-C4A6E5A69411}" srcId="{7E6ED2EC-A266-438A-AB7E-A9270CA812C0}" destId="{2BCBA7B0-5B30-473F-A8D9-18603D6C3F4D}" srcOrd="2" destOrd="0" parTransId="{608EC325-1669-4624-8D14-0AD81581915F}" sibTransId="{A0911C55-325D-480E-9759-1ACD20F1FA73}"/>
    <dgm:cxn modelId="{C1F316E4-7266-4B15-9094-D00F316CB633}" type="presOf" srcId="{75CA44D7-D699-4F41-8BE1-C3653EA0F070}" destId="{8879D811-EF59-4D97-B850-B168B35E8398}" srcOrd="0" destOrd="0" presId="urn:microsoft.com/office/officeart/2005/8/layout/hierarchy3"/>
    <dgm:cxn modelId="{29421303-6FFC-43DA-BA49-E8AFB2ED18B3}" type="presOf" srcId="{7CC9FE9C-CA21-473E-93D3-8E872899F314}" destId="{A2225372-C8C1-4B27-B2FA-80DC55CB155D}" srcOrd="0" destOrd="0" presId="urn:microsoft.com/office/officeart/2005/8/layout/hierarchy3"/>
    <dgm:cxn modelId="{B27A1473-5A77-4053-B9C8-0CD3D426B170}" srcId="{7E70B4E6-BABC-4C97-B9B1-0B1CA5CB1238}" destId="{3455EA55-E2B3-4EAF-B243-B18560371C1C}" srcOrd="1" destOrd="0" parTransId="{AC5766D8-EB45-4930-97E0-AD24C1E00CE9}" sibTransId="{A01E53A4-F1D5-4FB9-BBB2-1EAB02D9E3EC}"/>
    <dgm:cxn modelId="{A1D95FF3-7CA5-4812-BF12-E2C314B85C57}" type="presOf" srcId="{3455EA55-E2B3-4EAF-B243-B18560371C1C}" destId="{621F0779-2CAC-49DB-9F79-11C169A1C028}" srcOrd="0" destOrd="0" presId="urn:microsoft.com/office/officeart/2005/8/layout/hierarchy3"/>
    <dgm:cxn modelId="{1F2F97B3-609E-4DBD-9ED8-85CEDAF1E8A8}" type="presOf" srcId="{608EC325-1669-4624-8D14-0AD81581915F}" destId="{975F179D-8E13-4370-A367-F726780423D9}" srcOrd="0" destOrd="0" presId="urn:microsoft.com/office/officeart/2005/8/layout/hierarchy3"/>
    <dgm:cxn modelId="{090586AE-611B-4297-B22F-74AC1F09AB7E}" type="presOf" srcId="{F2C6AF93-58EC-48B6-8CF5-349B745ECAB9}" destId="{3CCD81E4-BE89-4A5D-904E-F44CEE759780}" srcOrd="0" destOrd="0" presId="urn:microsoft.com/office/officeart/2005/8/layout/hierarchy3"/>
    <dgm:cxn modelId="{C19A6E98-9D2A-4B7B-B0F2-2CD271CA90B0}" type="presOf" srcId="{EFC29D3A-5FBC-44B5-8A25-2044DBA12D31}" destId="{02382315-09A7-4690-8A3E-6089B56FC07F}" srcOrd="0" destOrd="0" presId="urn:microsoft.com/office/officeart/2005/8/layout/hierarchy3"/>
    <dgm:cxn modelId="{48886FC7-9B7D-4165-A419-33227D79AEF9}" type="presOf" srcId="{1804029D-6988-4BFC-874B-4AEE3A2F3DBC}" destId="{CE676747-CA01-4FDD-B11D-95BE560EA00A}" srcOrd="0" destOrd="0" presId="urn:microsoft.com/office/officeart/2005/8/layout/hierarchy3"/>
    <dgm:cxn modelId="{0B59A921-9CF2-4D30-9CCF-DB8A8431E41A}" srcId="{C3772928-5050-4FD8-80E8-F78EEE6F431D}" destId="{33AA3BDE-0CCE-4F6C-AF01-8C2C7EB8B7A6}" srcOrd="0" destOrd="0" parTransId="{7FB4C001-BB74-4128-BC50-E2A4E5F11EE0}" sibTransId="{8EA7EB23-AFAD-4BB4-972E-AD07BF1E5834}"/>
    <dgm:cxn modelId="{D59B0A95-A9D0-49C1-83C2-CE6E9A562132}" srcId="{C3772928-5050-4FD8-80E8-F78EEE6F431D}" destId="{1804029D-6988-4BFC-874B-4AEE3A2F3DBC}" srcOrd="1" destOrd="0" parTransId="{F42D3EAD-64E2-4976-A3F8-ABB994A1EB47}" sibTransId="{B9663B04-B71A-474D-B598-0E8A369D38E1}"/>
    <dgm:cxn modelId="{4B4842A6-2D62-436C-A7C6-C7CDCA001A8B}" type="presOf" srcId="{371AEA5A-AB50-41EE-ADFA-A8C313293163}" destId="{B039B633-99BA-4EE6-A6BD-6A1078259D29}" srcOrd="0" destOrd="0" presId="urn:microsoft.com/office/officeart/2005/8/layout/hierarchy3"/>
    <dgm:cxn modelId="{95EA2BAA-14B9-413B-8635-D81AA62673EA}" type="presOf" srcId="{D76E1B46-F60F-498E-BAEB-29B83767FEA3}" destId="{96592C7C-79CB-4D77-9271-866E2ECF0FB1}" srcOrd="0" destOrd="0" presId="urn:microsoft.com/office/officeart/2005/8/layout/hierarchy3"/>
    <dgm:cxn modelId="{3A0AA48D-25F7-487A-8079-DE94A40EB450}" srcId="{7E70B4E6-BABC-4C97-B9B1-0B1CA5CB1238}" destId="{3227149B-C903-45F2-81CC-EB48C2077A57}" srcOrd="4" destOrd="0" parTransId="{7CC9FE9C-CA21-473E-93D3-8E872899F314}" sibTransId="{A47CFE36-1CCC-4C9D-8F35-F7C563E508D9}"/>
    <dgm:cxn modelId="{158681CF-353E-4E7C-8B70-010DA99C1B44}" type="presOf" srcId="{548D3F97-364A-4972-9CCD-7A9C7118031E}" destId="{3C6B84DD-F2FF-4900-9ACE-5966E1692482}" srcOrd="0" destOrd="0" presId="urn:microsoft.com/office/officeart/2005/8/layout/hierarchy3"/>
    <dgm:cxn modelId="{09561A5D-966E-4C8E-A7E8-CEA7B9283295}" type="presOf" srcId="{168CD622-BD31-4C7D-9454-1BCF48E4DD7B}" destId="{A1679ABF-B09A-4E95-AC63-FD3046D4292E}" srcOrd="0" destOrd="0" presId="urn:microsoft.com/office/officeart/2005/8/layout/hierarchy3"/>
    <dgm:cxn modelId="{F78A627A-B335-43C5-A497-AF81CA79FE88}" srcId="{7E70B4E6-BABC-4C97-B9B1-0B1CA5CB1238}" destId="{5ACB4002-7243-49DB-9395-4FEF3CEDF6CB}" srcOrd="3" destOrd="0" parTransId="{2DDDADEB-7252-4078-AA8C-78A548209964}" sibTransId="{D45BB3F6-528F-41A6-AAB2-05ACFC9282F4}"/>
    <dgm:cxn modelId="{C22BD3BC-2BE6-43BC-A106-DC97C4901C19}" srcId="{7E6ED2EC-A266-438A-AB7E-A9270CA812C0}" destId="{A17822F5-A9A4-4A9E-A1EB-86439285B104}" srcOrd="1" destOrd="0" parTransId="{027C6E8D-2927-4BEB-813B-ED81970FB469}" sibTransId="{9E424776-9872-4168-85AC-4F2E533544B3}"/>
    <dgm:cxn modelId="{6C479639-FF70-4BC6-9575-AFE3CD1022B8}" type="presOf" srcId="{7E6ED2EC-A266-438A-AB7E-A9270CA812C0}" destId="{41F6F1F0-D64C-4B8A-85F5-11B44A053B8B}" srcOrd="1" destOrd="0" presId="urn:microsoft.com/office/officeart/2005/8/layout/hierarchy3"/>
    <dgm:cxn modelId="{9F79CFC5-4BB8-4569-9B6C-E7813E3B8978}" type="presOf" srcId="{5C00D2E9-75CE-43A8-B587-3E38B4ECB48E}" destId="{24E1A93C-F1AF-4BB2-8E7E-CD66728772C5}" srcOrd="0" destOrd="0" presId="urn:microsoft.com/office/officeart/2005/8/layout/hierarchy3"/>
    <dgm:cxn modelId="{3F75B789-8E50-4277-BC71-D7602A8EE005}" type="presOf" srcId="{C35B98A7-CDFC-4786-9618-C3313E6A370E}" destId="{EF5CBC62-9D7A-4C9A-83F7-086EF3C07EE8}" srcOrd="0" destOrd="0" presId="urn:microsoft.com/office/officeart/2005/8/layout/hierarchy3"/>
    <dgm:cxn modelId="{1099204B-8AB0-4E2F-8984-09AFC7FBAD77}" type="presOf" srcId="{095C6C2D-94DD-4A24-91C9-231E40A7C184}" destId="{FD19F7DD-068B-4DD5-8FE4-26E25A3CC6F2}" srcOrd="0" destOrd="0" presId="urn:microsoft.com/office/officeart/2005/8/layout/hierarchy3"/>
    <dgm:cxn modelId="{A2768F80-0493-46FE-9ADB-0B146E807567}" type="presOf" srcId="{3227149B-C903-45F2-81CC-EB48C2077A57}" destId="{42B2F9B4-2231-426F-8657-33A6CA507C97}" srcOrd="0" destOrd="0" presId="urn:microsoft.com/office/officeart/2005/8/layout/hierarchy3"/>
    <dgm:cxn modelId="{DFE68160-A8E3-45E0-91BB-6CB161BDDF77}" srcId="{7E6ED2EC-A266-438A-AB7E-A9270CA812C0}" destId="{01B7C7AB-638B-4C0D-87E3-D3ADE86874CB}" srcOrd="3" destOrd="0" parTransId="{A6D3721B-5651-440A-BAC4-DBF08E02C4E4}" sibTransId="{4E510475-D3A7-4DDF-AECD-298421D792B7}"/>
    <dgm:cxn modelId="{6B036771-CF35-48DB-AEE7-5D457DCFA068}" srcId="{7E6ED2EC-A266-438A-AB7E-A9270CA812C0}" destId="{75CA44D7-D699-4F41-8BE1-C3653EA0F070}" srcOrd="4" destOrd="0" parTransId="{168CD622-BD31-4C7D-9454-1BCF48E4DD7B}" sibTransId="{878E2B8B-4663-43CF-AF48-1DB55875A6BC}"/>
    <dgm:cxn modelId="{7AE0E0F3-F6CE-4F85-9FC0-EFACAAA26399}" type="presOf" srcId="{01B7C7AB-638B-4C0D-87E3-D3ADE86874CB}" destId="{8A4D85B2-C239-4787-B485-69C76759D3A8}" srcOrd="0" destOrd="0" presId="urn:microsoft.com/office/officeart/2005/8/layout/hierarchy3"/>
    <dgm:cxn modelId="{5C052CAE-A900-4B3E-BFEC-F9B29FDCE117}" type="presOf" srcId="{C35B98A7-CDFC-4786-9618-C3313E6A370E}" destId="{AF62555A-FBCE-4F3F-820F-A0454DE15267}" srcOrd="1" destOrd="0" presId="urn:microsoft.com/office/officeart/2005/8/layout/hierarchy3"/>
    <dgm:cxn modelId="{5E2CF540-D3B9-4438-8C48-3824E1D179F5}" srcId="{C713FAAA-56B9-46CE-BFCD-0D5C233ACC03}" destId="{7A38556C-5A42-4A3D-9478-FB461EB65569}" srcOrd="1" destOrd="0" parTransId="{58563C49-4A8C-4C0A-9581-3C0A0774448C}" sibTransId="{3DB90F07-125A-4B94-8C82-1D69568724F2}"/>
    <dgm:cxn modelId="{A90BC6D7-7744-41AB-A4D6-2085D323B7F6}" type="presOf" srcId="{A17822F5-A9A4-4A9E-A1EB-86439285B104}" destId="{8D9A990E-2D34-407B-BA36-76A16DE692D9}" srcOrd="0" destOrd="0" presId="urn:microsoft.com/office/officeart/2005/8/layout/hierarchy3"/>
    <dgm:cxn modelId="{DBD24053-2F12-4B09-9A97-B518CDC3F480}" type="presOf" srcId="{AC5766D8-EB45-4930-97E0-AD24C1E00CE9}" destId="{135AD099-9F5E-4DE1-A92C-873A6BBF578E}" srcOrd="0" destOrd="0" presId="urn:microsoft.com/office/officeart/2005/8/layout/hierarchy3"/>
    <dgm:cxn modelId="{F05CF9E9-3D75-46C2-9223-5AE62E3E6603}" srcId="{928C8888-4D30-4BF7-90C7-CBFF5F14620B}" destId="{C35B98A7-CDFC-4786-9618-C3313E6A370E}" srcOrd="0" destOrd="0" parTransId="{EDEB23FF-572B-40D5-B8E9-47EA12EB3374}" sibTransId="{18E8EDCD-245A-4A40-8B7F-8478B507AF1B}"/>
    <dgm:cxn modelId="{BE3507D1-17E7-4462-B48F-626800DFF7F5}" type="presOf" srcId="{7A38556C-5A42-4A3D-9478-FB461EB65569}" destId="{430557DB-4E94-487D-83AB-C3BC1D0B09EC}" srcOrd="0" destOrd="0" presId="urn:microsoft.com/office/officeart/2005/8/layout/hierarchy3"/>
    <dgm:cxn modelId="{539577C8-170D-4CBD-93C4-8E7E03E604D9}" type="presOf" srcId="{1B74E5D0-31FF-428D-966D-18491B853A1D}" destId="{6AA65116-D850-43C2-A93C-809234A897B5}" srcOrd="0" destOrd="0" presId="urn:microsoft.com/office/officeart/2005/8/layout/hierarchy3"/>
    <dgm:cxn modelId="{B3DE31FF-5538-4D08-BF67-B19717FD6938}" type="presOf" srcId="{A1A83E76-63C0-4E66-884A-DADAA8A07079}" destId="{7E917FDA-895C-4C26-A6EC-026F7C207AC4}" srcOrd="0" destOrd="0" presId="urn:microsoft.com/office/officeart/2005/8/layout/hierarchy3"/>
    <dgm:cxn modelId="{3BDE0418-9E4F-4FF6-82EC-966432AB8005}" srcId="{928C8888-4D30-4BF7-90C7-CBFF5F14620B}" destId="{7E6ED2EC-A266-438A-AB7E-A9270CA812C0}" srcOrd="3" destOrd="0" parTransId="{C8E3E562-F066-4CFA-A758-E5FF8ED6C2D4}" sibTransId="{10018E71-1DB9-4A29-B0FE-BC9BE27F0887}"/>
    <dgm:cxn modelId="{A9C5CF56-D2FC-4C91-853B-AD5F4E46C531}" type="presOf" srcId="{7E70B4E6-BABC-4C97-B9B1-0B1CA5CB1238}" destId="{BC7A1BBF-9657-4D1E-87A3-6DE2536C5A35}" srcOrd="1" destOrd="0" presId="urn:microsoft.com/office/officeart/2005/8/layout/hierarchy3"/>
    <dgm:cxn modelId="{BD965E86-6FD6-44A7-9E67-95AC72D049CF}" srcId="{928C8888-4D30-4BF7-90C7-CBFF5F14620B}" destId="{7E70B4E6-BABC-4C97-B9B1-0B1CA5CB1238}" srcOrd="4" destOrd="0" parTransId="{2A8A28EE-8CB5-4AEE-92AA-BFF80153A8EF}" sibTransId="{F1E4FDF3-8CA1-4ECB-A44C-C329BB2559FC}"/>
    <dgm:cxn modelId="{86DB0C27-BF03-4089-9AC3-F097749CCEA2}" srcId="{C3772928-5050-4FD8-80E8-F78EEE6F431D}" destId="{9134ACBF-4B29-4693-9816-914D3FA89DE2}" srcOrd="3" destOrd="0" parTransId="{B3D7E938-4397-401D-A774-6D0629A631E6}" sibTransId="{9A132244-1795-4AB5-B6B8-6B34B6418F1A}"/>
    <dgm:cxn modelId="{F4542BF0-2842-42F2-8F27-7CC6E81C128D}" type="presOf" srcId="{F42D3EAD-64E2-4976-A3F8-ABB994A1EB47}" destId="{6D04ED53-B890-4D04-BC46-258AAE440618}" srcOrd="0" destOrd="0" presId="urn:microsoft.com/office/officeart/2005/8/layout/hierarchy3"/>
    <dgm:cxn modelId="{88CBBBF9-87A4-4A8E-ACD6-2CCEAE60C88B}" type="presOf" srcId="{66B1B0FC-AD9A-4556-BAB8-193E2E69D792}" destId="{98849BB4-CCB3-42A2-AF0E-DB9F341473A7}" srcOrd="0" destOrd="0" presId="urn:microsoft.com/office/officeart/2005/8/layout/hierarchy3"/>
    <dgm:cxn modelId="{73A94242-3D15-450A-BED8-2849CB09CCAC}" srcId="{C713FAAA-56B9-46CE-BFCD-0D5C233ACC03}" destId="{1B74E5D0-31FF-428D-966D-18491B853A1D}" srcOrd="0" destOrd="0" parTransId="{6A20BBBB-AB64-4739-8DB5-A31DAEBE2C90}" sibTransId="{0B168DE1-29F9-4130-907F-F00D7E3DD0CC}"/>
    <dgm:cxn modelId="{0092DE10-5C5A-48D3-AFFE-A25960BFF6F9}" type="presOf" srcId="{2BCBA7B0-5B30-473F-A8D9-18603D6C3F4D}" destId="{29979110-7BF0-4334-B831-9850BFD1D8DB}" srcOrd="0" destOrd="0" presId="urn:microsoft.com/office/officeart/2005/8/layout/hierarchy3"/>
    <dgm:cxn modelId="{0BA9B286-5822-4529-971D-A956E9AE69D4}" type="presOf" srcId="{2DDDADEB-7252-4078-AA8C-78A548209964}" destId="{A84F27C1-AC53-45FC-9D6C-643F6B450E3D}" srcOrd="0" destOrd="0" presId="urn:microsoft.com/office/officeart/2005/8/layout/hierarchy3"/>
    <dgm:cxn modelId="{FE7BC9B0-E3CD-41B7-8AD1-6761BB3664BC}" type="presOf" srcId="{378B2DA4-AE2E-4677-9C5D-39E219820CC9}" destId="{7EA3001C-C14C-4D52-919F-C4FF0415EF2A}" srcOrd="0" destOrd="0" presId="urn:microsoft.com/office/officeart/2005/8/layout/hierarchy3"/>
    <dgm:cxn modelId="{DE2BB2A8-7650-4956-8232-E0AB67F52FFA}" type="presOf" srcId="{80054301-397E-46FF-ABFE-73016806C4B6}" destId="{1B85676D-C38F-4EAC-8D11-78352586CDA9}" srcOrd="0" destOrd="0" presId="urn:microsoft.com/office/officeart/2005/8/layout/hierarchy3"/>
    <dgm:cxn modelId="{08172176-ABC5-4695-A81E-8AC5B500B9B1}" type="presOf" srcId="{7E70B4E6-BABC-4C97-B9B1-0B1CA5CB1238}" destId="{12F8E05F-EDF6-422A-AEFF-1A2FD722E30A}" srcOrd="0" destOrd="0" presId="urn:microsoft.com/office/officeart/2005/8/layout/hierarchy3"/>
    <dgm:cxn modelId="{083061DC-3F70-4794-8673-C52A2D7F3C3C}" type="presOf" srcId="{C3772928-5050-4FD8-80E8-F78EEE6F431D}" destId="{D581741C-61FD-4AF9-9593-64C4ACFB5C6E}" srcOrd="0" destOrd="0" presId="urn:microsoft.com/office/officeart/2005/8/layout/hierarchy3"/>
    <dgm:cxn modelId="{4000BD37-3623-4D90-BAD1-4981A8F233AF}" type="presOf" srcId="{33AA3BDE-0CCE-4F6C-AF01-8C2C7EB8B7A6}" destId="{45B67EE7-226D-4D21-A758-81D03E868CBB}" srcOrd="0" destOrd="0" presId="urn:microsoft.com/office/officeart/2005/8/layout/hierarchy3"/>
    <dgm:cxn modelId="{F2203A34-71A1-4D53-AAB4-BCC07C8E1F84}" type="presOf" srcId="{573D8065-7F4F-4C7A-BD83-9FDC197734D8}" destId="{7C322E95-5C66-42E4-B53A-534667F6CED5}" srcOrd="0" destOrd="0" presId="urn:microsoft.com/office/officeart/2005/8/layout/hierarchy3"/>
    <dgm:cxn modelId="{96C48382-771F-4C74-ACB8-CC49A84485CE}" type="presOf" srcId="{7E6ED2EC-A266-438A-AB7E-A9270CA812C0}" destId="{10243341-91FE-4F9D-8516-2D11B0F11442}" srcOrd="0" destOrd="0" presId="urn:microsoft.com/office/officeart/2005/8/layout/hierarchy3"/>
    <dgm:cxn modelId="{22899C9A-8173-49CC-9CFB-15E9F0DA18F6}" type="presOf" srcId="{58563C49-4A8C-4C0A-9581-3C0A0774448C}" destId="{6BC7FC23-1DF5-403F-823E-83A1A499558B}" srcOrd="0" destOrd="0" presId="urn:microsoft.com/office/officeart/2005/8/layout/hierarchy3"/>
    <dgm:cxn modelId="{EC01E299-5871-4FFA-8ECD-C257432B32B0}" srcId="{7E6ED2EC-A266-438A-AB7E-A9270CA812C0}" destId="{D6F25748-A4C7-4DE7-A8C7-1A8DF0938BDF}" srcOrd="0" destOrd="0" parTransId="{769A7C9C-4D28-4795-9D9A-8554431BFD09}" sibTransId="{45063451-AC9C-49A6-85DB-1FE0C6A2D13F}"/>
    <dgm:cxn modelId="{5EC15FF7-DE7B-4C5A-8308-A50A9A2958A3}" srcId="{C3772928-5050-4FD8-80E8-F78EEE6F431D}" destId="{095C6C2D-94DD-4A24-91C9-231E40A7C184}" srcOrd="5" destOrd="0" parTransId="{573D8065-7F4F-4C7A-BD83-9FDC197734D8}" sibTransId="{93CDD71A-4039-4505-B749-438A709DFB1E}"/>
    <dgm:cxn modelId="{B3500488-BFDE-438C-8B7F-1ACE7950A9A7}" type="presParOf" srcId="{9575C6D0-67BB-4ADF-ADBA-8225CBA0515E}" destId="{9EC38D6A-7DC6-4CC9-9E73-832E66BF67F6}" srcOrd="0" destOrd="0" presId="urn:microsoft.com/office/officeart/2005/8/layout/hierarchy3"/>
    <dgm:cxn modelId="{2FACBC56-8A27-4F16-85EF-DE1D472137DA}" type="presParOf" srcId="{9EC38D6A-7DC6-4CC9-9E73-832E66BF67F6}" destId="{CEFAA998-FA35-41C6-98E6-FCB3BFBE154F}" srcOrd="0" destOrd="0" presId="urn:microsoft.com/office/officeart/2005/8/layout/hierarchy3"/>
    <dgm:cxn modelId="{12772ABA-48F6-4E9E-B928-20F7D1BEF6C6}" type="presParOf" srcId="{CEFAA998-FA35-41C6-98E6-FCB3BFBE154F}" destId="{EF5CBC62-9D7A-4C9A-83F7-086EF3C07EE8}" srcOrd="0" destOrd="0" presId="urn:microsoft.com/office/officeart/2005/8/layout/hierarchy3"/>
    <dgm:cxn modelId="{FF6CCDEE-A69D-4436-B5B3-3BF6B97417E9}" type="presParOf" srcId="{CEFAA998-FA35-41C6-98E6-FCB3BFBE154F}" destId="{AF62555A-FBCE-4F3F-820F-A0454DE15267}" srcOrd="1" destOrd="0" presId="urn:microsoft.com/office/officeart/2005/8/layout/hierarchy3"/>
    <dgm:cxn modelId="{585FAD19-C7BA-4D16-A963-0C19A4B92C54}" type="presParOf" srcId="{9EC38D6A-7DC6-4CC9-9E73-832E66BF67F6}" destId="{09D08360-641D-4A61-9417-8B8EA8B08747}" srcOrd="1" destOrd="0" presId="urn:microsoft.com/office/officeart/2005/8/layout/hierarchy3"/>
    <dgm:cxn modelId="{8DC51738-5E97-4C8E-9B3F-D75478B51D3C}" type="presParOf" srcId="{09D08360-641D-4A61-9417-8B8EA8B08747}" destId="{7EA3001C-C14C-4D52-919F-C4FF0415EF2A}" srcOrd="0" destOrd="0" presId="urn:microsoft.com/office/officeart/2005/8/layout/hierarchy3"/>
    <dgm:cxn modelId="{48F70FE0-43DF-423F-BF99-9B0DAD30ACA9}" type="presParOf" srcId="{09D08360-641D-4A61-9417-8B8EA8B08747}" destId="{3C6B84DD-F2FF-4900-9ACE-5966E1692482}" srcOrd="1" destOrd="0" presId="urn:microsoft.com/office/officeart/2005/8/layout/hierarchy3"/>
    <dgm:cxn modelId="{7C18F18A-04C1-4872-9C62-20FE2ABC660F}" type="presParOf" srcId="{9575C6D0-67BB-4ADF-ADBA-8225CBA0515E}" destId="{57159EC7-0B04-44C9-81D7-A56747DC3AA9}" srcOrd="1" destOrd="0" presId="urn:microsoft.com/office/officeart/2005/8/layout/hierarchy3"/>
    <dgm:cxn modelId="{57C2DE0D-6020-4464-9C82-B2BA0D3FE199}" type="presParOf" srcId="{57159EC7-0B04-44C9-81D7-A56747DC3AA9}" destId="{0D8D1C01-0A90-4FBF-AE6E-076FED10AB44}" srcOrd="0" destOrd="0" presId="urn:microsoft.com/office/officeart/2005/8/layout/hierarchy3"/>
    <dgm:cxn modelId="{ABB7F239-08FF-417B-8D6E-D84D817B03FD}" type="presParOf" srcId="{0D8D1C01-0A90-4FBF-AE6E-076FED10AB44}" destId="{3AB6EDC0-1C48-4750-ACC5-AED90E09ED78}" srcOrd="0" destOrd="0" presId="urn:microsoft.com/office/officeart/2005/8/layout/hierarchy3"/>
    <dgm:cxn modelId="{BCD4D442-5D1D-4830-AB58-EF6CDA0B43C9}" type="presParOf" srcId="{0D8D1C01-0A90-4FBF-AE6E-076FED10AB44}" destId="{3EB953B1-2DAF-438B-8F2A-2E606105F148}" srcOrd="1" destOrd="0" presId="urn:microsoft.com/office/officeart/2005/8/layout/hierarchy3"/>
    <dgm:cxn modelId="{6EB7A0DF-1166-45FC-9D86-9148A611D68A}" type="presParOf" srcId="{57159EC7-0B04-44C9-81D7-A56747DC3AA9}" destId="{4AA7D22A-89A6-4C35-827C-2D3622AD5ED0}" srcOrd="1" destOrd="0" presId="urn:microsoft.com/office/officeart/2005/8/layout/hierarchy3"/>
    <dgm:cxn modelId="{A749E6B9-E382-4448-A365-A66670E66AC8}" type="presParOf" srcId="{4AA7D22A-89A6-4C35-827C-2D3622AD5ED0}" destId="{485C8B08-AFE3-4666-A123-E6015D93E45C}" srcOrd="0" destOrd="0" presId="urn:microsoft.com/office/officeart/2005/8/layout/hierarchy3"/>
    <dgm:cxn modelId="{5410B8B9-FCBF-45F4-B2BC-19B323D31EF0}" type="presParOf" srcId="{4AA7D22A-89A6-4C35-827C-2D3622AD5ED0}" destId="{6AA65116-D850-43C2-A93C-809234A897B5}" srcOrd="1" destOrd="0" presId="urn:microsoft.com/office/officeart/2005/8/layout/hierarchy3"/>
    <dgm:cxn modelId="{6521A90F-88A4-4F3C-AB1A-3E93ABF01DBE}" type="presParOf" srcId="{4AA7D22A-89A6-4C35-827C-2D3622AD5ED0}" destId="{6BC7FC23-1DF5-403F-823E-83A1A499558B}" srcOrd="2" destOrd="0" presId="urn:microsoft.com/office/officeart/2005/8/layout/hierarchy3"/>
    <dgm:cxn modelId="{A53B9A42-0E02-4E98-ACB5-E0B1CF8B5F3E}" type="presParOf" srcId="{4AA7D22A-89A6-4C35-827C-2D3622AD5ED0}" destId="{430557DB-4E94-487D-83AB-C3BC1D0B09EC}" srcOrd="3" destOrd="0" presId="urn:microsoft.com/office/officeart/2005/8/layout/hierarchy3"/>
    <dgm:cxn modelId="{98C15204-4687-47B8-A618-A9EC8446CF41}" type="presParOf" srcId="{9575C6D0-67BB-4ADF-ADBA-8225CBA0515E}" destId="{82D267F8-A9D4-4318-B3DE-1457394629E5}" srcOrd="2" destOrd="0" presId="urn:microsoft.com/office/officeart/2005/8/layout/hierarchy3"/>
    <dgm:cxn modelId="{5818902D-7F87-4C1E-84C4-08BB52F1F740}" type="presParOf" srcId="{82D267F8-A9D4-4318-B3DE-1457394629E5}" destId="{B57B6E09-9FBB-43A6-99B2-86F342CFD8D7}" srcOrd="0" destOrd="0" presId="urn:microsoft.com/office/officeart/2005/8/layout/hierarchy3"/>
    <dgm:cxn modelId="{379AF4DD-B86C-441B-9AC8-4A71B66E9144}" type="presParOf" srcId="{B57B6E09-9FBB-43A6-99B2-86F342CFD8D7}" destId="{D581741C-61FD-4AF9-9593-64C4ACFB5C6E}" srcOrd="0" destOrd="0" presId="urn:microsoft.com/office/officeart/2005/8/layout/hierarchy3"/>
    <dgm:cxn modelId="{C01F4539-23B0-451F-808F-49F7FCA45DA7}" type="presParOf" srcId="{B57B6E09-9FBB-43A6-99B2-86F342CFD8D7}" destId="{71C5DADE-8A3A-4F4C-A510-9661C3793ADA}" srcOrd="1" destOrd="0" presId="urn:microsoft.com/office/officeart/2005/8/layout/hierarchy3"/>
    <dgm:cxn modelId="{F14CE809-02DB-493B-83C7-5D89D729110A}" type="presParOf" srcId="{82D267F8-A9D4-4318-B3DE-1457394629E5}" destId="{C1126D3D-ED0D-464C-9FD6-CB4C9312B8FF}" srcOrd="1" destOrd="0" presId="urn:microsoft.com/office/officeart/2005/8/layout/hierarchy3"/>
    <dgm:cxn modelId="{458BDB42-67FB-4B03-BC7C-480294D1CBFC}" type="presParOf" srcId="{C1126D3D-ED0D-464C-9FD6-CB4C9312B8FF}" destId="{F469BAED-0028-4828-8ECA-4BA19F3CD537}" srcOrd="0" destOrd="0" presId="urn:microsoft.com/office/officeart/2005/8/layout/hierarchy3"/>
    <dgm:cxn modelId="{27AF1EE4-9157-4FB1-BF88-9E0C60265B18}" type="presParOf" srcId="{C1126D3D-ED0D-464C-9FD6-CB4C9312B8FF}" destId="{45B67EE7-226D-4D21-A758-81D03E868CBB}" srcOrd="1" destOrd="0" presId="urn:microsoft.com/office/officeart/2005/8/layout/hierarchy3"/>
    <dgm:cxn modelId="{503E912E-6E4F-4DC5-B797-371B14F82E9C}" type="presParOf" srcId="{C1126D3D-ED0D-464C-9FD6-CB4C9312B8FF}" destId="{6D04ED53-B890-4D04-BC46-258AAE440618}" srcOrd="2" destOrd="0" presId="urn:microsoft.com/office/officeart/2005/8/layout/hierarchy3"/>
    <dgm:cxn modelId="{63EECF62-B4E2-4644-809C-09DF672C0AFD}" type="presParOf" srcId="{C1126D3D-ED0D-464C-9FD6-CB4C9312B8FF}" destId="{CE676747-CA01-4FDD-B11D-95BE560EA00A}" srcOrd="3" destOrd="0" presId="urn:microsoft.com/office/officeart/2005/8/layout/hierarchy3"/>
    <dgm:cxn modelId="{2A2965D7-F171-4C1D-9D55-80D3AC744F4F}" type="presParOf" srcId="{C1126D3D-ED0D-464C-9FD6-CB4C9312B8FF}" destId="{3639F8B4-A071-4EE8-9723-F7AA32ADBF0C}" srcOrd="4" destOrd="0" presId="urn:microsoft.com/office/officeart/2005/8/layout/hierarchy3"/>
    <dgm:cxn modelId="{6315FB13-15E4-4741-B9BF-431F12C0F45E}" type="presParOf" srcId="{C1126D3D-ED0D-464C-9FD6-CB4C9312B8FF}" destId="{B039B633-99BA-4EE6-A6BD-6A1078259D29}" srcOrd="5" destOrd="0" presId="urn:microsoft.com/office/officeart/2005/8/layout/hierarchy3"/>
    <dgm:cxn modelId="{2EA4DB27-C1D7-4A2B-A4EB-8A2443C0D605}" type="presParOf" srcId="{C1126D3D-ED0D-464C-9FD6-CB4C9312B8FF}" destId="{B0E2A7F0-6057-4B0C-BF56-DDF31BF87A66}" srcOrd="6" destOrd="0" presId="urn:microsoft.com/office/officeart/2005/8/layout/hierarchy3"/>
    <dgm:cxn modelId="{59B9EF35-7790-4997-9BDB-1AABED3F5376}" type="presParOf" srcId="{C1126D3D-ED0D-464C-9FD6-CB4C9312B8FF}" destId="{FECB7461-3747-46E2-9653-10F7A88881AC}" srcOrd="7" destOrd="0" presId="urn:microsoft.com/office/officeart/2005/8/layout/hierarchy3"/>
    <dgm:cxn modelId="{24AEDF1A-DA1B-47E1-83C4-AFEF9628B81C}" type="presParOf" srcId="{C1126D3D-ED0D-464C-9FD6-CB4C9312B8FF}" destId="{A38A0075-F61B-40EB-92AA-090A655E5B30}" srcOrd="8" destOrd="0" presId="urn:microsoft.com/office/officeart/2005/8/layout/hierarchy3"/>
    <dgm:cxn modelId="{70F95478-7268-4727-B1CC-FC4DE931F92B}" type="presParOf" srcId="{C1126D3D-ED0D-464C-9FD6-CB4C9312B8FF}" destId="{1B85676D-C38F-4EAC-8D11-78352586CDA9}" srcOrd="9" destOrd="0" presId="urn:microsoft.com/office/officeart/2005/8/layout/hierarchy3"/>
    <dgm:cxn modelId="{1BCCEB54-E109-466D-BF71-38BA2B1AEF2C}" type="presParOf" srcId="{C1126D3D-ED0D-464C-9FD6-CB4C9312B8FF}" destId="{7C322E95-5C66-42E4-B53A-534667F6CED5}" srcOrd="10" destOrd="0" presId="urn:microsoft.com/office/officeart/2005/8/layout/hierarchy3"/>
    <dgm:cxn modelId="{FD5350C0-D764-46C8-8F8F-0F1D44944334}" type="presParOf" srcId="{C1126D3D-ED0D-464C-9FD6-CB4C9312B8FF}" destId="{FD19F7DD-068B-4DD5-8FE4-26E25A3CC6F2}" srcOrd="11" destOrd="0" presId="urn:microsoft.com/office/officeart/2005/8/layout/hierarchy3"/>
    <dgm:cxn modelId="{49F210B6-0688-4F82-9F81-11453F2C1735}" type="presParOf" srcId="{9575C6D0-67BB-4ADF-ADBA-8225CBA0515E}" destId="{9596F5EC-81E8-46B8-BD75-E1220EE7CEF9}" srcOrd="3" destOrd="0" presId="urn:microsoft.com/office/officeart/2005/8/layout/hierarchy3"/>
    <dgm:cxn modelId="{EDA7553F-F916-4C83-BA73-5258197D16E8}" type="presParOf" srcId="{9596F5EC-81E8-46B8-BD75-E1220EE7CEF9}" destId="{82CE687F-149F-441D-8873-37A8390EC3DF}" srcOrd="0" destOrd="0" presId="urn:microsoft.com/office/officeart/2005/8/layout/hierarchy3"/>
    <dgm:cxn modelId="{D1AC9C38-D1C5-4455-93BB-496B052CDB52}" type="presParOf" srcId="{82CE687F-149F-441D-8873-37A8390EC3DF}" destId="{10243341-91FE-4F9D-8516-2D11B0F11442}" srcOrd="0" destOrd="0" presId="urn:microsoft.com/office/officeart/2005/8/layout/hierarchy3"/>
    <dgm:cxn modelId="{97BD45BC-A32C-4AAC-90F3-C269AB51FF08}" type="presParOf" srcId="{82CE687F-149F-441D-8873-37A8390EC3DF}" destId="{41F6F1F0-D64C-4B8A-85F5-11B44A053B8B}" srcOrd="1" destOrd="0" presId="urn:microsoft.com/office/officeart/2005/8/layout/hierarchy3"/>
    <dgm:cxn modelId="{1E309538-9C8A-4F38-8022-6A98952DD142}" type="presParOf" srcId="{9596F5EC-81E8-46B8-BD75-E1220EE7CEF9}" destId="{ABF5F4FB-7E38-4925-8974-F4065C01B111}" srcOrd="1" destOrd="0" presId="urn:microsoft.com/office/officeart/2005/8/layout/hierarchy3"/>
    <dgm:cxn modelId="{AA2EE55E-5145-4246-8CDC-C90B94FBD895}" type="presParOf" srcId="{ABF5F4FB-7E38-4925-8974-F4065C01B111}" destId="{15B67D58-5A50-430F-A250-CCFBA4ED4865}" srcOrd="0" destOrd="0" presId="urn:microsoft.com/office/officeart/2005/8/layout/hierarchy3"/>
    <dgm:cxn modelId="{AF1ECD81-DFBD-4EF8-851A-2193004F34AC}" type="presParOf" srcId="{ABF5F4FB-7E38-4925-8974-F4065C01B111}" destId="{40CBDF3D-43EB-4C5A-8A27-96681F5CE8FD}" srcOrd="1" destOrd="0" presId="urn:microsoft.com/office/officeart/2005/8/layout/hierarchy3"/>
    <dgm:cxn modelId="{87E53F20-2C1E-438D-965D-EAF77A2E9DBE}" type="presParOf" srcId="{ABF5F4FB-7E38-4925-8974-F4065C01B111}" destId="{E2BA1E48-2264-432E-8F28-368001DFF92D}" srcOrd="2" destOrd="0" presId="urn:microsoft.com/office/officeart/2005/8/layout/hierarchy3"/>
    <dgm:cxn modelId="{377C2994-A372-4B54-AA22-A538EEF3A205}" type="presParOf" srcId="{ABF5F4FB-7E38-4925-8974-F4065C01B111}" destId="{8D9A990E-2D34-407B-BA36-76A16DE692D9}" srcOrd="3" destOrd="0" presId="urn:microsoft.com/office/officeart/2005/8/layout/hierarchy3"/>
    <dgm:cxn modelId="{3C5D4257-B533-4900-A9F1-F12E448C12B8}" type="presParOf" srcId="{ABF5F4FB-7E38-4925-8974-F4065C01B111}" destId="{975F179D-8E13-4370-A367-F726780423D9}" srcOrd="4" destOrd="0" presId="urn:microsoft.com/office/officeart/2005/8/layout/hierarchy3"/>
    <dgm:cxn modelId="{008FC16D-7EAB-4042-8C46-64769E6B5CD5}" type="presParOf" srcId="{ABF5F4FB-7E38-4925-8974-F4065C01B111}" destId="{29979110-7BF0-4334-B831-9850BFD1D8DB}" srcOrd="5" destOrd="0" presId="urn:microsoft.com/office/officeart/2005/8/layout/hierarchy3"/>
    <dgm:cxn modelId="{955EBCA5-E9D4-44DA-80F8-3BE0F1368705}" type="presParOf" srcId="{ABF5F4FB-7E38-4925-8974-F4065C01B111}" destId="{731C292B-23A0-4F6B-ACC9-D24E6C5B09EB}" srcOrd="6" destOrd="0" presId="urn:microsoft.com/office/officeart/2005/8/layout/hierarchy3"/>
    <dgm:cxn modelId="{C345CF2D-8D40-4A8F-A719-E0FED9F54FD5}" type="presParOf" srcId="{ABF5F4FB-7E38-4925-8974-F4065C01B111}" destId="{8A4D85B2-C239-4787-B485-69C76759D3A8}" srcOrd="7" destOrd="0" presId="urn:microsoft.com/office/officeart/2005/8/layout/hierarchy3"/>
    <dgm:cxn modelId="{E05751FD-B3A8-4C39-A24E-7EAA4A7B1EFA}" type="presParOf" srcId="{ABF5F4FB-7E38-4925-8974-F4065C01B111}" destId="{A1679ABF-B09A-4E95-AC63-FD3046D4292E}" srcOrd="8" destOrd="0" presId="urn:microsoft.com/office/officeart/2005/8/layout/hierarchy3"/>
    <dgm:cxn modelId="{6805388E-BC56-479D-ABAC-1D0CFFAAA1C3}" type="presParOf" srcId="{ABF5F4FB-7E38-4925-8974-F4065C01B111}" destId="{8879D811-EF59-4D97-B850-B168B35E8398}" srcOrd="9" destOrd="0" presId="urn:microsoft.com/office/officeart/2005/8/layout/hierarchy3"/>
    <dgm:cxn modelId="{938B1097-C61A-4794-B879-59923DBCADF0}" type="presParOf" srcId="{ABF5F4FB-7E38-4925-8974-F4065C01B111}" destId="{98849BB4-CCB3-42A2-AF0E-DB9F341473A7}" srcOrd="10" destOrd="0" presId="urn:microsoft.com/office/officeart/2005/8/layout/hierarchy3"/>
    <dgm:cxn modelId="{C86329E3-B26F-4DFF-A520-97A2DFDF6EB1}" type="presParOf" srcId="{ABF5F4FB-7E38-4925-8974-F4065C01B111}" destId="{96592C7C-79CB-4D77-9271-866E2ECF0FB1}" srcOrd="11" destOrd="0" presId="urn:microsoft.com/office/officeart/2005/8/layout/hierarchy3"/>
    <dgm:cxn modelId="{8CE7504C-E21C-4947-947D-FAE1BFABA853}" type="presParOf" srcId="{9575C6D0-67BB-4ADF-ADBA-8225CBA0515E}" destId="{2ADB990F-566E-4DD8-BB84-96382EDD404D}" srcOrd="4" destOrd="0" presId="urn:microsoft.com/office/officeart/2005/8/layout/hierarchy3"/>
    <dgm:cxn modelId="{6465C4D0-E46B-4D9B-AC64-1C4792534D3B}" type="presParOf" srcId="{2ADB990F-566E-4DD8-BB84-96382EDD404D}" destId="{1A9D2E97-2502-47BB-80A4-CDA217276421}" srcOrd="0" destOrd="0" presId="urn:microsoft.com/office/officeart/2005/8/layout/hierarchy3"/>
    <dgm:cxn modelId="{02AE94AE-A717-4E75-BB32-13F574843C1E}" type="presParOf" srcId="{1A9D2E97-2502-47BB-80A4-CDA217276421}" destId="{12F8E05F-EDF6-422A-AEFF-1A2FD722E30A}" srcOrd="0" destOrd="0" presId="urn:microsoft.com/office/officeart/2005/8/layout/hierarchy3"/>
    <dgm:cxn modelId="{7964D165-9B28-48C0-8A8D-F92764B44C5E}" type="presParOf" srcId="{1A9D2E97-2502-47BB-80A4-CDA217276421}" destId="{BC7A1BBF-9657-4D1E-87A3-6DE2536C5A35}" srcOrd="1" destOrd="0" presId="urn:microsoft.com/office/officeart/2005/8/layout/hierarchy3"/>
    <dgm:cxn modelId="{EB0AB9FA-70C1-47EB-8974-DB29BB8022FD}" type="presParOf" srcId="{2ADB990F-566E-4DD8-BB84-96382EDD404D}" destId="{FC01DE65-B007-4397-9505-3084D9A4D3B0}" srcOrd="1" destOrd="0" presId="urn:microsoft.com/office/officeart/2005/8/layout/hierarchy3"/>
    <dgm:cxn modelId="{B318BA0E-73B1-4D71-B0F5-14F10EA3943E}" type="presParOf" srcId="{FC01DE65-B007-4397-9505-3084D9A4D3B0}" destId="{146141FC-3A50-4637-93AC-CCDCE6DEDCFD}" srcOrd="0" destOrd="0" presId="urn:microsoft.com/office/officeart/2005/8/layout/hierarchy3"/>
    <dgm:cxn modelId="{51001157-B50C-408C-A8BD-AE6D3AC5EC05}" type="presParOf" srcId="{FC01DE65-B007-4397-9505-3084D9A4D3B0}" destId="{7E917FDA-895C-4C26-A6EC-026F7C207AC4}" srcOrd="1" destOrd="0" presId="urn:microsoft.com/office/officeart/2005/8/layout/hierarchy3"/>
    <dgm:cxn modelId="{4125F405-B23A-4D4D-832D-71E013AD2C27}" type="presParOf" srcId="{FC01DE65-B007-4397-9505-3084D9A4D3B0}" destId="{135AD099-9F5E-4DE1-A92C-873A6BBF578E}" srcOrd="2" destOrd="0" presId="urn:microsoft.com/office/officeart/2005/8/layout/hierarchy3"/>
    <dgm:cxn modelId="{04AC7840-7812-475E-B85F-60586864DD06}" type="presParOf" srcId="{FC01DE65-B007-4397-9505-3084D9A4D3B0}" destId="{621F0779-2CAC-49DB-9F79-11C169A1C028}" srcOrd="3" destOrd="0" presId="urn:microsoft.com/office/officeart/2005/8/layout/hierarchy3"/>
    <dgm:cxn modelId="{B7EDE361-F91B-4B8C-A69B-F995A9195B7B}" type="presParOf" srcId="{FC01DE65-B007-4397-9505-3084D9A4D3B0}" destId="{3CCD81E4-BE89-4A5D-904E-F44CEE759780}" srcOrd="4" destOrd="0" presId="urn:microsoft.com/office/officeart/2005/8/layout/hierarchy3"/>
    <dgm:cxn modelId="{73C65A50-5A4D-463E-8825-5C14E38DA933}" type="presParOf" srcId="{FC01DE65-B007-4397-9505-3084D9A4D3B0}" destId="{24E1A93C-F1AF-4BB2-8E7E-CD66728772C5}" srcOrd="5" destOrd="0" presId="urn:microsoft.com/office/officeart/2005/8/layout/hierarchy3"/>
    <dgm:cxn modelId="{EB52A9BA-8CB2-4727-94FC-50A3713CEE98}" type="presParOf" srcId="{FC01DE65-B007-4397-9505-3084D9A4D3B0}" destId="{A84F27C1-AC53-45FC-9D6C-643F6B450E3D}" srcOrd="6" destOrd="0" presId="urn:microsoft.com/office/officeart/2005/8/layout/hierarchy3"/>
    <dgm:cxn modelId="{77D73770-7BED-48DC-856B-E38C0FA44A5C}" type="presParOf" srcId="{FC01DE65-B007-4397-9505-3084D9A4D3B0}" destId="{D010A3B7-F8DD-4B62-87C5-04AE78CE874C}" srcOrd="7" destOrd="0" presId="urn:microsoft.com/office/officeart/2005/8/layout/hierarchy3"/>
    <dgm:cxn modelId="{D4F8D63C-374E-42F4-8BD4-AA38A5790E7C}" type="presParOf" srcId="{FC01DE65-B007-4397-9505-3084D9A4D3B0}" destId="{A2225372-C8C1-4B27-B2FA-80DC55CB155D}" srcOrd="8" destOrd="0" presId="urn:microsoft.com/office/officeart/2005/8/layout/hierarchy3"/>
    <dgm:cxn modelId="{13766FAD-A8C5-4028-8B5D-E62E4F5BBE6B}" type="presParOf" srcId="{FC01DE65-B007-4397-9505-3084D9A4D3B0}" destId="{42B2F9B4-2231-426F-8657-33A6CA507C97}" srcOrd="9" destOrd="0" presId="urn:microsoft.com/office/officeart/2005/8/layout/hierarchy3"/>
    <dgm:cxn modelId="{487719B8-47CA-45A1-9A02-9A0BEECFEBA7}" type="presParOf" srcId="{FC01DE65-B007-4397-9505-3084D9A4D3B0}" destId="{DB784AEB-3C5E-4F9B-A22E-93D54F436057}" srcOrd="10" destOrd="0" presId="urn:microsoft.com/office/officeart/2005/8/layout/hierarchy3"/>
    <dgm:cxn modelId="{1D0A333F-C916-4308-B5AA-E52D47AD3046}" type="presParOf" srcId="{FC01DE65-B007-4397-9505-3084D9A4D3B0}" destId="{02382315-09A7-4690-8A3E-6089B56FC07F}"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9AD5E-7375-4805-B14A-20DB0C7DB184}">
      <dsp:nvSpPr>
        <dsp:cNvPr id="0" name=""/>
        <dsp:cNvSpPr/>
      </dsp:nvSpPr>
      <dsp:spPr>
        <a:xfrm>
          <a:off x="0" y="3954218"/>
          <a:ext cx="8125427" cy="5579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sng" kern="1200" dirty="0">
              <a:solidFill>
                <a:schemeClr val="tx1"/>
              </a:solidFill>
            </a:rPr>
            <a:t>Need an index which combined multiple measures of the SDOH</a:t>
          </a:r>
          <a:endParaRPr lang="en-US" sz="2000" kern="1200" dirty="0">
            <a:solidFill>
              <a:schemeClr val="tx1"/>
            </a:solidFill>
          </a:endParaRPr>
        </a:p>
      </dsp:txBody>
      <dsp:txXfrm>
        <a:off x="0" y="3954218"/>
        <a:ext cx="8125427" cy="557960"/>
      </dsp:txXfrm>
    </dsp:sp>
    <dsp:sp modelId="{6F7EDF64-6167-4588-BB14-732D930BF132}">
      <dsp:nvSpPr>
        <dsp:cNvPr id="0" name=""/>
        <dsp:cNvSpPr/>
      </dsp:nvSpPr>
      <dsp:spPr>
        <a:xfrm rot="10800000">
          <a:off x="0" y="1977495"/>
          <a:ext cx="8125427" cy="1996191"/>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The multidimensional nature of the SDH creates </a:t>
          </a:r>
          <a:r>
            <a:rPr lang="en-US" sz="2000" b="1" kern="1200" dirty="0">
              <a:solidFill>
                <a:schemeClr val="tx1"/>
              </a:solidFill>
            </a:rPr>
            <a:t>challenges</a:t>
          </a:r>
          <a:r>
            <a:rPr lang="en-US" sz="2000" kern="1200" dirty="0">
              <a:solidFill>
                <a:schemeClr val="tx1"/>
              </a:solidFill>
            </a:rPr>
            <a:t> </a:t>
          </a:r>
          <a:r>
            <a:rPr lang="en-US" sz="2000" b="1" kern="1200" dirty="0">
              <a:solidFill>
                <a:schemeClr val="tx1"/>
              </a:solidFill>
            </a:rPr>
            <a:t>for empirical measurement</a:t>
          </a:r>
          <a:endParaRPr lang="en-US" sz="2000" kern="1200" dirty="0">
            <a:solidFill>
              <a:schemeClr val="tx1"/>
            </a:solidFill>
          </a:endParaRPr>
        </a:p>
      </dsp:txBody>
      <dsp:txXfrm rot="-10800000">
        <a:off x="0" y="1977495"/>
        <a:ext cx="8125427" cy="700663"/>
      </dsp:txXfrm>
    </dsp:sp>
    <dsp:sp modelId="{FFAC3D30-2546-43E9-A450-0606A72F2B96}">
      <dsp:nvSpPr>
        <dsp:cNvPr id="0" name=""/>
        <dsp:cNvSpPr/>
      </dsp:nvSpPr>
      <dsp:spPr>
        <a:xfrm>
          <a:off x="0" y="2678158"/>
          <a:ext cx="8125427" cy="5968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One variable cannot adequately capture the complexities of the concept</a:t>
          </a:r>
        </a:p>
      </dsp:txBody>
      <dsp:txXfrm>
        <a:off x="0" y="2678158"/>
        <a:ext cx="8125427" cy="596861"/>
      </dsp:txXfrm>
    </dsp:sp>
    <dsp:sp modelId="{1CAB5A13-3D4C-4047-AB23-CAD9F3BF8A96}">
      <dsp:nvSpPr>
        <dsp:cNvPr id="0" name=""/>
        <dsp:cNvSpPr/>
      </dsp:nvSpPr>
      <dsp:spPr>
        <a:xfrm rot="10800000">
          <a:off x="0" y="772"/>
          <a:ext cx="8125427" cy="1996191"/>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SDH is a </a:t>
          </a:r>
          <a:r>
            <a:rPr lang="en-US" sz="2000" b="1" kern="1200" dirty="0">
              <a:solidFill>
                <a:schemeClr val="tx1"/>
              </a:solidFill>
            </a:rPr>
            <a:t>geographic, multidimensional</a:t>
          </a:r>
          <a:r>
            <a:rPr lang="en-US" sz="2000" kern="1200" dirty="0">
              <a:solidFill>
                <a:schemeClr val="tx1"/>
              </a:solidFill>
            </a:rPr>
            <a:t> </a:t>
          </a:r>
          <a:r>
            <a:rPr lang="en-US" sz="2000" b="1" kern="1200" dirty="0">
              <a:solidFill>
                <a:schemeClr val="tx1"/>
              </a:solidFill>
            </a:rPr>
            <a:t>concept</a:t>
          </a:r>
          <a:r>
            <a:rPr lang="en-US" sz="2000" kern="1200" dirty="0">
              <a:solidFill>
                <a:schemeClr val="tx1"/>
              </a:solidFill>
            </a:rPr>
            <a:t> </a:t>
          </a:r>
        </a:p>
      </dsp:txBody>
      <dsp:txXfrm rot="-10800000">
        <a:off x="0" y="772"/>
        <a:ext cx="8125427" cy="700663"/>
      </dsp:txXfrm>
    </dsp:sp>
    <dsp:sp modelId="{D0B44802-8EDD-4920-AC7B-6673D4D3428D}">
      <dsp:nvSpPr>
        <dsp:cNvPr id="0" name=""/>
        <dsp:cNvSpPr/>
      </dsp:nvSpPr>
      <dsp:spPr>
        <a:xfrm>
          <a:off x="3967" y="701435"/>
          <a:ext cx="2705830" cy="5968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Multitude of social, economic, and structural factors which impact people’s daily lives</a:t>
          </a:r>
        </a:p>
      </dsp:txBody>
      <dsp:txXfrm>
        <a:off x="3967" y="701435"/>
        <a:ext cx="2705830" cy="596861"/>
      </dsp:txXfrm>
    </dsp:sp>
    <dsp:sp modelId="{DAB3A055-01E9-4246-8692-E12CF6E05F54}">
      <dsp:nvSpPr>
        <dsp:cNvPr id="0" name=""/>
        <dsp:cNvSpPr/>
      </dsp:nvSpPr>
      <dsp:spPr>
        <a:xfrm>
          <a:off x="2709798" y="701435"/>
          <a:ext cx="2705830" cy="5968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Factors interact in time and space to produce health inequalities</a:t>
          </a:r>
        </a:p>
      </dsp:txBody>
      <dsp:txXfrm>
        <a:off x="2709798" y="701435"/>
        <a:ext cx="2705830" cy="596861"/>
      </dsp:txXfrm>
    </dsp:sp>
    <dsp:sp modelId="{E1D7133D-EA15-46E6-B334-3E2CF2067359}">
      <dsp:nvSpPr>
        <dsp:cNvPr id="0" name=""/>
        <dsp:cNvSpPr/>
      </dsp:nvSpPr>
      <dsp:spPr>
        <a:xfrm>
          <a:off x="5415628" y="701435"/>
          <a:ext cx="2705830" cy="5968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Need </a:t>
          </a:r>
          <a:r>
            <a:rPr lang="en-US" sz="1400" b="1" kern="1200" dirty="0"/>
            <a:t>small area estimates </a:t>
          </a:r>
          <a:r>
            <a:rPr lang="en-US" sz="1400" kern="1200" dirty="0"/>
            <a:t>to capture significant differences in </a:t>
          </a:r>
          <a:r>
            <a:rPr lang="en-US" sz="1400" kern="1200" dirty="0" err="1"/>
            <a:t>n’hoods</a:t>
          </a:r>
          <a:r>
            <a:rPr lang="en-US" sz="1400" kern="1200" dirty="0"/>
            <a:t> within a county</a:t>
          </a:r>
        </a:p>
      </dsp:txBody>
      <dsp:txXfrm>
        <a:off x="5415628" y="701435"/>
        <a:ext cx="2705830" cy="596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CBC62-9D7A-4C9A-83F7-086EF3C07EE8}">
      <dsp:nvSpPr>
        <dsp:cNvPr id="0" name=""/>
        <dsp:cNvSpPr/>
      </dsp:nvSpPr>
      <dsp:spPr>
        <a:xfrm>
          <a:off x="357553" y="3141"/>
          <a:ext cx="1046230" cy="63332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Primary Endpoint</a:t>
          </a:r>
        </a:p>
      </dsp:txBody>
      <dsp:txXfrm>
        <a:off x="376102" y="21690"/>
        <a:ext cx="1009132" cy="596228"/>
      </dsp:txXfrm>
    </dsp:sp>
    <dsp:sp modelId="{7EA3001C-C14C-4D52-919F-C4FF0415EF2A}">
      <dsp:nvSpPr>
        <dsp:cNvPr id="0" name=""/>
        <dsp:cNvSpPr/>
      </dsp:nvSpPr>
      <dsp:spPr>
        <a:xfrm>
          <a:off x="462176" y="636468"/>
          <a:ext cx="103214" cy="543774"/>
        </a:xfrm>
        <a:custGeom>
          <a:avLst/>
          <a:gdLst/>
          <a:ahLst/>
          <a:cxnLst/>
          <a:rect l="0" t="0" r="0" b="0"/>
          <a:pathLst>
            <a:path>
              <a:moveTo>
                <a:pt x="0" y="0"/>
              </a:moveTo>
              <a:lnTo>
                <a:pt x="0" y="543774"/>
              </a:lnTo>
              <a:lnTo>
                <a:pt x="103214" y="5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B84DD-F2FF-4900-9ACE-5966E1692482}">
      <dsp:nvSpPr>
        <dsp:cNvPr id="0" name=""/>
        <dsp:cNvSpPr/>
      </dsp:nvSpPr>
      <dsp:spPr>
        <a:xfrm>
          <a:off x="565391" y="863579"/>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MOUD Treatment Retention</a:t>
          </a:r>
        </a:p>
      </dsp:txBody>
      <dsp:txXfrm>
        <a:off x="583940" y="882128"/>
        <a:ext cx="976224" cy="596228"/>
      </dsp:txXfrm>
    </dsp:sp>
    <dsp:sp modelId="{3AB6EDC0-1C48-4750-ACC5-AED90E09ED78}">
      <dsp:nvSpPr>
        <dsp:cNvPr id="0" name=""/>
        <dsp:cNvSpPr/>
      </dsp:nvSpPr>
      <dsp:spPr>
        <a:xfrm>
          <a:off x="1727084" y="3141"/>
          <a:ext cx="1266653" cy="63332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Intermediate Endpoint</a:t>
          </a:r>
        </a:p>
      </dsp:txBody>
      <dsp:txXfrm>
        <a:off x="1745633" y="21690"/>
        <a:ext cx="1229555" cy="596228"/>
      </dsp:txXfrm>
    </dsp:sp>
    <dsp:sp modelId="{485C8B08-AFE3-4666-A123-E6015D93E45C}">
      <dsp:nvSpPr>
        <dsp:cNvPr id="0" name=""/>
        <dsp:cNvSpPr/>
      </dsp:nvSpPr>
      <dsp:spPr>
        <a:xfrm>
          <a:off x="1853750" y="636468"/>
          <a:ext cx="146820" cy="1653629"/>
        </a:xfrm>
        <a:custGeom>
          <a:avLst/>
          <a:gdLst/>
          <a:ahLst/>
          <a:cxnLst/>
          <a:rect l="0" t="0" r="0" b="0"/>
          <a:pathLst>
            <a:path>
              <a:moveTo>
                <a:pt x="0" y="0"/>
              </a:moveTo>
              <a:lnTo>
                <a:pt x="0" y="1653629"/>
              </a:lnTo>
              <a:lnTo>
                <a:pt x="146820" y="1653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A65116-D850-43C2-A93C-809234A897B5}">
      <dsp:nvSpPr>
        <dsp:cNvPr id="0" name=""/>
        <dsp:cNvSpPr/>
      </dsp:nvSpPr>
      <dsp:spPr>
        <a:xfrm>
          <a:off x="2000570" y="1892780"/>
          <a:ext cx="1342075" cy="794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BH Treatment Enrollment/Initiation</a:t>
          </a:r>
        </a:p>
      </dsp:txBody>
      <dsp:txXfrm>
        <a:off x="2023844" y="1916054"/>
        <a:ext cx="1295527" cy="748087"/>
      </dsp:txXfrm>
    </dsp:sp>
    <dsp:sp modelId="{6BC7FC23-1DF5-403F-823E-83A1A499558B}">
      <dsp:nvSpPr>
        <dsp:cNvPr id="0" name=""/>
        <dsp:cNvSpPr/>
      </dsp:nvSpPr>
      <dsp:spPr>
        <a:xfrm>
          <a:off x="1853750" y="636468"/>
          <a:ext cx="155920" cy="648799"/>
        </a:xfrm>
        <a:custGeom>
          <a:avLst/>
          <a:gdLst/>
          <a:ahLst/>
          <a:cxnLst/>
          <a:rect l="0" t="0" r="0" b="0"/>
          <a:pathLst>
            <a:path>
              <a:moveTo>
                <a:pt x="0" y="0"/>
              </a:moveTo>
              <a:lnTo>
                <a:pt x="0" y="648799"/>
              </a:lnTo>
              <a:lnTo>
                <a:pt x="155920" y="648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557DB-4E94-487D-83AB-C3BC1D0B09EC}">
      <dsp:nvSpPr>
        <dsp:cNvPr id="0" name=""/>
        <dsp:cNvSpPr/>
      </dsp:nvSpPr>
      <dsp:spPr>
        <a:xfrm>
          <a:off x="2009670" y="887950"/>
          <a:ext cx="1342075" cy="794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a:t>MOUD Enrollment/ Initiation</a:t>
          </a:r>
        </a:p>
      </dsp:txBody>
      <dsp:txXfrm>
        <a:off x="2032944" y="911224"/>
        <a:ext cx="1295527" cy="748087"/>
      </dsp:txXfrm>
    </dsp:sp>
    <dsp:sp modelId="{D581741C-61FD-4AF9-9593-64C4ACFB5C6E}">
      <dsp:nvSpPr>
        <dsp:cNvPr id="0" name=""/>
        <dsp:cNvSpPr/>
      </dsp:nvSpPr>
      <dsp:spPr>
        <a:xfrm>
          <a:off x="3385823" y="3141"/>
          <a:ext cx="1266653" cy="633326"/>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a:t>Drivers/ Factors</a:t>
          </a:r>
        </a:p>
        <a:p>
          <a:pPr lvl="0" algn="ctr" defTabSz="533400">
            <a:lnSpc>
              <a:spcPct val="90000"/>
            </a:lnSpc>
            <a:spcBef>
              <a:spcPct val="0"/>
            </a:spcBef>
            <a:spcAft>
              <a:spcPct val="35000"/>
            </a:spcAft>
          </a:pPr>
          <a:r>
            <a:rPr lang="en-US" sz="1200" b="1" kern="1200" dirty="0"/>
            <a:t>Independent Variables</a:t>
          </a:r>
        </a:p>
      </dsp:txBody>
      <dsp:txXfrm>
        <a:off x="3404372" y="21690"/>
        <a:ext cx="1229555" cy="596228"/>
      </dsp:txXfrm>
    </dsp:sp>
    <dsp:sp modelId="{F469BAED-0028-4828-8ECA-4BA19F3CD537}">
      <dsp:nvSpPr>
        <dsp:cNvPr id="0" name=""/>
        <dsp:cNvSpPr/>
      </dsp:nvSpPr>
      <dsp:spPr>
        <a:xfrm>
          <a:off x="3512488" y="636468"/>
          <a:ext cx="427531" cy="474995"/>
        </a:xfrm>
        <a:custGeom>
          <a:avLst/>
          <a:gdLst/>
          <a:ahLst/>
          <a:cxnLst/>
          <a:rect l="0" t="0" r="0" b="0"/>
          <a:pathLst>
            <a:path>
              <a:moveTo>
                <a:pt x="0" y="0"/>
              </a:moveTo>
              <a:lnTo>
                <a:pt x="0" y="474995"/>
              </a:lnTo>
              <a:lnTo>
                <a:pt x="427531" y="474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67EE7-226D-4D21-A758-81D03E868CBB}">
      <dsp:nvSpPr>
        <dsp:cNvPr id="0" name=""/>
        <dsp:cNvSpPr/>
      </dsp:nvSpPr>
      <dsp:spPr>
        <a:xfrm>
          <a:off x="3940019" y="794800"/>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MOUD type</a:t>
          </a:r>
        </a:p>
      </dsp:txBody>
      <dsp:txXfrm>
        <a:off x="3958568" y="813349"/>
        <a:ext cx="976224" cy="596228"/>
      </dsp:txXfrm>
    </dsp:sp>
    <dsp:sp modelId="{6D04ED53-B890-4D04-BC46-258AAE440618}">
      <dsp:nvSpPr>
        <dsp:cNvPr id="0" name=""/>
        <dsp:cNvSpPr/>
      </dsp:nvSpPr>
      <dsp:spPr>
        <a:xfrm>
          <a:off x="3512488" y="636468"/>
          <a:ext cx="427531" cy="1266653"/>
        </a:xfrm>
        <a:custGeom>
          <a:avLst/>
          <a:gdLst/>
          <a:ahLst/>
          <a:cxnLst/>
          <a:rect l="0" t="0" r="0" b="0"/>
          <a:pathLst>
            <a:path>
              <a:moveTo>
                <a:pt x="0" y="0"/>
              </a:moveTo>
              <a:lnTo>
                <a:pt x="0" y="1266653"/>
              </a:lnTo>
              <a:lnTo>
                <a:pt x="427531" y="1266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76747-CA01-4FDD-B11D-95BE560EA00A}">
      <dsp:nvSpPr>
        <dsp:cNvPr id="0" name=""/>
        <dsp:cNvSpPr/>
      </dsp:nvSpPr>
      <dsp:spPr>
        <a:xfrm>
          <a:off x="3940019" y="1586459"/>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Number</a:t>
          </a:r>
          <a:r>
            <a:rPr lang="en-US" sz="900" kern="1200" baseline="0" dirty="0"/>
            <a:t> of treatment/recovery attempts</a:t>
          </a:r>
          <a:endParaRPr lang="en-US" sz="900" kern="1200" dirty="0"/>
        </a:p>
      </dsp:txBody>
      <dsp:txXfrm>
        <a:off x="3958568" y="1605008"/>
        <a:ext cx="976224" cy="596228"/>
      </dsp:txXfrm>
    </dsp:sp>
    <dsp:sp modelId="{3639F8B4-A071-4EE8-9723-F7AA32ADBF0C}">
      <dsp:nvSpPr>
        <dsp:cNvPr id="0" name=""/>
        <dsp:cNvSpPr/>
      </dsp:nvSpPr>
      <dsp:spPr>
        <a:xfrm>
          <a:off x="3512488" y="636468"/>
          <a:ext cx="427531" cy="2058312"/>
        </a:xfrm>
        <a:custGeom>
          <a:avLst/>
          <a:gdLst/>
          <a:ahLst/>
          <a:cxnLst/>
          <a:rect l="0" t="0" r="0" b="0"/>
          <a:pathLst>
            <a:path>
              <a:moveTo>
                <a:pt x="0" y="0"/>
              </a:moveTo>
              <a:lnTo>
                <a:pt x="0" y="2058312"/>
              </a:lnTo>
              <a:lnTo>
                <a:pt x="427531" y="20583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9B633-99BA-4EE6-A6BD-6A1078259D29}">
      <dsp:nvSpPr>
        <dsp:cNvPr id="0" name=""/>
        <dsp:cNvSpPr/>
      </dsp:nvSpPr>
      <dsp:spPr>
        <a:xfrm>
          <a:off x="3940019" y="2378117"/>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Behavioral health  </a:t>
          </a:r>
        </a:p>
      </dsp:txBody>
      <dsp:txXfrm>
        <a:off x="3958568" y="2396666"/>
        <a:ext cx="976224" cy="596228"/>
      </dsp:txXfrm>
    </dsp:sp>
    <dsp:sp modelId="{B0E2A7F0-6057-4B0C-BF56-DDF31BF87A66}">
      <dsp:nvSpPr>
        <dsp:cNvPr id="0" name=""/>
        <dsp:cNvSpPr/>
      </dsp:nvSpPr>
      <dsp:spPr>
        <a:xfrm>
          <a:off x="3512488" y="636468"/>
          <a:ext cx="427531" cy="2849970"/>
        </a:xfrm>
        <a:custGeom>
          <a:avLst/>
          <a:gdLst/>
          <a:ahLst/>
          <a:cxnLst/>
          <a:rect l="0" t="0" r="0" b="0"/>
          <a:pathLst>
            <a:path>
              <a:moveTo>
                <a:pt x="0" y="0"/>
              </a:moveTo>
              <a:lnTo>
                <a:pt x="0" y="2849970"/>
              </a:lnTo>
              <a:lnTo>
                <a:pt x="427531" y="2849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B7461-3747-46E2-9653-10F7A88881AC}">
      <dsp:nvSpPr>
        <dsp:cNvPr id="0" name=""/>
        <dsp:cNvSpPr/>
      </dsp:nvSpPr>
      <dsp:spPr>
        <a:xfrm>
          <a:off x="3940019" y="3169776"/>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Census tract SES</a:t>
          </a:r>
        </a:p>
      </dsp:txBody>
      <dsp:txXfrm>
        <a:off x="3958568" y="3188325"/>
        <a:ext cx="976224" cy="596228"/>
      </dsp:txXfrm>
    </dsp:sp>
    <dsp:sp modelId="{A38A0075-F61B-40EB-92AA-090A655E5B30}">
      <dsp:nvSpPr>
        <dsp:cNvPr id="0" name=""/>
        <dsp:cNvSpPr/>
      </dsp:nvSpPr>
      <dsp:spPr>
        <a:xfrm>
          <a:off x="3512488" y="636468"/>
          <a:ext cx="427531" cy="3641629"/>
        </a:xfrm>
        <a:custGeom>
          <a:avLst/>
          <a:gdLst/>
          <a:ahLst/>
          <a:cxnLst/>
          <a:rect l="0" t="0" r="0" b="0"/>
          <a:pathLst>
            <a:path>
              <a:moveTo>
                <a:pt x="0" y="0"/>
              </a:moveTo>
              <a:lnTo>
                <a:pt x="0" y="3641629"/>
              </a:lnTo>
              <a:lnTo>
                <a:pt x="427531" y="3641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5676D-C38F-4EAC-8D11-78352586CDA9}">
      <dsp:nvSpPr>
        <dsp:cNvPr id="0" name=""/>
        <dsp:cNvSpPr/>
      </dsp:nvSpPr>
      <dsp:spPr>
        <a:xfrm>
          <a:off x="3940019" y="3961434"/>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Regional drug trafficking seizures (HIDTA)</a:t>
          </a:r>
        </a:p>
      </dsp:txBody>
      <dsp:txXfrm>
        <a:off x="3958568" y="3979983"/>
        <a:ext cx="976224" cy="596228"/>
      </dsp:txXfrm>
    </dsp:sp>
    <dsp:sp modelId="{7C322E95-5C66-42E4-B53A-534667F6CED5}">
      <dsp:nvSpPr>
        <dsp:cNvPr id="0" name=""/>
        <dsp:cNvSpPr/>
      </dsp:nvSpPr>
      <dsp:spPr>
        <a:xfrm>
          <a:off x="3512488" y="636468"/>
          <a:ext cx="427531" cy="4433287"/>
        </a:xfrm>
        <a:custGeom>
          <a:avLst/>
          <a:gdLst/>
          <a:ahLst/>
          <a:cxnLst/>
          <a:rect l="0" t="0" r="0" b="0"/>
          <a:pathLst>
            <a:path>
              <a:moveTo>
                <a:pt x="0" y="0"/>
              </a:moveTo>
              <a:lnTo>
                <a:pt x="0" y="4433287"/>
              </a:lnTo>
              <a:lnTo>
                <a:pt x="427531" y="4433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9F7DD-068B-4DD5-8FE4-26E25A3CC6F2}">
      <dsp:nvSpPr>
        <dsp:cNvPr id="0" name=""/>
        <dsp:cNvSpPr/>
      </dsp:nvSpPr>
      <dsp:spPr>
        <a:xfrm>
          <a:off x="3940019" y="4753093"/>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900" kern="1200" dirty="0"/>
            <a:t>Number of treatment facilities within 30 miles</a:t>
          </a:r>
        </a:p>
      </dsp:txBody>
      <dsp:txXfrm>
        <a:off x="3958568" y="4771642"/>
        <a:ext cx="976224" cy="596228"/>
      </dsp:txXfrm>
    </dsp:sp>
    <dsp:sp modelId="{10243341-91FE-4F9D-8516-2D11B0F11442}">
      <dsp:nvSpPr>
        <dsp:cNvPr id="0" name=""/>
        <dsp:cNvSpPr/>
      </dsp:nvSpPr>
      <dsp:spPr>
        <a:xfrm>
          <a:off x="4969140" y="3141"/>
          <a:ext cx="1266653" cy="63332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4987689" y="21690"/>
        <a:ext cx="1229555" cy="596228"/>
      </dsp:txXfrm>
    </dsp:sp>
    <dsp:sp modelId="{15B67D58-5A50-430F-A250-CCFBA4ED4865}">
      <dsp:nvSpPr>
        <dsp:cNvPr id="0" name=""/>
        <dsp:cNvSpPr/>
      </dsp:nvSpPr>
      <dsp:spPr>
        <a:xfrm>
          <a:off x="5095805" y="636468"/>
          <a:ext cx="427531" cy="474995"/>
        </a:xfrm>
        <a:custGeom>
          <a:avLst/>
          <a:gdLst/>
          <a:ahLst/>
          <a:cxnLst/>
          <a:rect l="0" t="0" r="0" b="0"/>
          <a:pathLst>
            <a:path>
              <a:moveTo>
                <a:pt x="0" y="0"/>
              </a:moveTo>
              <a:lnTo>
                <a:pt x="0" y="474995"/>
              </a:lnTo>
              <a:lnTo>
                <a:pt x="427531" y="474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BDF3D-43EB-4C5A-8A27-96681F5CE8FD}">
      <dsp:nvSpPr>
        <dsp:cNvPr id="0" name=""/>
        <dsp:cNvSpPr/>
      </dsp:nvSpPr>
      <dsp:spPr>
        <a:xfrm>
          <a:off x="5523336" y="794800"/>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Demographics (age, sex, education)</a:t>
          </a:r>
        </a:p>
      </dsp:txBody>
      <dsp:txXfrm>
        <a:off x="5541885" y="813349"/>
        <a:ext cx="976224" cy="596228"/>
      </dsp:txXfrm>
    </dsp:sp>
    <dsp:sp modelId="{E2BA1E48-2264-432E-8F28-368001DFF92D}">
      <dsp:nvSpPr>
        <dsp:cNvPr id="0" name=""/>
        <dsp:cNvSpPr/>
      </dsp:nvSpPr>
      <dsp:spPr>
        <a:xfrm>
          <a:off x="5095805" y="636468"/>
          <a:ext cx="427531" cy="1266653"/>
        </a:xfrm>
        <a:custGeom>
          <a:avLst/>
          <a:gdLst/>
          <a:ahLst/>
          <a:cxnLst/>
          <a:rect l="0" t="0" r="0" b="0"/>
          <a:pathLst>
            <a:path>
              <a:moveTo>
                <a:pt x="0" y="0"/>
              </a:moveTo>
              <a:lnTo>
                <a:pt x="0" y="1266653"/>
              </a:lnTo>
              <a:lnTo>
                <a:pt x="427531" y="1266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A990E-2D34-407B-BA36-76A16DE692D9}">
      <dsp:nvSpPr>
        <dsp:cNvPr id="0" name=""/>
        <dsp:cNvSpPr/>
      </dsp:nvSpPr>
      <dsp:spPr>
        <a:xfrm>
          <a:off x="5523336" y="1586459"/>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Hepatitis  C, other comorbidities</a:t>
          </a:r>
        </a:p>
      </dsp:txBody>
      <dsp:txXfrm>
        <a:off x="5541885" y="1605008"/>
        <a:ext cx="976224" cy="596228"/>
      </dsp:txXfrm>
    </dsp:sp>
    <dsp:sp modelId="{975F179D-8E13-4370-A367-F726780423D9}">
      <dsp:nvSpPr>
        <dsp:cNvPr id="0" name=""/>
        <dsp:cNvSpPr/>
      </dsp:nvSpPr>
      <dsp:spPr>
        <a:xfrm>
          <a:off x="5095805" y="636468"/>
          <a:ext cx="427531" cy="2058312"/>
        </a:xfrm>
        <a:custGeom>
          <a:avLst/>
          <a:gdLst/>
          <a:ahLst/>
          <a:cxnLst/>
          <a:rect l="0" t="0" r="0" b="0"/>
          <a:pathLst>
            <a:path>
              <a:moveTo>
                <a:pt x="0" y="0"/>
              </a:moveTo>
              <a:lnTo>
                <a:pt x="0" y="2058312"/>
              </a:lnTo>
              <a:lnTo>
                <a:pt x="427531" y="20583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79110-7BF0-4334-B831-9850BFD1D8DB}">
      <dsp:nvSpPr>
        <dsp:cNvPr id="0" name=""/>
        <dsp:cNvSpPr/>
      </dsp:nvSpPr>
      <dsp:spPr>
        <a:xfrm>
          <a:off x="5523336" y="2378117"/>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Trauma or Pain Dx (Medicaid)</a:t>
          </a:r>
        </a:p>
      </dsp:txBody>
      <dsp:txXfrm>
        <a:off x="5541885" y="2396666"/>
        <a:ext cx="976224" cy="596228"/>
      </dsp:txXfrm>
    </dsp:sp>
    <dsp:sp modelId="{731C292B-23A0-4F6B-ACC9-D24E6C5B09EB}">
      <dsp:nvSpPr>
        <dsp:cNvPr id="0" name=""/>
        <dsp:cNvSpPr/>
      </dsp:nvSpPr>
      <dsp:spPr>
        <a:xfrm>
          <a:off x="5095805" y="636468"/>
          <a:ext cx="427531" cy="2849970"/>
        </a:xfrm>
        <a:custGeom>
          <a:avLst/>
          <a:gdLst/>
          <a:ahLst/>
          <a:cxnLst/>
          <a:rect l="0" t="0" r="0" b="0"/>
          <a:pathLst>
            <a:path>
              <a:moveTo>
                <a:pt x="0" y="0"/>
              </a:moveTo>
              <a:lnTo>
                <a:pt x="0" y="2849970"/>
              </a:lnTo>
              <a:lnTo>
                <a:pt x="427531" y="2849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4D85B2-C239-4787-B485-69C76759D3A8}">
      <dsp:nvSpPr>
        <dsp:cNvPr id="0" name=""/>
        <dsp:cNvSpPr/>
      </dsp:nvSpPr>
      <dsp:spPr>
        <a:xfrm>
          <a:off x="5523336" y="3169776"/>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Public transportation availability</a:t>
          </a:r>
        </a:p>
      </dsp:txBody>
      <dsp:txXfrm>
        <a:off x="5541885" y="3188325"/>
        <a:ext cx="976224" cy="596228"/>
      </dsp:txXfrm>
    </dsp:sp>
    <dsp:sp modelId="{A1679ABF-B09A-4E95-AC63-FD3046D4292E}">
      <dsp:nvSpPr>
        <dsp:cNvPr id="0" name=""/>
        <dsp:cNvSpPr/>
      </dsp:nvSpPr>
      <dsp:spPr>
        <a:xfrm>
          <a:off x="5095805" y="636468"/>
          <a:ext cx="427531" cy="3641629"/>
        </a:xfrm>
        <a:custGeom>
          <a:avLst/>
          <a:gdLst/>
          <a:ahLst/>
          <a:cxnLst/>
          <a:rect l="0" t="0" r="0" b="0"/>
          <a:pathLst>
            <a:path>
              <a:moveTo>
                <a:pt x="0" y="0"/>
              </a:moveTo>
              <a:lnTo>
                <a:pt x="0" y="3641629"/>
              </a:lnTo>
              <a:lnTo>
                <a:pt x="427531" y="3641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9D811-EF59-4D97-B850-B168B35E8398}">
      <dsp:nvSpPr>
        <dsp:cNvPr id="0" name=""/>
        <dsp:cNvSpPr/>
      </dsp:nvSpPr>
      <dsp:spPr>
        <a:xfrm>
          <a:off x="5523336" y="3961434"/>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Providers who prescribe buprenorphine</a:t>
          </a:r>
        </a:p>
      </dsp:txBody>
      <dsp:txXfrm>
        <a:off x="5541885" y="3979983"/>
        <a:ext cx="976224" cy="596228"/>
      </dsp:txXfrm>
    </dsp:sp>
    <dsp:sp modelId="{98849BB4-CCB3-42A2-AF0E-DB9F341473A7}">
      <dsp:nvSpPr>
        <dsp:cNvPr id="0" name=""/>
        <dsp:cNvSpPr/>
      </dsp:nvSpPr>
      <dsp:spPr>
        <a:xfrm>
          <a:off x="5095805" y="636468"/>
          <a:ext cx="427531" cy="4433287"/>
        </a:xfrm>
        <a:custGeom>
          <a:avLst/>
          <a:gdLst/>
          <a:ahLst/>
          <a:cxnLst/>
          <a:rect l="0" t="0" r="0" b="0"/>
          <a:pathLst>
            <a:path>
              <a:moveTo>
                <a:pt x="0" y="0"/>
              </a:moveTo>
              <a:lnTo>
                <a:pt x="0" y="4433287"/>
              </a:lnTo>
              <a:lnTo>
                <a:pt x="427531" y="4433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92C7C-79CB-4D77-9271-866E2ECF0FB1}">
      <dsp:nvSpPr>
        <dsp:cNvPr id="0" name=""/>
        <dsp:cNvSpPr/>
      </dsp:nvSpPr>
      <dsp:spPr>
        <a:xfrm>
          <a:off x="5523336" y="4753093"/>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Job availability</a:t>
          </a:r>
        </a:p>
      </dsp:txBody>
      <dsp:txXfrm>
        <a:off x="5541885" y="4771642"/>
        <a:ext cx="976224" cy="596228"/>
      </dsp:txXfrm>
    </dsp:sp>
    <dsp:sp modelId="{12F8E05F-EDF6-422A-AEFF-1A2FD722E30A}">
      <dsp:nvSpPr>
        <dsp:cNvPr id="0" name=""/>
        <dsp:cNvSpPr/>
      </dsp:nvSpPr>
      <dsp:spPr>
        <a:xfrm>
          <a:off x="6552457" y="3141"/>
          <a:ext cx="1266653" cy="633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6571006" y="21690"/>
        <a:ext cx="1229555" cy="596228"/>
      </dsp:txXfrm>
    </dsp:sp>
    <dsp:sp modelId="{146141FC-3A50-4637-93AC-CCDCE6DEDCFD}">
      <dsp:nvSpPr>
        <dsp:cNvPr id="0" name=""/>
        <dsp:cNvSpPr/>
      </dsp:nvSpPr>
      <dsp:spPr>
        <a:xfrm>
          <a:off x="6679123" y="636468"/>
          <a:ext cx="253898" cy="474995"/>
        </a:xfrm>
        <a:custGeom>
          <a:avLst/>
          <a:gdLst/>
          <a:ahLst/>
          <a:cxnLst/>
          <a:rect l="0" t="0" r="0" b="0"/>
          <a:pathLst>
            <a:path>
              <a:moveTo>
                <a:pt x="0" y="0"/>
              </a:moveTo>
              <a:lnTo>
                <a:pt x="0" y="474995"/>
              </a:lnTo>
              <a:lnTo>
                <a:pt x="253898" y="474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917FDA-895C-4C26-A6EC-026F7C207AC4}">
      <dsp:nvSpPr>
        <dsp:cNvPr id="0" name=""/>
        <dsp:cNvSpPr/>
      </dsp:nvSpPr>
      <dsp:spPr>
        <a:xfrm>
          <a:off x="6933021" y="794800"/>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OUD or SUD Dx</a:t>
          </a:r>
        </a:p>
      </dsp:txBody>
      <dsp:txXfrm>
        <a:off x="6951570" y="813349"/>
        <a:ext cx="976224" cy="596228"/>
      </dsp:txXfrm>
    </dsp:sp>
    <dsp:sp modelId="{135AD099-9F5E-4DE1-A92C-873A6BBF578E}">
      <dsp:nvSpPr>
        <dsp:cNvPr id="0" name=""/>
        <dsp:cNvSpPr/>
      </dsp:nvSpPr>
      <dsp:spPr>
        <a:xfrm>
          <a:off x="6679123" y="636468"/>
          <a:ext cx="253898" cy="1266653"/>
        </a:xfrm>
        <a:custGeom>
          <a:avLst/>
          <a:gdLst/>
          <a:ahLst/>
          <a:cxnLst/>
          <a:rect l="0" t="0" r="0" b="0"/>
          <a:pathLst>
            <a:path>
              <a:moveTo>
                <a:pt x="0" y="0"/>
              </a:moveTo>
              <a:lnTo>
                <a:pt x="0" y="1266653"/>
              </a:lnTo>
              <a:lnTo>
                <a:pt x="253898" y="1266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1F0779-2CAC-49DB-9F79-11C169A1C028}">
      <dsp:nvSpPr>
        <dsp:cNvPr id="0" name=""/>
        <dsp:cNvSpPr/>
      </dsp:nvSpPr>
      <dsp:spPr>
        <a:xfrm>
          <a:off x="6933021" y="1586459"/>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Continuity of primary health care</a:t>
          </a:r>
        </a:p>
      </dsp:txBody>
      <dsp:txXfrm>
        <a:off x="6951570" y="1605008"/>
        <a:ext cx="976224" cy="596228"/>
      </dsp:txXfrm>
    </dsp:sp>
    <dsp:sp modelId="{3CCD81E4-BE89-4A5D-904E-F44CEE759780}">
      <dsp:nvSpPr>
        <dsp:cNvPr id="0" name=""/>
        <dsp:cNvSpPr/>
      </dsp:nvSpPr>
      <dsp:spPr>
        <a:xfrm>
          <a:off x="6679123" y="636468"/>
          <a:ext cx="253898" cy="2058312"/>
        </a:xfrm>
        <a:custGeom>
          <a:avLst/>
          <a:gdLst/>
          <a:ahLst/>
          <a:cxnLst/>
          <a:rect l="0" t="0" r="0" b="0"/>
          <a:pathLst>
            <a:path>
              <a:moveTo>
                <a:pt x="0" y="0"/>
              </a:moveTo>
              <a:lnTo>
                <a:pt x="0" y="2058312"/>
              </a:lnTo>
              <a:lnTo>
                <a:pt x="253898" y="20583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1A93C-F1AF-4BB2-8E7E-CD66728772C5}">
      <dsp:nvSpPr>
        <dsp:cNvPr id="0" name=""/>
        <dsp:cNvSpPr/>
      </dsp:nvSpPr>
      <dsp:spPr>
        <a:xfrm>
          <a:off x="6933021" y="2378117"/>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Criminal / Child Protective Services / Drug court involvement</a:t>
          </a:r>
        </a:p>
      </dsp:txBody>
      <dsp:txXfrm>
        <a:off x="6951570" y="2396666"/>
        <a:ext cx="976224" cy="596228"/>
      </dsp:txXfrm>
    </dsp:sp>
    <dsp:sp modelId="{A84F27C1-AC53-45FC-9D6C-643F6B450E3D}">
      <dsp:nvSpPr>
        <dsp:cNvPr id="0" name=""/>
        <dsp:cNvSpPr/>
      </dsp:nvSpPr>
      <dsp:spPr>
        <a:xfrm>
          <a:off x="6679123" y="636468"/>
          <a:ext cx="253898" cy="2849970"/>
        </a:xfrm>
        <a:custGeom>
          <a:avLst/>
          <a:gdLst/>
          <a:ahLst/>
          <a:cxnLst/>
          <a:rect l="0" t="0" r="0" b="0"/>
          <a:pathLst>
            <a:path>
              <a:moveTo>
                <a:pt x="0" y="0"/>
              </a:moveTo>
              <a:lnTo>
                <a:pt x="0" y="2849970"/>
              </a:lnTo>
              <a:lnTo>
                <a:pt x="253898" y="28499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0A3B7-F8DD-4B62-87C5-04AE78CE874C}">
      <dsp:nvSpPr>
        <dsp:cNvPr id="0" name=""/>
        <dsp:cNvSpPr/>
      </dsp:nvSpPr>
      <dsp:spPr>
        <a:xfrm>
          <a:off x="6933021" y="3169776"/>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Drug court availability</a:t>
          </a:r>
        </a:p>
      </dsp:txBody>
      <dsp:txXfrm>
        <a:off x="6951570" y="3188325"/>
        <a:ext cx="976224" cy="596228"/>
      </dsp:txXfrm>
    </dsp:sp>
    <dsp:sp modelId="{A2225372-C8C1-4B27-B2FA-80DC55CB155D}">
      <dsp:nvSpPr>
        <dsp:cNvPr id="0" name=""/>
        <dsp:cNvSpPr/>
      </dsp:nvSpPr>
      <dsp:spPr>
        <a:xfrm>
          <a:off x="6679123" y="636468"/>
          <a:ext cx="253898" cy="3641629"/>
        </a:xfrm>
        <a:custGeom>
          <a:avLst/>
          <a:gdLst/>
          <a:ahLst/>
          <a:cxnLst/>
          <a:rect l="0" t="0" r="0" b="0"/>
          <a:pathLst>
            <a:path>
              <a:moveTo>
                <a:pt x="0" y="0"/>
              </a:moveTo>
              <a:lnTo>
                <a:pt x="0" y="3641629"/>
              </a:lnTo>
              <a:lnTo>
                <a:pt x="253898" y="3641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2F9B4-2231-426F-8657-33A6CA507C97}">
      <dsp:nvSpPr>
        <dsp:cNvPr id="0" name=""/>
        <dsp:cNvSpPr/>
      </dsp:nvSpPr>
      <dsp:spPr>
        <a:xfrm>
          <a:off x="6933021" y="3961434"/>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EMS dispatches to zip code of residence</a:t>
          </a:r>
        </a:p>
      </dsp:txBody>
      <dsp:txXfrm>
        <a:off x="6951570" y="3979983"/>
        <a:ext cx="976224" cy="596228"/>
      </dsp:txXfrm>
    </dsp:sp>
    <dsp:sp modelId="{DB784AEB-3C5E-4F9B-A22E-93D54F436057}">
      <dsp:nvSpPr>
        <dsp:cNvPr id="0" name=""/>
        <dsp:cNvSpPr/>
      </dsp:nvSpPr>
      <dsp:spPr>
        <a:xfrm>
          <a:off x="6679123" y="636468"/>
          <a:ext cx="253898" cy="4433287"/>
        </a:xfrm>
        <a:custGeom>
          <a:avLst/>
          <a:gdLst/>
          <a:ahLst/>
          <a:cxnLst/>
          <a:rect l="0" t="0" r="0" b="0"/>
          <a:pathLst>
            <a:path>
              <a:moveTo>
                <a:pt x="0" y="0"/>
              </a:moveTo>
              <a:lnTo>
                <a:pt x="0" y="4433287"/>
              </a:lnTo>
              <a:lnTo>
                <a:pt x="253898" y="4433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82315-09A7-4690-8A3E-6089B56FC07F}">
      <dsp:nvSpPr>
        <dsp:cNvPr id="0" name=""/>
        <dsp:cNvSpPr/>
      </dsp:nvSpPr>
      <dsp:spPr>
        <a:xfrm>
          <a:off x="6933021" y="4753093"/>
          <a:ext cx="1013322" cy="6333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a:t>Affordable housing, food security</a:t>
          </a:r>
        </a:p>
      </dsp:txBody>
      <dsp:txXfrm>
        <a:off x="6951570" y="4771642"/>
        <a:ext cx="976224" cy="5962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E983A-FCA0-4AA4-9D25-4FE66AE3EEE2}" type="datetimeFigureOut">
              <a:rPr lang="en-US" smtClean="0"/>
              <a:t>4/26/2021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73519-F5DF-4814-807B-A2ECE5419677}" type="slidenum">
              <a:rPr lang="en-US" smtClean="0"/>
              <a:t>‹#›</a:t>
            </a:fld>
            <a:endParaRPr lang="en-US" dirty="0"/>
          </a:p>
        </p:txBody>
      </p:sp>
    </p:spTree>
    <p:extLst>
      <p:ext uri="{BB962C8B-B14F-4D97-AF65-F5344CB8AC3E}">
        <p14:creationId xmlns:p14="http://schemas.microsoft.com/office/powerpoint/2010/main" val="305046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present some of the work Ohio’s done over the past several years on the SDH and the opioid epidemic in our state.</a:t>
            </a:r>
          </a:p>
        </p:txBody>
      </p:sp>
      <p:sp>
        <p:nvSpPr>
          <p:cNvPr id="4" name="Slide Number Placeholder 3"/>
          <p:cNvSpPr>
            <a:spLocks noGrp="1"/>
          </p:cNvSpPr>
          <p:nvPr>
            <p:ph type="sldNum" sz="quarter" idx="10"/>
          </p:nvPr>
        </p:nvSpPr>
        <p:spPr/>
        <p:txBody>
          <a:bodyPr/>
          <a:lstStyle/>
          <a:p>
            <a:fld id="{5FA73519-F5DF-4814-807B-A2ECE5419677}" type="slidenum">
              <a:rPr lang="en-US" smtClean="0"/>
              <a:t>1</a:t>
            </a:fld>
            <a:endParaRPr lang="en-US" dirty="0"/>
          </a:p>
        </p:txBody>
      </p:sp>
    </p:spTree>
    <p:extLst>
      <p:ext uri="{BB962C8B-B14F-4D97-AF65-F5344CB8AC3E}">
        <p14:creationId xmlns:p14="http://schemas.microsoft.com/office/powerpoint/2010/main" val="399991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b="0" i="0" kern="1200" dirty="0">
                <a:solidFill>
                  <a:schemeClr val="tx1"/>
                </a:solidFill>
                <a:effectLst/>
                <a:latin typeface="+mn-lt"/>
                <a:ea typeface="+mn-ea"/>
                <a:cs typeface="+mn-cs"/>
              </a:rPr>
              <a:t>The reason using this perspective, this research lens, is important for our work in HCS is that our communities are really diverse. If you take a look just at Ohio, the 19 HCS communities have significant contextual differences. Many of our communities are seeing significant population decline, with the exception of Franklin, Green, and Hamilton Counties. Poverty rages from 7 to 30%, and our minority populations is highly concentrated in the urban centers of the state. We also have a serious urban/rural divide. But rural is not the same across Ohio. Poor white communities, especially in rural Appalachia, have been disproportionately hit by the opioid crisis. </a:t>
            </a:r>
          </a:p>
        </p:txBody>
      </p:sp>
      <p:sp>
        <p:nvSpPr>
          <p:cNvPr id="4" name="Slide Number Placeholder 3"/>
          <p:cNvSpPr>
            <a:spLocks noGrp="1"/>
          </p:cNvSpPr>
          <p:nvPr>
            <p:ph type="sldNum" sz="quarter" idx="5"/>
          </p:nvPr>
        </p:nvSpPr>
        <p:spPr/>
        <p:txBody>
          <a:bodyPr/>
          <a:lstStyle/>
          <a:p>
            <a:fld id="{D904D311-73F7-5D42-B843-E8305C73070F}" type="slidenum">
              <a:rPr lang="en-US" smtClean="0"/>
              <a:t>11</a:t>
            </a:fld>
            <a:endParaRPr lang="en-US"/>
          </a:p>
        </p:txBody>
      </p:sp>
    </p:spTree>
    <p:extLst>
      <p:ext uri="{BB962C8B-B14F-4D97-AF65-F5344CB8AC3E}">
        <p14:creationId xmlns:p14="http://schemas.microsoft.com/office/powerpoint/2010/main" val="31269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is to underscore why the SDH is so important for the Healing Communities Study. HCS is a community-based intervention and it will be evaluated at the community level. Given the tremendous heterogeneity across communities, applying a SDH perspective becomes even more important. There are a variety of distal factors that could impact the effectiveness of the intervention through a variety of mechanisms. </a:t>
            </a:r>
          </a:p>
          <a:p>
            <a:endParaRPr lang="en-US" dirty="0"/>
          </a:p>
          <a:p>
            <a:r>
              <a:rPr lang="en-US" dirty="0"/>
              <a:t>Community contextual characteristic may lead coalitions to select certain EBPs or to implement those EBPs in certain types of service organizations. This may be a type of selection bias, especially if some EBPs are more likely to impact study outcomes.</a:t>
            </a:r>
          </a:p>
          <a:p>
            <a:endParaRPr lang="en-US" dirty="0"/>
          </a:p>
          <a:p>
            <a:r>
              <a:rPr lang="en-US" dirty="0"/>
              <a:t>Differences in community SUD infrastructure and recovery capital resources or higher levels of stigma around certain resources could make implementation more challenging, successes more modest, and ultimately lead to a smaller overall impact on study outcomes.</a:t>
            </a:r>
          </a:p>
          <a:p>
            <a:endParaRPr lang="en-US" dirty="0"/>
          </a:p>
          <a:p>
            <a:r>
              <a:rPr lang="en-US" dirty="0"/>
              <a:t>Communities with larger minority populations may focus on equity interventions, which are likely to impact a smaller proportion of the population making the community-level effect more difficult to see in the evaluation of study outcomes.</a:t>
            </a:r>
          </a:p>
          <a:p>
            <a:endParaRPr lang="en-US" dirty="0"/>
          </a:p>
          <a:p>
            <a:r>
              <a:rPr lang="en-US" dirty="0"/>
              <a:t>These are just a few thoughts on why it’s so critical for HCS to incorporate SDOH data into our evaluation.</a:t>
            </a:r>
          </a:p>
        </p:txBody>
      </p:sp>
      <p:sp>
        <p:nvSpPr>
          <p:cNvPr id="4" name="Slide Number Placeholder 3"/>
          <p:cNvSpPr>
            <a:spLocks noGrp="1"/>
          </p:cNvSpPr>
          <p:nvPr>
            <p:ph type="sldNum" sz="quarter" idx="5"/>
          </p:nvPr>
        </p:nvSpPr>
        <p:spPr/>
        <p:txBody>
          <a:bodyPr/>
          <a:lstStyle/>
          <a:p>
            <a:fld id="{5FA73519-F5DF-4814-807B-A2ECE5419677}" type="slidenum">
              <a:rPr lang="en-US" smtClean="0"/>
              <a:t>12</a:t>
            </a:fld>
            <a:endParaRPr lang="en-US" dirty="0"/>
          </a:p>
        </p:txBody>
      </p:sp>
    </p:spTree>
    <p:extLst>
      <p:ext uri="{BB962C8B-B14F-4D97-AF65-F5344CB8AC3E}">
        <p14:creationId xmlns:p14="http://schemas.microsoft.com/office/powerpoint/2010/main" val="240878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Ohio HCS site wanted to share some of the work we’ve done on the SDH and Opioid outcomes in Ohio. The directors of several of our agencies – Ohio Department of Medicaid and </a:t>
            </a:r>
            <a:r>
              <a:rPr lang="en-US" dirty="0" err="1"/>
              <a:t>RecoveryOhio</a:t>
            </a:r>
            <a:r>
              <a:rPr lang="en-US" dirty="0"/>
              <a:t> – are very health equity and social determinants focused and has supported much of this work. </a:t>
            </a:r>
          </a:p>
          <a:p>
            <a:endParaRPr lang="en-US" dirty="0"/>
          </a:p>
          <a:p>
            <a:r>
              <a:rPr lang="en-US" dirty="0"/>
              <a:t>We’ve had a series of projects that sought to estimate….</a:t>
            </a:r>
          </a:p>
          <a:p>
            <a:endParaRPr lang="en-US" dirty="0"/>
          </a:p>
          <a:p>
            <a:r>
              <a:rPr lang="en-US" dirty="0"/>
              <a:t>The study period was 2013-2017</a:t>
            </a:r>
          </a:p>
          <a:p>
            <a:endParaRPr lang="en-US" dirty="0"/>
          </a:p>
          <a:p>
            <a:r>
              <a:rPr lang="en-US" dirty="0"/>
              <a:t>Some of these projects focused on the individual-level factors that impact OUD outcomes with the goal of assisting practitioners in making decisions at the point of service.</a:t>
            </a:r>
          </a:p>
          <a:p>
            <a:endParaRPr lang="en-US" dirty="0"/>
          </a:p>
          <a:p>
            <a:r>
              <a:rPr lang="en-US" dirty="0"/>
              <a:t>Another set of projects was focused at a much higher level – and sought to examine the area-level factors that could be areas for program and policy interventions </a:t>
            </a:r>
          </a:p>
        </p:txBody>
      </p:sp>
      <p:sp>
        <p:nvSpPr>
          <p:cNvPr id="4" name="Slide Number Placeholder 3"/>
          <p:cNvSpPr>
            <a:spLocks noGrp="1"/>
          </p:cNvSpPr>
          <p:nvPr>
            <p:ph type="sldNum" sz="quarter" idx="5"/>
          </p:nvPr>
        </p:nvSpPr>
        <p:spPr/>
        <p:txBody>
          <a:bodyPr/>
          <a:lstStyle/>
          <a:p>
            <a:fld id="{5FA73519-F5DF-4814-807B-A2ECE5419677}" type="slidenum">
              <a:rPr lang="en-US" smtClean="0"/>
              <a:t>13</a:t>
            </a:fld>
            <a:endParaRPr lang="en-US" dirty="0"/>
          </a:p>
        </p:txBody>
      </p:sp>
    </p:spTree>
    <p:extLst>
      <p:ext uri="{BB962C8B-B14F-4D97-AF65-F5344CB8AC3E}">
        <p14:creationId xmlns:p14="http://schemas.microsoft.com/office/powerpoint/2010/main" val="502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 conceptual framework used to think about MOUD enrollment and retention. You can clearly see the proximal and distal factors considered. Clearly, we examined important proximal factors such as age and sex, medical history, individual health behaviors, and personal linkage with health services.</a:t>
            </a:r>
          </a:p>
          <a:p>
            <a:endParaRPr lang="en-US" dirty="0"/>
          </a:p>
          <a:p>
            <a:r>
              <a:rPr lang="en-US" dirty="0"/>
              <a:t>But we also considered the distal, area-level factors that impact MOUD enrollment and retention. For example, availability and use of public transportation and the availability of treatment facilities and DEA waivered providers are important for treatment. But researchers heard that job opportunities, affordable housing and food security were important to patients. Finally, drug courts are vital links between individuals and MOUD programs.</a:t>
            </a:r>
          </a:p>
        </p:txBody>
      </p:sp>
      <p:sp>
        <p:nvSpPr>
          <p:cNvPr id="4" name="Slide Number Placeholder 3"/>
          <p:cNvSpPr>
            <a:spLocks noGrp="1"/>
          </p:cNvSpPr>
          <p:nvPr>
            <p:ph type="sldNum" sz="quarter" idx="10"/>
          </p:nvPr>
        </p:nvSpPr>
        <p:spPr/>
        <p:txBody>
          <a:bodyPr/>
          <a:lstStyle/>
          <a:p>
            <a:fld id="{5E7B0739-836B-4D32-92DF-8583FF793DE7}" type="slidenum">
              <a:rPr lang="en-US" smtClean="0"/>
              <a:t>14</a:t>
            </a:fld>
            <a:endParaRPr lang="en-US" dirty="0"/>
          </a:p>
        </p:txBody>
      </p:sp>
    </p:spTree>
    <p:extLst>
      <p:ext uri="{BB962C8B-B14F-4D97-AF65-F5344CB8AC3E}">
        <p14:creationId xmlns:p14="http://schemas.microsoft.com/office/powerpoint/2010/main" val="293802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research questions that I’ve been involved in examine spatial patterns of OUD outcomes and try to examine the social determinants association with this geographic variation.</a:t>
            </a:r>
          </a:p>
          <a:p>
            <a:endParaRPr lang="en-US" dirty="0"/>
          </a:p>
          <a:p>
            <a:r>
              <a:rPr lang="en-US" dirty="0"/>
              <a:t>Keep in mind, the analyses that I’m going to share aren’t causal, they are geared toward trying to find community-level associations with OUD outcomes and serve as a jumping off point for both additional research and for helping to make some high-level decisions about community level programming and interventions.</a:t>
            </a:r>
          </a:p>
        </p:txBody>
      </p:sp>
      <p:sp>
        <p:nvSpPr>
          <p:cNvPr id="4" name="Slide Number Placeholder 3"/>
          <p:cNvSpPr>
            <a:spLocks noGrp="1"/>
          </p:cNvSpPr>
          <p:nvPr>
            <p:ph type="sldNum" sz="quarter" idx="10"/>
          </p:nvPr>
        </p:nvSpPr>
        <p:spPr/>
        <p:txBody>
          <a:bodyPr/>
          <a:lstStyle/>
          <a:p>
            <a:fld id="{5FA73519-F5DF-4814-807B-A2ECE5419677}" type="slidenum">
              <a:rPr lang="en-US" smtClean="0"/>
              <a:t>15</a:t>
            </a:fld>
            <a:endParaRPr lang="en-US" dirty="0"/>
          </a:p>
        </p:txBody>
      </p:sp>
    </p:spTree>
    <p:extLst>
      <p:ext uri="{BB962C8B-B14F-4D97-AF65-F5344CB8AC3E}">
        <p14:creationId xmlns:p14="http://schemas.microsoft.com/office/powerpoint/2010/main" val="167392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 examine the geographic variability in our outcomes, we used a series of different spatial methods. We constructed small-area rate maps using a spatial smoothing technique. Spatial smoothing adjusts area-level rates using data from surrounding areas. It stabilizes rates in a similar way to a 3 or 5 year average by using space instead of time to increase sample size. </a:t>
            </a:r>
          </a:p>
          <a:p>
            <a:endParaRPr lang="en-US" i="0" dirty="0"/>
          </a:p>
          <a:p>
            <a:r>
              <a:rPr lang="en-US" i="0" dirty="0"/>
              <a:t>We also conducted spatial cluster analysis which is a method that uses small geographic areas (clusters) to search for localized regions with an excess of events that would be expected if that event were completely spatially random. Here we search for small areas with rates of our OUD outcomes which are higher than expected given the geographic distribution of the population.</a:t>
            </a:r>
          </a:p>
        </p:txBody>
      </p:sp>
      <p:sp>
        <p:nvSpPr>
          <p:cNvPr id="4" name="Slide Number Placeholder 3"/>
          <p:cNvSpPr>
            <a:spLocks noGrp="1"/>
          </p:cNvSpPr>
          <p:nvPr>
            <p:ph type="sldNum" sz="quarter" idx="10"/>
          </p:nvPr>
        </p:nvSpPr>
        <p:spPr/>
        <p:txBody>
          <a:bodyPr/>
          <a:lstStyle/>
          <a:p>
            <a:fld id="{5FA73519-F5DF-4814-807B-A2ECE5419677}" type="slidenum">
              <a:rPr lang="en-US" smtClean="0"/>
              <a:t>16</a:t>
            </a:fld>
            <a:endParaRPr lang="en-US" dirty="0"/>
          </a:p>
        </p:txBody>
      </p:sp>
    </p:spTree>
    <p:extLst>
      <p:ext uri="{BB962C8B-B14F-4D97-AF65-F5344CB8AC3E}">
        <p14:creationId xmlns:p14="http://schemas.microsoft.com/office/powerpoint/2010/main" val="2230666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method we employed was a series of ecological spatial regression models to examine the association between our OUD related outcomes and a series of area-level predictor variables.</a:t>
            </a:r>
          </a:p>
          <a:p>
            <a:endParaRPr lang="en-US" dirty="0"/>
          </a:p>
          <a:p>
            <a:r>
              <a:rPr lang="en-US" dirty="0"/>
              <a:t>We used a Poisson specification (the count of each outcome in a census tract) and a population offset</a:t>
            </a:r>
          </a:p>
          <a:p>
            <a:endParaRPr lang="en-US" dirty="0"/>
          </a:p>
          <a:p>
            <a:r>
              <a:rPr lang="en-US" dirty="0"/>
              <a:t>These models use a set of spatially correlated random effects as part of a hierarchical model to control for the impact of spatial correlation in the outcome on estimates and standard errors. It’s a more efficient method for examining spatial data which produces less bias in estimates.</a:t>
            </a:r>
          </a:p>
          <a:p>
            <a:endParaRPr lang="en-US" dirty="0"/>
          </a:p>
          <a:p>
            <a:r>
              <a:rPr lang="en-US" dirty="0"/>
              <a:t>Here I’ll report he incidence rate ratios and the 95% credible intervals</a:t>
            </a:r>
          </a:p>
          <a:p>
            <a:r>
              <a:rPr lang="en-US" dirty="0"/>
              <a:t>95% CIs are similar to a 95% confidence interval and can be interpreted similarly</a:t>
            </a:r>
          </a:p>
          <a:p>
            <a:r>
              <a:rPr lang="en-US" dirty="0"/>
              <a:t>IRRs represent the change in our OUD outcomes as a % increase or decrease given the change in one of the area-level independent variables</a:t>
            </a:r>
          </a:p>
        </p:txBody>
      </p:sp>
      <p:sp>
        <p:nvSpPr>
          <p:cNvPr id="4" name="Slide Number Placeholder 3"/>
          <p:cNvSpPr>
            <a:spLocks noGrp="1"/>
          </p:cNvSpPr>
          <p:nvPr>
            <p:ph type="sldNum" sz="quarter" idx="5"/>
          </p:nvPr>
        </p:nvSpPr>
        <p:spPr/>
        <p:txBody>
          <a:bodyPr/>
          <a:lstStyle/>
          <a:p>
            <a:fld id="{5FA73519-F5DF-4814-807B-A2ECE5419677}" type="slidenum">
              <a:rPr lang="en-US" smtClean="0"/>
              <a:t>17</a:t>
            </a:fld>
            <a:endParaRPr lang="en-US" dirty="0"/>
          </a:p>
        </p:txBody>
      </p:sp>
    </p:spTree>
    <p:extLst>
      <p:ext uri="{BB962C8B-B14F-4D97-AF65-F5344CB8AC3E}">
        <p14:creationId xmlns:p14="http://schemas.microsoft.com/office/powerpoint/2010/main" val="2505438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small area rate map of the opioid overdose rate by census tract. The left is the raw map, the right is the spatially smoothed map and you can see how the smoothing makes the patterns in the map more apparent. </a:t>
            </a:r>
          </a:p>
        </p:txBody>
      </p:sp>
      <p:sp>
        <p:nvSpPr>
          <p:cNvPr id="4" name="Slide Number Placeholder 3"/>
          <p:cNvSpPr>
            <a:spLocks noGrp="1"/>
          </p:cNvSpPr>
          <p:nvPr>
            <p:ph type="sldNum" sz="quarter" idx="5"/>
          </p:nvPr>
        </p:nvSpPr>
        <p:spPr/>
        <p:txBody>
          <a:bodyPr/>
          <a:lstStyle/>
          <a:p>
            <a:fld id="{5FA73519-F5DF-4814-807B-A2ECE5419677}" type="slidenum">
              <a:rPr lang="en-US" smtClean="0"/>
              <a:t>18</a:t>
            </a:fld>
            <a:endParaRPr lang="en-US" dirty="0"/>
          </a:p>
        </p:txBody>
      </p:sp>
    </p:spTree>
    <p:extLst>
      <p:ext uri="{BB962C8B-B14F-4D97-AF65-F5344CB8AC3E}">
        <p14:creationId xmlns:p14="http://schemas.microsoft.com/office/powerpoint/2010/main" val="263621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Here are the results of the Spatial regression models on opioid overdoses in the state. There are some interesting associations here.</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 remember that higher levels of the opportunity index represent better conditions in an area (more opportunity). The OI runs from 0 to 100 and the model interpretation is using deciles – a one decile increase in the opportunity index scale leaves to a % increase in our outcomes. </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you see as educational, employment and housing opportunities increase (by a decile), opioid overdoses decrease by about 10%. As crime increases, so does overdose, by about 12%.</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Access to services is interesting. As access to healthcare services increases, so does opioid overdose. This is likely because overdose is overall higher in urban areas of the state, where access to services is greater.</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of the other OUD specific area-level factors are not as impactful. </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increase of 1% in the black population, decreases overdose by a bit less that 1%</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an increase in prescription opioid (1 - 100 mg equivalent dose per capita) increases overdose by about a half a percent.</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A73519-F5DF-4814-807B-A2ECE5419677}" type="slidenum">
              <a:rPr lang="en-US" smtClean="0"/>
              <a:t>19</a:t>
            </a:fld>
            <a:endParaRPr lang="en-US" dirty="0"/>
          </a:p>
        </p:txBody>
      </p:sp>
    </p:spTree>
    <p:extLst>
      <p:ext uri="{BB962C8B-B14F-4D97-AF65-F5344CB8AC3E}">
        <p14:creationId xmlns:p14="http://schemas.microsoft.com/office/powerpoint/2010/main" val="3881868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other outcomes we examined was the material opioid use</a:t>
            </a:r>
          </a:p>
          <a:p>
            <a:endParaRPr lang="en-US" dirty="0"/>
          </a:p>
          <a:p>
            <a:r>
              <a:rPr lang="en-US" dirty="0"/>
              <a:t>The raw rate map and the smoothed map on the right show a very clear pattern with a large area in the south with very high rates of maternal opioid use.</a:t>
            </a:r>
          </a:p>
        </p:txBody>
      </p:sp>
      <p:sp>
        <p:nvSpPr>
          <p:cNvPr id="4" name="Slide Number Placeholder 3"/>
          <p:cNvSpPr>
            <a:spLocks noGrp="1"/>
          </p:cNvSpPr>
          <p:nvPr>
            <p:ph type="sldNum" sz="quarter" idx="5"/>
          </p:nvPr>
        </p:nvSpPr>
        <p:spPr/>
        <p:txBody>
          <a:bodyPr/>
          <a:lstStyle/>
          <a:p>
            <a:fld id="{5FA73519-F5DF-4814-807B-A2ECE5419677}" type="slidenum">
              <a:rPr lang="en-US" smtClean="0"/>
              <a:t>20</a:t>
            </a:fld>
            <a:endParaRPr lang="en-US" dirty="0"/>
          </a:p>
        </p:txBody>
      </p:sp>
    </p:spTree>
    <p:extLst>
      <p:ext uri="{BB962C8B-B14F-4D97-AF65-F5344CB8AC3E}">
        <p14:creationId xmlns:p14="http://schemas.microsoft.com/office/powerpoint/2010/main" val="308674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DC72A7A-018A-401E-8AC5-96A30FCE5E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B7D427-A532-4ECE-9D8F-A68A2C2DFEB9}" type="slidenum">
              <a:rPr lang="en-US" altLang="en-US"/>
              <a:pPr/>
              <a:t>3</a:t>
            </a:fld>
            <a:endParaRPr lang="en-US" altLang="en-US"/>
          </a:p>
        </p:txBody>
      </p:sp>
      <p:sp>
        <p:nvSpPr>
          <p:cNvPr id="60419" name="Rectangle 2">
            <a:extLst>
              <a:ext uri="{FF2B5EF4-FFF2-40B4-BE49-F238E27FC236}">
                <a16:creationId xmlns:a16="http://schemas.microsoft.com/office/drawing/2014/main" id="{820A07E8-9553-42C0-A952-214BBF31A13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0AC0F3E-A28E-4226-8313-E8FEAAE5C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b="1" dirty="0">
                <a:latin typeface="Arial" panose="020B0604020202020204" pitchFamily="34" charset="0"/>
                <a:ea typeface="ＭＳ Ｐゴシック" panose="020B0600070205080204" pitchFamily="34" charset="-128"/>
              </a:rPr>
              <a:t>Outline the Issues</a:t>
            </a:r>
          </a:p>
          <a:p>
            <a:pPr eaLnBrk="1" hangingPunct="1">
              <a:lnSpc>
                <a:spcPct val="80000"/>
              </a:lnSpc>
            </a:pPr>
            <a:r>
              <a:rPr lang="en-US" altLang="en-US" sz="800" dirty="0">
                <a:latin typeface="Arial" panose="020B0604020202020204" pitchFamily="34" charset="0"/>
                <a:ea typeface="ＭＳ Ｐゴシック" panose="020B0600070205080204" pitchFamily="34" charset="-128"/>
              </a:rPr>
              <a:t>Some points for elaboration:</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Schools – both youth education and higher education</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Safety – on many levels, starting with youth safety in the home and at school; safe places for everyone to work, live and play; traffic safety; etc.</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Transportation – safe and affordable options for commuting; ability to access needed resources</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Pollution – the water we drink, the air we breathe, our food sources</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Climate change – critical issue internationally</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Access to resources – access to healthy foods, clothing, necessities for living</a:t>
            </a:r>
          </a:p>
          <a:p>
            <a:pPr eaLnBrk="1" hangingPunct="1">
              <a:lnSpc>
                <a:spcPct val="80000"/>
              </a:lnSpc>
              <a:buFontTx/>
              <a:buChar char="•"/>
            </a:pPr>
            <a:r>
              <a:rPr lang="en-US" altLang="en-US" sz="800" dirty="0">
                <a:latin typeface="Arial" panose="020B0604020202020204" pitchFamily="34" charset="0"/>
                <a:ea typeface="ＭＳ Ｐゴシック" panose="020B0600070205080204" pitchFamily="34" charset="-128"/>
              </a:rPr>
              <a:t>Housing – safe and clean housing that is affordable </a:t>
            </a:r>
          </a:p>
          <a:p>
            <a:pPr eaLnBrk="1" hangingPunct="1">
              <a:lnSpc>
                <a:spcPct val="80000"/>
              </a:lnSpc>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pPr>
            <a:r>
              <a:rPr lang="en-US" altLang="en-US" sz="800" b="1" dirty="0">
                <a:latin typeface="Arial" panose="020B0604020202020204" pitchFamily="34" charset="0"/>
                <a:ea typeface="ＭＳ Ｐゴシック" panose="020B0600070205080204" pitchFamily="34" charset="-128"/>
              </a:rPr>
              <a:t>“These issues are complex and interrelated.”</a:t>
            </a:r>
            <a:r>
              <a:rPr lang="en-US" altLang="en-US" sz="800" dirty="0">
                <a:latin typeface="Arial" panose="020B0604020202020204" pitchFamily="34" charset="0"/>
                <a:ea typeface="ＭＳ Ｐゴシック" panose="020B0600070205080204" pitchFamily="34" charset="-128"/>
              </a:rPr>
              <a:t> </a:t>
            </a:r>
          </a:p>
          <a:p>
            <a:pPr eaLnBrk="1" hangingPunct="1">
              <a:lnSpc>
                <a:spcPct val="80000"/>
              </a:lnSpc>
            </a:pPr>
            <a:r>
              <a:rPr lang="en-US" altLang="en-US" sz="800" dirty="0">
                <a:latin typeface="Arial" panose="020B0604020202020204" pitchFamily="34" charset="0"/>
                <a:ea typeface="ＭＳ Ｐゴシック" panose="020B0600070205080204" pitchFamily="34" charset="-128"/>
              </a:rPr>
              <a:t>Combined these community environmental factors are unequally distributed across place (geography) and ultimately impact the health and well-being of the population.</a:t>
            </a:r>
          </a:p>
          <a:p>
            <a:pPr eaLnBrk="1" hangingPunct="1">
              <a:lnSpc>
                <a:spcPct val="80000"/>
              </a:lnSpc>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pPr>
            <a:r>
              <a:rPr lang="en-US" altLang="en-US" sz="800" dirty="0">
                <a:latin typeface="Arial" panose="020B0604020202020204" pitchFamily="34" charset="0"/>
                <a:ea typeface="ＭＳ Ｐゴシック" panose="020B0600070205080204" pitchFamily="34" charset="-128"/>
              </a:rPr>
              <a:t>Point out links between Environment, Economy &amp; Health as well </a:t>
            </a:r>
          </a:p>
          <a:p>
            <a:pPr eaLnBrk="1" hangingPunct="1">
              <a:lnSpc>
                <a:spcPct val="80000"/>
              </a:lnSpc>
            </a:pPr>
            <a:r>
              <a:rPr lang="en-US" altLang="en-US" sz="800" dirty="0">
                <a:latin typeface="Arial" panose="020B0604020202020204" pitchFamily="34" charset="0"/>
                <a:ea typeface="ＭＳ Ｐゴシック" panose="020B0600070205080204" pitchFamily="34" charset="-128"/>
              </a:rPr>
              <a:t>This diagram does not reflect all of the linkages or all of the factors</a:t>
            </a:r>
          </a:p>
          <a:p>
            <a:pPr eaLnBrk="1" hangingPunct="1">
              <a:lnSpc>
                <a:spcPct val="80000"/>
              </a:lnSpc>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buFontTx/>
              <a:buChar char="•"/>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buFontTx/>
              <a:buChar char="•"/>
            </a:pPr>
            <a:endParaRPr lang="en-US" altLang="en-US" sz="800" dirty="0">
              <a:latin typeface="Arial" panose="020B0604020202020204" pitchFamily="34" charset="0"/>
              <a:ea typeface="ＭＳ Ｐゴシック" panose="020B0600070205080204" pitchFamily="34" charset="-128"/>
            </a:endParaRPr>
          </a:p>
          <a:p>
            <a:pPr eaLnBrk="1" hangingPunct="1">
              <a:lnSpc>
                <a:spcPct val="80000"/>
              </a:lnSpc>
              <a:buFontTx/>
              <a:buChar char="•"/>
            </a:pPr>
            <a:endParaRPr lang="en-US" altLang="en-US" sz="800"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spatial cluster analysis. Here we actually show a space-time cluster analysis, and it confirms the patter on the map. The two large red areas show temporally persistent clusters – meaning they are problematic throughout the study period. In these areas in the south and east, pregnant women are 10 times more likely to have an opioid exposure compared to women in the rest of the study area. Some of the clusters, like the one in the northeast only appear at the end of the study period, showing a worsening of the problem. That cluster is between 2015 and 16 and shows that women living in that area are 1.5 more likely to have an opioid exposure relative to women in the rest of the state during that time period.</a:t>
            </a:r>
          </a:p>
        </p:txBody>
      </p:sp>
      <p:sp>
        <p:nvSpPr>
          <p:cNvPr id="4" name="Slide Number Placeholder 3"/>
          <p:cNvSpPr>
            <a:spLocks noGrp="1"/>
          </p:cNvSpPr>
          <p:nvPr>
            <p:ph type="sldNum" sz="quarter" idx="10"/>
          </p:nvPr>
        </p:nvSpPr>
        <p:spPr/>
        <p:txBody>
          <a:bodyPr/>
          <a:lstStyle/>
          <a:p>
            <a:fld id="{5E7B0739-836B-4D32-92DF-8583FF793DE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35806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Here again are the results of the Spatial regression models on opioid overdoses in the state. There are some interesting associations here.</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Similar to opioid overdose, you can see as educational, employment and housing opportunities increase (by a decile), maternal opioid use decreases by about 5%. As crime increases, so does opioid use, by about 6%.</a:t>
            </a:r>
          </a:p>
          <a:p>
            <a:pPr marL="0" marR="0">
              <a:lnSpc>
                <a:spcPct val="107000"/>
              </a:lnSpc>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Some of the other OUD specific area-level factors are interesting but with a smaller impact. </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increase of 1% in the white population, increases maternal opioid use by about 1%</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an increase in prescription opioid (1 - 100 mg equivalent dose per capita) increases overdose by about a half a percent.</a:t>
            </a: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an increase of 1 per 1,000 population opioid overdose actually corresponds to a 1% increase in maternal opioid use.</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A73519-F5DF-4814-807B-A2ECE5419677}" type="slidenum">
              <a:rPr lang="en-US" smtClean="0"/>
              <a:t>22</a:t>
            </a:fld>
            <a:endParaRPr lang="en-US" dirty="0"/>
          </a:p>
        </p:txBody>
      </p:sp>
    </p:spTree>
    <p:extLst>
      <p:ext uri="{BB962C8B-B14F-4D97-AF65-F5344CB8AC3E}">
        <p14:creationId xmlns:p14="http://schemas.microsoft.com/office/powerpoint/2010/main" val="3886386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I’ve recently been playing around with the EMS naloxone administration data we have. Here’s a spatial smoothed map of the naloxone administration rate for 2017-2019 per 1,000 population. There are clear rural-urban patterns, but also some interesting patterns within cities. In Franklin County the small map on the bottom, the NW corner of the cities has very low rates of administration – this is the predominantly </a:t>
            </a:r>
            <a:r>
              <a:rPr lang="en-US" dirty="0" err="1"/>
              <a:t>welthy</a:t>
            </a:r>
            <a:r>
              <a:rPr lang="en-US" dirty="0"/>
              <a:t> (high opportunity) area of the city.</a:t>
            </a:r>
          </a:p>
        </p:txBody>
      </p:sp>
      <p:sp>
        <p:nvSpPr>
          <p:cNvPr id="4" name="Slide Number Placeholder 3"/>
          <p:cNvSpPr>
            <a:spLocks noGrp="1"/>
          </p:cNvSpPr>
          <p:nvPr>
            <p:ph type="sldNum" sz="quarter" idx="5"/>
          </p:nvPr>
        </p:nvSpPr>
        <p:spPr/>
        <p:txBody>
          <a:bodyPr/>
          <a:lstStyle/>
          <a:p>
            <a:fld id="{5FA73519-F5DF-4814-807B-A2ECE5419677}" type="slidenum">
              <a:rPr lang="en-US" smtClean="0"/>
              <a:t>23</a:t>
            </a:fld>
            <a:endParaRPr lang="en-US" dirty="0"/>
          </a:p>
        </p:txBody>
      </p:sp>
    </p:spTree>
    <p:extLst>
      <p:ext uri="{BB962C8B-B14F-4D97-AF65-F5344CB8AC3E}">
        <p14:creationId xmlns:p14="http://schemas.microsoft.com/office/powerpoint/2010/main" val="1348069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also been playing around we some spatial regression models that interact the Opportunity index by rural urban codes. You can see the results of one of these models here. I have rural, small cities, ad urban areas pulled out separately.</a:t>
            </a:r>
          </a:p>
          <a:p>
            <a:endParaRPr lang="en-US" dirty="0"/>
          </a:p>
          <a:p>
            <a:r>
              <a:rPr lang="en-US" dirty="0"/>
              <a:t>Overall…the lower opportunity areas (on the left) have higher rates of naloxone administration, this pattern is statistically significant across all rural/urban areas.</a:t>
            </a:r>
          </a:p>
          <a:p>
            <a:endParaRPr lang="en-US" dirty="0"/>
          </a:p>
          <a:p>
            <a:r>
              <a:rPr lang="en-US" dirty="0"/>
              <a:t>But…urban communities have significantly higher </a:t>
            </a:r>
            <a:r>
              <a:rPr lang="en-US" dirty="0" err="1"/>
              <a:t>nalox</a:t>
            </a:r>
            <a:r>
              <a:rPr lang="en-US" dirty="0"/>
              <a:t> admin compared to rural and small cities in all but the highest opportunity areas. This is show because the prediction curves and 95% Cis for naloxone admin do not overlap on the left.</a:t>
            </a:r>
          </a:p>
        </p:txBody>
      </p:sp>
      <p:sp>
        <p:nvSpPr>
          <p:cNvPr id="4" name="Slide Number Placeholder 3"/>
          <p:cNvSpPr>
            <a:spLocks noGrp="1"/>
          </p:cNvSpPr>
          <p:nvPr>
            <p:ph type="sldNum" sz="quarter" idx="5"/>
          </p:nvPr>
        </p:nvSpPr>
        <p:spPr/>
        <p:txBody>
          <a:bodyPr/>
          <a:lstStyle/>
          <a:p>
            <a:fld id="{5FA73519-F5DF-4814-807B-A2ECE5419677}" type="slidenum">
              <a:rPr lang="en-US" smtClean="0"/>
              <a:t>24</a:t>
            </a:fld>
            <a:endParaRPr lang="en-US" dirty="0"/>
          </a:p>
        </p:txBody>
      </p:sp>
    </p:spTree>
    <p:extLst>
      <p:ext uri="{BB962C8B-B14F-4D97-AF65-F5344CB8AC3E}">
        <p14:creationId xmlns:p14="http://schemas.microsoft.com/office/powerpoint/2010/main" val="729788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73519-F5DF-4814-807B-A2ECE5419677}" type="slidenum">
              <a:rPr lang="en-US" smtClean="0"/>
              <a:t>26</a:t>
            </a:fld>
            <a:endParaRPr lang="en-US" dirty="0"/>
          </a:p>
        </p:txBody>
      </p:sp>
    </p:spTree>
    <p:extLst>
      <p:ext uri="{BB962C8B-B14F-4D97-AF65-F5344CB8AC3E}">
        <p14:creationId xmlns:p14="http://schemas.microsoft.com/office/powerpoint/2010/main" val="239153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68FF32F-F182-4F33-83D2-B42C9EFEB3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1C2529-5381-4844-AEB0-1D4DFFB7CF58}" type="slidenum">
              <a:rPr lang="en-US" altLang="en-US"/>
              <a:pPr/>
              <a:t>4</a:t>
            </a:fld>
            <a:endParaRPr lang="en-US" altLang="en-US"/>
          </a:p>
        </p:txBody>
      </p:sp>
      <p:sp>
        <p:nvSpPr>
          <p:cNvPr id="61443" name="Rectangle 2">
            <a:extLst>
              <a:ext uri="{FF2B5EF4-FFF2-40B4-BE49-F238E27FC236}">
                <a16:creationId xmlns:a16="http://schemas.microsoft.com/office/drawing/2014/main" id="{605E9232-4A6F-41F8-B399-DE24DDB9172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42626C1-5C1C-42CD-94C9-D71ACD836FC5}"/>
              </a:ext>
            </a:extLst>
          </p:cNvPr>
          <p:cNvSpPr>
            <a:spLocks noGrp="1" noChangeArrowheads="1"/>
          </p:cNvSpPr>
          <p:nvPr>
            <p:ph type="body" idx="1"/>
          </p:nvPr>
        </p:nvSpPr>
        <p:spPr>
          <a:xfrm>
            <a:off x="242888" y="4273550"/>
            <a:ext cx="6297612" cy="461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We know that place and health are inextricably linked.  That WHERE you live impacts HOW you live.</a:t>
            </a:r>
          </a:p>
          <a:p>
            <a:endParaRPr lang="en-US" altLang="en-US" dirty="0">
              <a:latin typeface="Arial" panose="020B0604020202020204" pitchFamily="34" charset="0"/>
              <a:ea typeface="ＭＳ Ｐゴシック" panose="020B0600070205080204" pitchFamily="34" charset="-128"/>
            </a:endParaRPr>
          </a:p>
          <a:p>
            <a:pPr eaLnBrk="1" hangingPunct="1">
              <a:buFontTx/>
              <a:buChar char="•"/>
            </a:pPr>
            <a:r>
              <a:rPr lang="en-US" altLang="en-US" dirty="0">
                <a:latin typeface="Arial" panose="020B0604020202020204" pitchFamily="34" charset="0"/>
                <a:ea typeface="ＭＳ Ｐゴシック" panose="020B0600070205080204" pitchFamily="34" charset="-128"/>
              </a:rPr>
              <a:t>Improving health cannot be addressed disease by disease but must be informed by a comprehensive understanding of the wide range of factors that shape health status. </a:t>
            </a:r>
          </a:p>
          <a:p>
            <a:pPr eaLnBrk="1" hangingPunct="1">
              <a:buFontTx/>
              <a:buChar char="•"/>
            </a:pPr>
            <a:r>
              <a:rPr lang="en-US" altLang="en-US" dirty="0">
                <a:latin typeface="Arial" panose="020B0604020202020204" pitchFamily="34" charset="0"/>
                <a:ea typeface="ＭＳ Ｐゴシック" panose="020B0600070205080204" pitchFamily="34" charset="-128"/>
              </a:rPr>
              <a:t>That people thrive when parents earn living wages, when children can get a quality education  and have easy access to safe parks, grocery stores selling F&amp;V. Families cannot thrive in unhealthy environments</a:t>
            </a:r>
          </a:p>
          <a:p>
            <a:pPr>
              <a:buFontTx/>
              <a:buChar char="•"/>
            </a:pPr>
            <a:r>
              <a:rPr lang="en-US" altLang="en-US" dirty="0">
                <a:latin typeface="Arial" panose="020B0604020202020204" pitchFamily="34" charset="0"/>
                <a:ea typeface="ＭＳ Ｐゴシック" panose="020B0600070205080204" pitchFamily="34" charset="-128"/>
              </a:rPr>
              <a:t>People living in communities with walking paths, parks are more active than those who not have access to these. When  people have access to healthier foods, they make healthier choices- and that securing new or improved local grocery stores can also improve local economies and create jobs</a:t>
            </a:r>
          </a:p>
          <a:p>
            <a:pPr>
              <a:buFontTx/>
              <a:buChar char="•"/>
            </a:pPr>
            <a:r>
              <a:rPr lang="en-US" altLang="en-US" dirty="0">
                <a:latin typeface="Arial" panose="020B0604020202020204" pitchFamily="34" charset="0"/>
                <a:ea typeface="ＭＳ Ｐゴシック" panose="020B0600070205080204" pitchFamily="34" charset="-128"/>
              </a:rPr>
              <a:t>All community environments are not created equal when it comes to opportunities for healthy living. Low-income and communities of color are more likely to lack health-promoting infrastructure and resources</a:t>
            </a:r>
          </a:p>
          <a:p>
            <a:r>
              <a:rPr lang="en-US" altLang="en-US" dirty="0">
                <a:solidFill>
                  <a:srgbClr val="000000"/>
                </a:solidFill>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At the same time, a national health movement is growing</a:t>
            </a:r>
          </a:p>
          <a:p>
            <a:pPr>
              <a:buFontTx/>
              <a:buChar char="•"/>
            </a:pPr>
            <a:r>
              <a:rPr lang="en-US" altLang="en-US" dirty="0">
                <a:latin typeface="Arial" panose="020B0604020202020204" pitchFamily="34" charset="0"/>
                <a:ea typeface="ＭＳ Ｐゴシック" panose="020B0600070205080204" pitchFamily="34" charset="-128"/>
              </a:rPr>
              <a:t>More and more people are recognizing the impacts that chronic diseases such as diabetes and obesity are having on their communities, which are often preventable, and wanting to do something about it to change the health of their families, communities and constituency. This movement recognizes that healthy people and healthy places go together.  The growing movement for healthy communities—with its push for changes in the physical, economic, social, and service environments –holds great promise</a:t>
            </a:r>
          </a:p>
          <a:p>
            <a:r>
              <a:rPr lang="en-US" altLang="en-US" dirty="0">
                <a:latin typeface="Arial" panose="020B0604020202020204" pitchFamily="34" charset="0"/>
                <a:ea typeface="ＭＳ Ｐゴシック" panose="020B0600070205080204" pitchFamily="34" charset="-128"/>
              </a:rPr>
              <a:t>  </a:t>
            </a:r>
          </a:p>
          <a:p>
            <a:pPr eaLnBrk="1" hangingPunct="1"/>
            <a:endParaRPr lang="en-US" altLang="en-US" sz="1100"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 significant body of literature demonstrates that the social determinants of health are responsible for significant health inequities within and across communities. But the SDOH are a complex and multidimensional concept which must not only consider the multitude of social, economic and structural factors which impact people’s daily lives, but also the ways in which these factors interact in time and space. </a:t>
            </a:r>
            <a:endParaRPr lang="en-US" dirty="0"/>
          </a:p>
          <a:p>
            <a:endParaRPr lang="en-US" dirty="0"/>
          </a:p>
          <a:p>
            <a:r>
              <a:rPr lang="en-US" dirty="0"/>
              <a:t>There are a variety of conceptual frameworks that show the complex and interacting nature of the SDH. Many of you will recognize Dahlgren and Whitehead’s conceptual model show here. I like this model because it groups determinants into more proximal factors (such as age, sex, and individual behaviors) and distal factors (the conditions that exist in the communities) and leaves room for even higher order political and economic policy influences.</a:t>
            </a:r>
          </a:p>
          <a:p>
            <a:endParaRPr lang="en-US" dirty="0"/>
          </a:p>
          <a:p>
            <a:r>
              <a:rPr lang="en-US" dirty="0"/>
              <a:t>This distinction between proximal and distal determinants is important because it lays the groundwork for research that seeks to pull apart the impact of individual- level factors and community-level factors.</a:t>
            </a:r>
          </a:p>
          <a:p>
            <a:endParaRPr lang="en-US" dirty="0"/>
          </a:p>
          <a:p>
            <a:r>
              <a:rPr lang="en-US" dirty="0"/>
              <a:t>Generally, the SUD/OUD literature focuses on these proximal determinants. Things like:</a:t>
            </a:r>
          </a:p>
          <a:p>
            <a:pPr marL="628650" lvl="1" indent="-171450">
              <a:buFont typeface="Arial" panose="020B0604020202020204" pitchFamily="34" charset="0"/>
              <a:buChar char="•"/>
            </a:pPr>
            <a:r>
              <a:rPr lang="en-US" dirty="0"/>
              <a:t>Homelessness, marital status, unemployment, family history of SUD, prior incarceration, low income</a:t>
            </a:r>
          </a:p>
          <a:p>
            <a:pPr marL="628650" lvl="1" indent="-171450">
              <a:buFont typeface="Arial" panose="020B0604020202020204" pitchFamily="34" charset="0"/>
              <a:buChar char="•"/>
            </a:pPr>
            <a:r>
              <a:rPr lang="en-US" dirty="0"/>
              <a:t>Social/community networks: personal support systems, engagement with peer support programs, perceived stigma</a:t>
            </a:r>
          </a:p>
        </p:txBody>
      </p:sp>
      <p:sp>
        <p:nvSpPr>
          <p:cNvPr id="4" name="Slide Number Placeholder 3"/>
          <p:cNvSpPr>
            <a:spLocks noGrp="1"/>
          </p:cNvSpPr>
          <p:nvPr>
            <p:ph type="sldNum" sz="quarter" idx="5"/>
          </p:nvPr>
        </p:nvSpPr>
        <p:spPr/>
        <p:txBody>
          <a:bodyPr/>
          <a:lstStyle/>
          <a:p>
            <a:fld id="{5FA73519-F5DF-4814-807B-A2ECE5419677}" type="slidenum">
              <a:rPr lang="en-US" smtClean="0"/>
              <a:t>5</a:t>
            </a:fld>
            <a:endParaRPr lang="en-US" dirty="0"/>
          </a:p>
        </p:txBody>
      </p:sp>
    </p:spTree>
    <p:extLst>
      <p:ext uri="{BB962C8B-B14F-4D97-AF65-F5344CB8AC3E}">
        <p14:creationId xmlns:p14="http://schemas.microsoft.com/office/powerpoint/2010/main" val="345641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SUD literature focusing on distal factors, the community-level living and working conditions, political structures and larger economic conditions, and structural components are the environment is quite modest and not well developed.</a:t>
            </a:r>
          </a:p>
        </p:txBody>
      </p:sp>
      <p:sp>
        <p:nvSpPr>
          <p:cNvPr id="4" name="Slide Number Placeholder 3"/>
          <p:cNvSpPr>
            <a:spLocks noGrp="1"/>
          </p:cNvSpPr>
          <p:nvPr>
            <p:ph type="sldNum" sz="quarter" idx="5"/>
          </p:nvPr>
        </p:nvSpPr>
        <p:spPr/>
        <p:txBody>
          <a:bodyPr/>
          <a:lstStyle/>
          <a:p>
            <a:fld id="{5FA73519-F5DF-4814-807B-A2ECE5419677}" type="slidenum">
              <a:rPr lang="en-US" smtClean="0"/>
              <a:t>6</a:t>
            </a:fld>
            <a:endParaRPr lang="en-US" dirty="0"/>
          </a:p>
        </p:txBody>
      </p:sp>
    </p:spTree>
    <p:extLst>
      <p:ext uri="{BB962C8B-B14F-4D97-AF65-F5344CB8AC3E}">
        <p14:creationId xmlns:p14="http://schemas.microsoft.com/office/powerpoint/2010/main" val="273146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SDH is a multidimensional concept…</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mbria" panose="02040503050406030204" pitchFamily="18" charset="0"/>
              </a:rPr>
              <a:t>The</a:t>
            </a:r>
            <a:r>
              <a:rPr lang="en-US" sz="1800" dirty="0">
                <a:effectLst/>
                <a:latin typeface="Times New Roman" panose="02020603050405020304" pitchFamily="18" charset="0"/>
                <a:ea typeface="Calibri" panose="020F0502020204030204" pitchFamily="34" charset="0"/>
              </a:rPr>
              <a:t> SDOH also often affect different gender, racial/ethnic, or socioeconomic groups unequally, even when these populations live within the same community</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This adds a layer of difficulty when trying to identify populations most in need of support or to determine effective interventions.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Rural areas may have a high poverty level, for example, but they may also have lower crime rates.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Some places suffer disproportionately from drug overdose while others are in the middle of a food desert. </a:t>
            </a:r>
          </a:p>
          <a:p>
            <a:pPr marL="0" indent="0">
              <a:buFont typeface="Arial" panose="020B0604020202020204" pitchFamily="34" charset="0"/>
              <a:buNone/>
            </a:pPr>
            <a:endParaRPr lang="en-US" sz="1800" dirty="0">
              <a:effectLst/>
              <a:latin typeface="Times New Roman" panose="02020603050405020304" pitchFamily="18" charset="0"/>
              <a:ea typeface="Calibri" panose="020F0502020204030204" pitchFamily="34" charset="0"/>
            </a:endParaRPr>
          </a:p>
          <a:p>
            <a:pPr marL="0" indent="0">
              <a:buFont typeface="Arial" panose="020B0604020202020204" pitchFamily="34" charset="0"/>
              <a:buNone/>
            </a:pPr>
            <a:r>
              <a:rPr lang="en-US" sz="1800" dirty="0">
                <a:effectLst/>
                <a:latin typeface="Times New Roman" panose="02020603050405020304" pitchFamily="18" charset="0"/>
                <a:ea typeface="Calibri" panose="020F0502020204030204" pitchFamily="34" charset="0"/>
              </a:rPr>
              <a:t>Because of this complexity, a single variable cannot adequately measure the impact of social and economic inequalities on health.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Opportunity or deprivation indices are often used to aggregate and quantify the impacts of SDOH on a population. </a:t>
            </a:r>
            <a:endParaRPr lang="en-US" sz="1800" dirty="0">
              <a:effectLst/>
              <a:latin typeface="Times New Roman" panose="02020603050405020304" pitchFamily="18" charset="0"/>
              <a:ea typeface="Arial" panose="020B0604020202020204" pitchFamily="34"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Arial" panose="020B0604020202020204" pitchFamily="34" charset="0"/>
              </a:rPr>
              <a:t>A variety of individual measures, such as unemployment, walkability, or median rent, are chosen to reflect the different facets of SDOH and these are then combined into an overall score for a specific area.</a:t>
            </a:r>
            <a:r>
              <a:rPr lang="en-US" sz="1800" dirty="0">
                <a:effectLst/>
                <a:latin typeface="Times New Roman" panose="02020603050405020304" pitchFamily="18" charset="0"/>
                <a:ea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a composite index, this approach allows researchers to include multiple variables while also producing a measure that allows for comparisons across locations.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7B0739-836B-4D32-92DF-8583FF793DE7}" type="slidenum">
              <a:rPr lang="en-US" smtClean="0"/>
              <a:t>7</a:t>
            </a:fld>
            <a:endParaRPr lang="en-US"/>
          </a:p>
        </p:txBody>
      </p:sp>
    </p:spTree>
    <p:extLst>
      <p:ext uri="{BB962C8B-B14F-4D97-AF65-F5344CB8AC3E}">
        <p14:creationId xmlns:p14="http://schemas.microsoft.com/office/powerpoint/2010/main" val="76678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some of you have seen this before, but part of the effort was to develop a </a:t>
            </a:r>
            <a:r>
              <a:rPr lang="en-US" dirty="0" err="1"/>
              <a:t>multidimentional</a:t>
            </a:r>
            <a:r>
              <a:rPr lang="en-US" dirty="0"/>
              <a:t> index to capture key social determinants of health. Our state partners call this the Ohio Opportunity Index. It was developed at the census tract level to facilitate small area analyses. You can see the 7 domains selected in collaboration with our state agency partners. The data are a combination of publicly available information (census data, HUD, EPA) and requests made to state agencies (education, crime and health).</a:t>
            </a:r>
          </a:p>
          <a:p>
            <a:endParaRPr lang="en-US" dirty="0"/>
          </a:p>
          <a:p>
            <a:r>
              <a:rPr lang="en-US" dirty="0"/>
              <a:t>In modeling, domains can be used individually or combined into a full index.</a:t>
            </a:r>
          </a:p>
        </p:txBody>
      </p:sp>
      <p:sp>
        <p:nvSpPr>
          <p:cNvPr id="4" name="Slide Number Placeholder 3"/>
          <p:cNvSpPr>
            <a:spLocks noGrp="1"/>
          </p:cNvSpPr>
          <p:nvPr>
            <p:ph type="sldNum" sz="quarter" idx="5"/>
          </p:nvPr>
        </p:nvSpPr>
        <p:spPr/>
        <p:txBody>
          <a:bodyPr/>
          <a:lstStyle/>
          <a:p>
            <a:fld id="{5FA73519-F5DF-4814-807B-A2ECE5419677}" type="slidenum">
              <a:rPr lang="en-US" smtClean="0"/>
              <a:t>8</a:t>
            </a:fld>
            <a:endParaRPr lang="en-US" dirty="0"/>
          </a:p>
        </p:txBody>
      </p:sp>
    </p:spTree>
    <p:extLst>
      <p:ext uri="{BB962C8B-B14F-4D97-AF65-F5344CB8AC3E}">
        <p14:creationId xmlns:p14="http://schemas.microsoft.com/office/powerpoint/2010/main" val="256465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has over 11.7 million citizens. </a:t>
            </a:r>
          </a:p>
          <a:p>
            <a:r>
              <a:rPr lang="en-US" dirty="0"/>
              <a:t>12 metropolitan statistical areas but</a:t>
            </a:r>
            <a:r>
              <a:rPr lang="en-US" baseline="0" dirty="0"/>
              <a:t> </a:t>
            </a:r>
            <a:r>
              <a:rPr lang="en-US" dirty="0"/>
              <a:t>much of the state’s geography is rural, including 32 Appalachian counties where access to healthcare and</a:t>
            </a:r>
            <a:r>
              <a:rPr lang="en-US" baseline="0" dirty="0"/>
              <a:t> </a:t>
            </a:r>
            <a:r>
              <a:rPr lang="en-US" dirty="0"/>
              <a:t>behavioral health services is limited. </a:t>
            </a:r>
          </a:p>
          <a:p>
            <a:endParaRPr lang="en-US" dirty="0"/>
          </a:p>
          <a:p>
            <a:r>
              <a:rPr lang="en-US" dirty="0"/>
              <a:t>Of our 19 selected counties</a:t>
            </a:r>
            <a:r>
              <a:rPr lang="en-US" baseline="0" dirty="0"/>
              <a:t> their </a:t>
            </a:r>
            <a:r>
              <a:rPr lang="en-US" baseline="0" dirty="0" err="1"/>
              <a:t>demosgraphics</a:t>
            </a:r>
            <a:r>
              <a:rPr lang="en-US" baseline="0" dirty="0"/>
              <a:t> vary greatly </a:t>
            </a:r>
            <a:r>
              <a:rPr lang="en-US" dirty="0"/>
              <a:t> </a:t>
            </a:r>
          </a:p>
          <a:p>
            <a:r>
              <a:rPr lang="en-US" dirty="0"/>
              <a:t>X Opioid deaths with rate  of X per 100.000</a:t>
            </a:r>
          </a:p>
          <a:p>
            <a:endParaRPr lang="en-US" dirty="0"/>
          </a:p>
          <a:p>
            <a:r>
              <a:rPr lang="en-US" dirty="0"/>
              <a:t>19.8% AA ranges from 0.3 percent (Wyandot) to 29.7</a:t>
            </a:r>
          </a:p>
          <a:p>
            <a:r>
              <a:rPr lang="en-US" dirty="0"/>
              <a:t>percent (Cuyahoga) </a:t>
            </a:r>
          </a:p>
          <a:p>
            <a:endParaRPr lang="en-US" dirty="0"/>
          </a:p>
          <a:p>
            <a:r>
              <a:rPr lang="en-US" dirty="0"/>
              <a:t>The circumstances of daily living vary considerably from county to county.</a:t>
            </a:r>
          </a:p>
          <a:p>
            <a:r>
              <a:rPr lang="en-US" dirty="0"/>
              <a:t>For example, in the 19 counties participating in the </a:t>
            </a:r>
            <a:r>
              <a:rPr lang="en-US" dirty="0" err="1"/>
              <a:t>OHiO</a:t>
            </a:r>
            <a:r>
              <a:rPr lang="en-US" dirty="0"/>
              <a:t> Study, median family income ranges from $51,101</a:t>
            </a:r>
          </a:p>
          <a:p>
            <a:r>
              <a:rPr lang="en-US" dirty="0"/>
              <a:t>(Athens) to $80,555 (Greene)1, unemployment ranges from 3.1 percent (Wyandot) to 6.1 percent (Scioto),2 and</a:t>
            </a:r>
          </a:p>
          <a:p>
            <a:r>
              <a:rPr lang="en-US" dirty="0"/>
              <a:t>life expectancy ranges from 74.8 years (Scioto) to 79.6 years (Greene).3 With respect to race and ethnicity, the</a:t>
            </a:r>
          </a:p>
          <a:p>
            <a:r>
              <a:rPr lang="en-US" dirty="0"/>
              <a:t>percentage of the population represented by African-Americans and the Latino population ranges from 0.9 percent (Brown) to 6.9 percent (Lucas).4,5 This</a:t>
            </a:r>
          </a:p>
          <a:p>
            <a:r>
              <a:rPr lang="en-US" dirty="0"/>
              <a:t>diversity is what draws market researchers and presidential candidates to the state (as Ohio goes, so goes the</a:t>
            </a:r>
          </a:p>
          <a:p>
            <a:r>
              <a:rPr lang="en-US" dirty="0"/>
              <a:t>nation). </a:t>
            </a:r>
          </a:p>
          <a:p>
            <a:endParaRPr lang="en-US" dirty="0"/>
          </a:p>
          <a:p>
            <a:r>
              <a:rPr lang="en-US" dirty="0"/>
              <a:t>This heterogeneity across our state creates an ideal environment for a research site for the </a:t>
            </a:r>
            <a:r>
              <a:rPr lang="en-US" dirty="0" err="1"/>
              <a:t>HEALing</a:t>
            </a:r>
            <a:r>
              <a:rPr lang="en-US" dirty="0"/>
              <a:t> Communities Study.</a:t>
            </a:r>
          </a:p>
        </p:txBody>
      </p:sp>
      <p:sp>
        <p:nvSpPr>
          <p:cNvPr id="4" name="Slide Number Placeholder 3"/>
          <p:cNvSpPr>
            <a:spLocks noGrp="1"/>
          </p:cNvSpPr>
          <p:nvPr>
            <p:ph type="sldNum" sz="quarter" idx="10"/>
          </p:nvPr>
        </p:nvSpPr>
        <p:spPr/>
        <p:txBody>
          <a:bodyPr/>
          <a:lstStyle/>
          <a:p>
            <a:fld id="{A1482D0B-D42E-4D97-8F9F-5BC42CD3F760}" type="slidenum">
              <a:rPr lang="en-US" smtClean="0"/>
              <a:t>9</a:t>
            </a:fld>
            <a:endParaRPr lang="en-US"/>
          </a:p>
        </p:txBody>
      </p:sp>
    </p:spTree>
    <p:extLst>
      <p:ext uri="{BB962C8B-B14F-4D97-AF65-F5344CB8AC3E}">
        <p14:creationId xmlns:p14="http://schemas.microsoft.com/office/powerpoint/2010/main" val="220834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10"/>
          </p:nvPr>
        </p:nvSpPr>
        <p:spPr/>
        <p:txBody>
          <a:bodyPr/>
          <a:lstStyle/>
          <a:p>
            <a:fld id="{A1482D0B-D42E-4D97-8F9F-5BC42CD3F760}" type="slidenum">
              <a:rPr lang="en-US" smtClean="0"/>
              <a:t>10</a:t>
            </a:fld>
            <a:endParaRPr lang="en-US"/>
          </a:p>
        </p:txBody>
      </p:sp>
    </p:spTree>
    <p:extLst>
      <p:ext uri="{BB962C8B-B14F-4D97-AF65-F5344CB8AC3E}">
        <p14:creationId xmlns:p14="http://schemas.microsoft.com/office/powerpoint/2010/main" val="196629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26954"/>
      </p:ext>
    </p:extLst>
  </p:cSld>
  <p:clrMapOvr>
    <a:masterClrMapping/>
  </p:clrMapOvr>
  <p:transition spd="slow">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457200" y="2286000"/>
            <a:ext cx="83058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MedTAPPlogo-20120425-color (7)"/>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48600" y="199898"/>
            <a:ext cx="782955" cy="734060"/>
          </a:xfrm>
          <a:prstGeom prst="rect">
            <a:avLst/>
          </a:prstGeom>
          <a:noFill/>
          <a:ln>
            <a:noFill/>
          </a:ln>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302" y="99849"/>
            <a:ext cx="990600" cy="767851"/>
          </a:xfrm>
          <a:prstGeom prst="rect">
            <a:avLst/>
          </a:prstGeom>
        </p:spPr>
      </p:pic>
      <p:pic>
        <p:nvPicPr>
          <p:cNvPr id="10" name="Picture 9" descr="\\grc-hub-vp01\work\Communications\Logos\State Agencies\OhioHigherEd_logo_jul2015.png"/>
          <p:cNvPicPr/>
          <p:nvPr userDrawn="1"/>
        </p:nvPicPr>
        <p:blipFill>
          <a:blip r:embed="rId4">
            <a:extLst>
              <a:ext uri="{28A0092B-C50C-407E-A947-70E740481C1C}">
                <a14:useLocalDpi xmlns:a14="http://schemas.microsoft.com/office/drawing/2010/main"/>
              </a:ext>
            </a:extLst>
          </a:blip>
          <a:srcRect/>
          <a:stretch>
            <a:fillRect/>
          </a:stretch>
        </p:blipFill>
        <p:spPr bwMode="auto">
          <a:xfrm>
            <a:off x="1295401" y="228599"/>
            <a:ext cx="2819399" cy="639101"/>
          </a:xfrm>
          <a:prstGeom prst="rect">
            <a:avLst/>
          </a:prstGeom>
          <a:noFill/>
          <a:ln>
            <a:noFill/>
          </a:ln>
        </p:spPr>
      </p:pic>
      <p:pic>
        <p:nvPicPr>
          <p:cNvPr id="11" name="Picture 10" descr="\\grc-hub-vp01\work\Communications\Logos\State Agencies\ODM\ODM Logo - no director\ODM_DIGITAL.PNG"/>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343400" y="228600"/>
            <a:ext cx="3060827" cy="623307"/>
          </a:xfrm>
          <a:prstGeom prst="rect">
            <a:avLst/>
          </a:prstGeom>
          <a:noFill/>
          <a:ln>
            <a:noFill/>
          </a:ln>
        </p:spPr>
      </p:pic>
    </p:spTree>
    <p:extLst>
      <p:ext uri="{BB962C8B-B14F-4D97-AF65-F5344CB8AC3E}">
        <p14:creationId xmlns:p14="http://schemas.microsoft.com/office/powerpoint/2010/main" val="305639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Text Slide">
    <p:spTree>
      <p:nvGrpSpPr>
        <p:cNvPr id="1" name=""/>
        <p:cNvGrpSpPr/>
        <p:nvPr/>
      </p:nvGrpSpPr>
      <p:grpSpPr>
        <a:xfrm>
          <a:off x="0" y="0"/>
          <a:ext cx="0" cy="0"/>
          <a:chOff x="0" y="0"/>
          <a:chExt cx="0" cy="0"/>
        </a:xfrm>
      </p:grpSpPr>
      <p:sp>
        <p:nvSpPr>
          <p:cNvPr id="7" name="Picture Placeholder 6" descr="add specific description" title="add specific title"/>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descr="add specific description" title="add specific title"/>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descr="add specific descripton&#10;" title="add specific title"/>
          <p:cNvSpPr>
            <a:spLocks noGrp="1"/>
          </p:cNvSpPr>
          <p:nvPr>
            <p:ph idx="15" hasCustomPrompt="1"/>
          </p:nvPr>
        </p:nvSpPr>
        <p:spPr>
          <a:xfrm>
            <a:off x="5573888" y="229810"/>
            <a:ext cx="3392206" cy="668812"/>
          </a:xfrm>
          <a:prstGeom prst="rect">
            <a:avLst/>
          </a:prstGeom>
          <a:ln>
            <a:no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descr="add specific descripton" title="add specific title"/>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Title Placeholder 11"/>
          <p:cNvSpPr>
            <a:spLocks noGrp="1"/>
          </p:cNvSpPr>
          <p:nvPr>
            <p:ph type="title"/>
          </p:nvPr>
        </p:nvSpPr>
        <p:spPr>
          <a:xfrm>
            <a:off x="306917" y="1208106"/>
            <a:ext cx="4180936" cy="50831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12694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21686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77635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7"/>
            <a:ext cx="9144000" cy="5947833"/>
          </a:xfrm>
          <a:prstGeom prst="rect">
            <a:avLst/>
          </a:prstGeom>
          <a:solidFill>
            <a:srgbClr val="636D6E"/>
          </a:solidFill>
          <a:ln>
            <a:solidFill>
              <a:srgbClr val="636D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p:cNvSpPr>
            <a:spLocks noGrp="1"/>
          </p:cNvSpPr>
          <p:nvPr>
            <p:ph idx="15" hasCustomPrompt="1"/>
          </p:nvPr>
        </p:nvSpPr>
        <p:spPr>
          <a:xfrm>
            <a:off x="5573888" y="242139"/>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651757" y="1734522"/>
            <a:ext cx="7194020" cy="4417350"/>
          </a:xfrm>
          <a:prstGeom prst="rect">
            <a:avLst/>
          </a:prstGeom>
          <a:ln>
            <a:solidFill>
              <a:srgbClr val="636D6E"/>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2176752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638142"/>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71979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06161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79364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021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8515ADC-0ED3-487C-B7AC-32E489D11FEF}" type="datetimeFigureOut">
              <a:rPr lang="en-US" smtClean="0"/>
              <a:t>4/26/2021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254709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C2B4B1-80EF-43AB-90D0-EC1176AE7177}" type="datetime1">
              <a:rPr lang="en-US" smtClean="0"/>
              <a:t>4/26/2021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Infant Mortality Research Partnership</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7D6E2D-D94D-41A4-8897-9529047A5428}"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3720" y="304800"/>
            <a:ext cx="1487742" cy="3657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316" y="304800"/>
            <a:ext cx="1856095" cy="3657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85" y="355602"/>
            <a:ext cx="2133600" cy="3200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101" y="133155"/>
            <a:ext cx="665018" cy="66501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423" y="31551"/>
            <a:ext cx="1062095" cy="6650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8423" y="141622"/>
            <a:ext cx="706099" cy="665018"/>
          </a:xfrm>
          <a:prstGeom prst="rect">
            <a:avLst/>
          </a:prstGeom>
        </p:spPr>
      </p:pic>
    </p:spTree>
    <p:extLst>
      <p:ext uri="{BB962C8B-B14F-4D97-AF65-F5344CB8AC3E}">
        <p14:creationId xmlns:p14="http://schemas.microsoft.com/office/powerpoint/2010/main" val="314133923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8515ADC-0ED3-487C-B7AC-32E489D11FEF}" type="datetimeFigureOut">
              <a:rPr lang="en-US" smtClean="0"/>
              <a:t>4/26/2021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7429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549ADDE-98E8-4149-84E6-9A28F99CE161}" type="datetimeFigureOut">
              <a:rPr lang="en-US" smtClean="0"/>
              <a:pPr/>
              <a:t>4/26/2021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3507416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8515ADC-0ED3-487C-B7AC-32E489D11FEF}" type="datetimeFigureOut">
              <a:rPr lang="en-US" smtClean="0"/>
              <a:t>4/26/2021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84578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r>
              <a:rPr lang="en-US"/>
              <a:t>UCB 2012</a:t>
            </a:r>
            <a:endParaRPr lang="en-US">
              <a:solidFill>
                <a:schemeClr val="tx1"/>
              </a:solidFill>
              <a:latin typeface="Times New Roman" pitchFamily="1"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E1DA408C-463E-4AC3-AB5F-28EE865D1A46}" type="slidenum">
              <a:rPr lang="en-US" smtClean="0"/>
              <a:pPr>
                <a:defRPr/>
              </a:pPr>
              <a:t>‹#›</a:t>
            </a:fld>
            <a:endParaRPr lang="en-US"/>
          </a:p>
        </p:txBody>
      </p:sp>
    </p:spTree>
    <p:extLst>
      <p:ext uri="{BB962C8B-B14F-4D97-AF65-F5344CB8AC3E}">
        <p14:creationId xmlns:p14="http://schemas.microsoft.com/office/powerpoint/2010/main" val="3813835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FC8394C-1199-453F-B487-2560D001CF31}" type="slidenum">
              <a:rPr lang="en-US" altLang="en-US"/>
              <a:pPr/>
              <a:t>‹#›</a:t>
            </a:fld>
            <a:endParaRPr lang="en-US" altLang="en-US"/>
          </a:p>
        </p:txBody>
      </p:sp>
    </p:spTree>
    <p:extLst>
      <p:ext uri="{BB962C8B-B14F-4D97-AF65-F5344CB8AC3E}">
        <p14:creationId xmlns:p14="http://schemas.microsoft.com/office/powerpoint/2010/main" val="698932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28650" y="1825625"/>
            <a:ext cx="78867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622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515ADC-0ED3-487C-B7AC-32E489D11FE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361627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15ADC-0ED3-487C-B7AC-32E489D11FE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436987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p>
            <a:pPr>
              <a:defRPr/>
            </a:pPr>
            <a:fld id="{F99A03E8-FF84-438A-A7A8-9D1C6192A3E0}" type="slidenum">
              <a:rPr lang="en-US" smtClean="0"/>
              <a:pPr>
                <a:defRPr/>
              </a:pPr>
              <a:t>‹#›</a:t>
            </a:fld>
            <a:endParaRPr lang="en-US"/>
          </a:p>
        </p:txBody>
      </p:sp>
    </p:spTree>
    <p:extLst>
      <p:ext uri="{BB962C8B-B14F-4D97-AF65-F5344CB8AC3E}">
        <p14:creationId xmlns:p14="http://schemas.microsoft.com/office/powerpoint/2010/main" val="4242515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515ADC-0ED3-487C-B7AC-32E489D11FEF}"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DCC35-865D-49EC-BFE4-43D83FF54254}" type="slidenum">
              <a:rPr lang="en-US" smtClean="0"/>
              <a:t>‹#›</a:t>
            </a:fld>
            <a:endParaRPr lang="en-US"/>
          </a:p>
        </p:txBody>
      </p:sp>
    </p:spTree>
    <p:extLst>
      <p:ext uri="{BB962C8B-B14F-4D97-AF65-F5344CB8AC3E}">
        <p14:creationId xmlns:p14="http://schemas.microsoft.com/office/powerpoint/2010/main" val="219498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D82BF-AC31-4C57-9F16-15B9D4E8A623}" type="datetimeFigureOut">
              <a:rPr lang="en-US" smtClean="0"/>
              <a:t>4/26/2021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33B08E3-7A67-F449-BAD9-1131F0C352F9}" type="slidenum">
              <a:rPr lang="en-US" smtClean="0"/>
              <a:pPr/>
              <a:t>‹#›</a:t>
            </a:fld>
            <a:endParaRPr lang="en-US" dirty="0"/>
          </a:p>
        </p:txBody>
      </p:sp>
      <p:sp>
        <p:nvSpPr>
          <p:cNvPr id="7" name="Rectangle 6"/>
          <p:cNvSpPr/>
          <p:nvPr/>
        </p:nvSpPr>
        <p:spPr>
          <a:xfrm>
            <a:off x="0" y="6372306"/>
            <a:ext cx="9144000" cy="304800"/>
          </a:xfrm>
          <a:prstGeom prst="rect">
            <a:avLst/>
          </a:prstGeom>
          <a:solidFill>
            <a:srgbClr val="2A537F"/>
          </a:solidFill>
          <a:ln>
            <a:solidFill>
              <a:srgbClr val="2A5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499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9ADDE-98E8-4149-84E6-9A28F99CE161}" type="datetimeFigureOut">
              <a:rPr lang="en-US" smtClean="0"/>
              <a:pPr/>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596681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5" name="Slide Number Placeholder 4"/>
          <p:cNvSpPr>
            <a:spLocks noGrp="1"/>
          </p:cNvSpPr>
          <p:nvPr>
            <p:ph type="sldNum" sz="quarter" idx="12"/>
          </p:nvPr>
        </p:nvSpPr>
        <p:spPr/>
        <p:txBody>
          <a:bodyPr/>
          <a:lstStyle/>
          <a:p>
            <a:pPr>
              <a:defRPr/>
            </a:pPr>
            <a:fld id="{E1DA408C-463E-4AC3-AB5F-28EE865D1A46}" type="slidenum">
              <a:rPr lang="en-US" smtClean="0"/>
              <a:pPr>
                <a:defRPr/>
              </a:pPr>
              <a:t>‹#›</a:t>
            </a:fld>
            <a:endParaRPr lang="en-US"/>
          </a:p>
        </p:txBody>
      </p:sp>
    </p:spTree>
    <p:extLst>
      <p:ext uri="{BB962C8B-B14F-4D97-AF65-F5344CB8AC3E}">
        <p14:creationId xmlns:p14="http://schemas.microsoft.com/office/powerpoint/2010/main" val="3072641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4" name="Slide Number Placeholder 3"/>
          <p:cNvSpPr>
            <a:spLocks noGrp="1"/>
          </p:cNvSpPr>
          <p:nvPr>
            <p:ph type="sldNum" sz="quarter" idx="12"/>
          </p:nvPr>
        </p:nvSpPr>
        <p:spPr/>
        <p:txBody>
          <a:bodyPr/>
          <a:lstStyle/>
          <a:p>
            <a:pPr>
              <a:defRPr/>
            </a:pPr>
            <a:fld id="{A3B4F5CC-C700-4A8C-BF9C-9BA72D99B1EC}" type="slidenum">
              <a:rPr lang="en-US" smtClean="0"/>
              <a:pPr>
                <a:defRPr/>
              </a:pPr>
              <a:t>‹#›</a:t>
            </a:fld>
            <a:endParaRPr lang="en-US"/>
          </a:p>
        </p:txBody>
      </p:sp>
    </p:spTree>
    <p:extLst>
      <p:ext uri="{BB962C8B-B14F-4D97-AF65-F5344CB8AC3E}">
        <p14:creationId xmlns:p14="http://schemas.microsoft.com/office/powerpoint/2010/main" val="614445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p>
            <a:pPr>
              <a:defRPr/>
            </a:pPr>
            <a:fld id="{0725A80F-E4AD-43AF-B0E1-EF690CEAAB8F}" type="slidenum">
              <a:rPr lang="en-US" smtClean="0"/>
              <a:pPr>
                <a:defRPr/>
              </a:pPr>
              <a:t>‹#›</a:t>
            </a:fld>
            <a:endParaRPr lang="en-US"/>
          </a:p>
        </p:txBody>
      </p:sp>
    </p:spTree>
    <p:extLst>
      <p:ext uri="{BB962C8B-B14F-4D97-AF65-F5344CB8AC3E}">
        <p14:creationId xmlns:p14="http://schemas.microsoft.com/office/powerpoint/2010/main" val="1030108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p>
            <a:pPr>
              <a:defRPr/>
            </a:pPr>
            <a:fld id="{61F3D826-5489-4A53-AB54-545FD1BFF047}" type="slidenum">
              <a:rPr lang="en-US" smtClean="0"/>
              <a:pPr>
                <a:defRPr/>
              </a:pPr>
              <a:t>‹#›</a:t>
            </a:fld>
            <a:endParaRPr lang="en-US"/>
          </a:p>
        </p:txBody>
      </p:sp>
    </p:spTree>
    <p:extLst>
      <p:ext uri="{BB962C8B-B14F-4D97-AF65-F5344CB8AC3E}">
        <p14:creationId xmlns:p14="http://schemas.microsoft.com/office/powerpoint/2010/main" val="1106318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p>
            <a:pPr>
              <a:defRPr/>
            </a:pPr>
            <a:fld id="{FD4A8C43-90CF-40E1-9EC5-10CB9FA22A1E}" type="slidenum">
              <a:rPr lang="en-US" smtClean="0"/>
              <a:pPr>
                <a:defRPr/>
              </a:pPr>
              <a:t>‹#›</a:t>
            </a:fld>
            <a:endParaRPr lang="en-US"/>
          </a:p>
        </p:txBody>
      </p:sp>
    </p:spTree>
    <p:extLst>
      <p:ext uri="{BB962C8B-B14F-4D97-AF65-F5344CB8AC3E}">
        <p14:creationId xmlns:p14="http://schemas.microsoft.com/office/powerpoint/2010/main" val="171155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p>
            <a:pPr>
              <a:defRPr/>
            </a:pPr>
            <a:fld id="{8B2EBBC2-C01A-4D64-A8E7-D6AA7B50F662}" type="slidenum">
              <a:rPr lang="en-US" smtClean="0"/>
              <a:pPr>
                <a:defRPr/>
              </a:pPr>
              <a:t>‹#›</a:t>
            </a:fld>
            <a:endParaRPr lang="en-US"/>
          </a:p>
        </p:txBody>
      </p:sp>
    </p:spTree>
    <p:extLst>
      <p:ext uri="{BB962C8B-B14F-4D97-AF65-F5344CB8AC3E}">
        <p14:creationId xmlns:p14="http://schemas.microsoft.com/office/powerpoint/2010/main" val="2131967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817432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638142"/>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3316646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lvl1pPr>
              <a:defRPr/>
            </a:lvl1pPr>
          </a:lstStyle>
          <a:p>
            <a:pPr>
              <a:defRPr/>
            </a:pPr>
            <a:fld id="{64EC1440-A255-4EA1-B05B-C776953EC0C8}" type="slidenum">
              <a:rPr lang="en-US"/>
              <a:pPr>
                <a:defRPr/>
              </a:pPr>
              <a:t>‹#›</a:t>
            </a:fld>
            <a:endParaRPr lang="en-US"/>
          </a:p>
        </p:txBody>
      </p:sp>
    </p:spTree>
    <p:extLst>
      <p:ext uri="{BB962C8B-B14F-4D97-AF65-F5344CB8AC3E}">
        <p14:creationId xmlns:p14="http://schemas.microsoft.com/office/powerpoint/2010/main" val="183357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E6C16-2EBB-4A40-AB68-FB1AEF8852C7}" type="datetime1">
              <a:rPr lang="en-US" smtClean="0"/>
              <a:t>4/26/2021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Infant Mortality Research Partnership</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7D6E2D-D94D-41A4-8897-9529047A5428}" type="slidenum">
              <a:rPr lang="en-US" smtClean="0"/>
              <a:t>‹#›</a:t>
            </a:fld>
            <a:endParaRPr lang="en-US"/>
          </a:p>
        </p:txBody>
      </p:sp>
      <p:sp>
        <p:nvSpPr>
          <p:cNvPr id="8" name="Rectangle 7"/>
          <p:cNvSpPr/>
          <p:nvPr/>
        </p:nvSpPr>
        <p:spPr>
          <a:xfrm>
            <a:off x="0" y="6380257"/>
            <a:ext cx="9144000" cy="304800"/>
          </a:xfrm>
          <a:prstGeom prst="rect">
            <a:avLst/>
          </a:prstGeom>
          <a:solidFill>
            <a:srgbClr val="2A537F"/>
          </a:solidFill>
          <a:ln>
            <a:solidFill>
              <a:srgbClr val="2A5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481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UCB 2012</a:t>
            </a:r>
            <a:endParaRPr lang="en-US" dirty="0">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lvl1pPr>
              <a:defRPr/>
            </a:lvl1pPr>
          </a:lstStyle>
          <a:p>
            <a:pPr>
              <a:defRPr/>
            </a:pPr>
            <a:fld id="{E9CCC29A-8C2B-47FC-8D0E-6388F4DBEBD8}" type="slidenum">
              <a:rPr lang="en-US"/>
              <a:pPr>
                <a:defRPr/>
              </a:pPr>
              <a:t>‹#›</a:t>
            </a:fld>
            <a:endParaRPr lang="en-US"/>
          </a:p>
        </p:txBody>
      </p:sp>
    </p:spTree>
    <p:extLst>
      <p:ext uri="{BB962C8B-B14F-4D97-AF65-F5344CB8AC3E}">
        <p14:creationId xmlns:p14="http://schemas.microsoft.com/office/powerpoint/2010/main" val="3703749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lvl1pPr>
              <a:defRPr/>
            </a:lvl1pPr>
          </a:lstStyle>
          <a:p>
            <a:pPr>
              <a:defRPr/>
            </a:pPr>
            <a:fld id="{F99A03E8-FF84-438A-A7A8-9D1C6192A3E0}" type="slidenum">
              <a:rPr lang="en-US"/>
              <a:pPr>
                <a:defRPr/>
              </a:pPr>
              <a:t>‹#›</a:t>
            </a:fld>
            <a:endParaRPr lang="en-US"/>
          </a:p>
        </p:txBody>
      </p:sp>
    </p:spTree>
    <p:extLst>
      <p:ext uri="{BB962C8B-B14F-4D97-AF65-F5344CB8AC3E}">
        <p14:creationId xmlns:p14="http://schemas.microsoft.com/office/powerpoint/2010/main" val="3136820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92313"/>
            <a:ext cx="3810000" cy="4114800"/>
          </a:xfrm>
        </p:spPr>
        <p:txBody>
          <a:bodyPr/>
          <a:lstStyle>
            <a:lvl1pPr>
              <a:defRPr sz="2800"/>
            </a:lvl1pPr>
            <a:lvl2pPr>
              <a:defRPr sz="2400"/>
            </a:lvl2pPr>
            <a:lvl3pPr>
              <a:defRPr sz="1600">
                <a:solidFill>
                  <a:srgbClr val="FFFF00"/>
                </a:solidFill>
                <a:latin typeface="+mn-lt"/>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92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lvl1pPr>
              <a:defRPr/>
            </a:lvl1pPr>
          </a:lstStyle>
          <a:p>
            <a:pPr>
              <a:defRPr/>
            </a:pPr>
            <a:fld id="{1AC2F62B-8569-414E-9C3A-B7CA69D93581}" type="slidenum">
              <a:rPr lang="en-US"/>
              <a:pPr>
                <a:defRPr/>
              </a:pPr>
              <a:t>‹#›</a:t>
            </a:fld>
            <a:endParaRPr lang="en-US"/>
          </a:p>
        </p:txBody>
      </p:sp>
    </p:spTree>
    <p:extLst>
      <p:ext uri="{BB962C8B-B14F-4D97-AF65-F5344CB8AC3E}">
        <p14:creationId xmlns:p14="http://schemas.microsoft.com/office/powerpoint/2010/main" val="1276789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9" name="Slide Number Placeholder 8"/>
          <p:cNvSpPr>
            <a:spLocks noGrp="1"/>
          </p:cNvSpPr>
          <p:nvPr>
            <p:ph type="sldNum" sz="quarter" idx="12"/>
          </p:nvPr>
        </p:nvSpPr>
        <p:spPr/>
        <p:txBody>
          <a:bodyPr/>
          <a:lstStyle>
            <a:lvl1pPr>
              <a:defRPr/>
            </a:lvl1pPr>
          </a:lstStyle>
          <a:p>
            <a:pPr>
              <a:defRPr/>
            </a:pPr>
            <a:fld id="{A8EB6D07-1A8E-4EE6-8A06-89026D8B35C4}" type="slidenum">
              <a:rPr lang="en-US"/>
              <a:pPr>
                <a:defRPr/>
              </a:pPr>
              <a:t>‹#›</a:t>
            </a:fld>
            <a:endParaRPr lang="en-US"/>
          </a:p>
        </p:txBody>
      </p:sp>
    </p:spTree>
    <p:extLst>
      <p:ext uri="{BB962C8B-B14F-4D97-AF65-F5344CB8AC3E}">
        <p14:creationId xmlns:p14="http://schemas.microsoft.com/office/powerpoint/2010/main" val="1223571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5" name="Slide Number Placeholder 4"/>
          <p:cNvSpPr>
            <a:spLocks noGrp="1"/>
          </p:cNvSpPr>
          <p:nvPr>
            <p:ph type="sldNum" sz="quarter" idx="12"/>
          </p:nvPr>
        </p:nvSpPr>
        <p:spPr/>
        <p:txBody>
          <a:bodyPr/>
          <a:lstStyle>
            <a:lvl1pPr>
              <a:defRPr/>
            </a:lvl1pPr>
          </a:lstStyle>
          <a:p>
            <a:pPr>
              <a:defRPr/>
            </a:pPr>
            <a:fld id="{E1DA408C-463E-4AC3-AB5F-28EE865D1A46}" type="slidenum">
              <a:rPr lang="en-US"/>
              <a:pPr>
                <a:defRPr/>
              </a:pPr>
              <a:t>‹#›</a:t>
            </a:fld>
            <a:endParaRPr lang="en-US"/>
          </a:p>
        </p:txBody>
      </p:sp>
    </p:spTree>
    <p:extLst>
      <p:ext uri="{BB962C8B-B14F-4D97-AF65-F5344CB8AC3E}">
        <p14:creationId xmlns:p14="http://schemas.microsoft.com/office/powerpoint/2010/main" val="3765211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4" name="Slide Number Placeholder 3"/>
          <p:cNvSpPr>
            <a:spLocks noGrp="1"/>
          </p:cNvSpPr>
          <p:nvPr>
            <p:ph type="sldNum" sz="quarter" idx="12"/>
          </p:nvPr>
        </p:nvSpPr>
        <p:spPr/>
        <p:txBody>
          <a:bodyPr/>
          <a:lstStyle>
            <a:lvl1pPr>
              <a:defRPr/>
            </a:lvl1pPr>
          </a:lstStyle>
          <a:p>
            <a:pPr>
              <a:defRPr/>
            </a:pPr>
            <a:fld id="{A3B4F5CC-C700-4A8C-BF9C-9BA72D99B1EC}" type="slidenum">
              <a:rPr lang="en-US"/>
              <a:pPr>
                <a:defRPr/>
              </a:pPr>
              <a:t>‹#›</a:t>
            </a:fld>
            <a:endParaRPr lang="en-US"/>
          </a:p>
        </p:txBody>
      </p:sp>
    </p:spTree>
    <p:extLst>
      <p:ext uri="{BB962C8B-B14F-4D97-AF65-F5344CB8AC3E}">
        <p14:creationId xmlns:p14="http://schemas.microsoft.com/office/powerpoint/2010/main" val="1245537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lvl1pPr>
              <a:defRPr/>
            </a:lvl1pPr>
          </a:lstStyle>
          <a:p>
            <a:pPr>
              <a:defRPr/>
            </a:pPr>
            <a:fld id="{0725A80F-E4AD-43AF-B0E1-EF690CEAAB8F}" type="slidenum">
              <a:rPr lang="en-US"/>
              <a:pPr>
                <a:defRPr/>
              </a:pPr>
              <a:t>‹#›</a:t>
            </a:fld>
            <a:endParaRPr lang="en-US"/>
          </a:p>
        </p:txBody>
      </p:sp>
    </p:spTree>
    <p:extLst>
      <p:ext uri="{BB962C8B-B14F-4D97-AF65-F5344CB8AC3E}">
        <p14:creationId xmlns:p14="http://schemas.microsoft.com/office/powerpoint/2010/main" val="3308338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lvl1pPr>
              <a:defRPr/>
            </a:lvl1pPr>
          </a:lstStyle>
          <a:p>
            <a:pPr>
              <a:defRPr/>
            </a:pPr>
            <a:fld id="{61F3D826-5489-4A53-AB54-545FD1BFF047}" type="slidenum">
              <a:rPr lang="en-US"/>
              <a:pPr>
                <a:defRPr/>
              </a:pPr>
              <a:t>‹#›</a:t>
            </a:fld>
            <a:endParaRPr lang="en-US"/>
          </a:p>
        </p:txBody>
      </p:sp>
    </p:spTree>
    <p:extLst>
      <p:ext uri="{BB962C8B-B14F-4D97-AF65-F5344CB8AC3E}">
        <p14:creationId xmlns:p14="http://schemas.microsoft.com/office/powerpoint/2010/main" val="1172581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lvl1pPr>
              <a:defRPr/>
            </a:lvl1pPr>
          </a:lstStyle>
          <a:p>
            <a:pPr>
              <a:defRPr/>
            </a:pPr>
            <a:fld id="{FD4A8C43-90CF-40E1-9EC5-10CB9FA22A1E}" type="slidenum">
              <a:rPr lang="en-US"/>
              <a:pPr>
                <a:defRPr/>
              </a:pPr>
              <a:t>‹#›</a:t>
            </a:fld>
            <a:endParaRPr lang="en-US"/>
          </a:p>
        </p:txBody>
      </p:sp>
    </p:spTree>
    <p:extLst>
      <p:ext uri="{BB962C8B-B14F-4D97-AF65-F5344CB8AC3E}">
        <p14:creationId xmlns:p14="http://schemas.microsoft.com/office/powerpoint/2010/main" val="1308272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1"/>
            <a:ext cx="1943100" cy="5497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5497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6" name="Slide Number Placeholder 5"/>
          <p:cNvSpPr>
            <a:spLocks noGrp="1"/>
          </p:cNvSpPr>
          <p:nvPr>
            <p:ph type="sldNum" sz="quarter" idx="12"/>
          </p:nvPr>
        </p:nvSpPr>
        <p:spPr/>
        <p:txBody>
          <a:bodyPr/>
          <a:lstStyle>
            <a:lvl1pPr>
              <a:defRPr/>
            </a:lvl1pPr>
          </a:lstStyle>
          <a:p>
            <a:pPr>
              <a:defRPr/>
            </a:pPr>
            <a:fld id="{8B2EBBC2-C01A-4D64-A8E7-D6AA7B50F662}" type="slidenum">
              <a:rPr lang="en-US"/>
              <a:pPr>
                <a:defRPr/>
              </a:pPr>
              <a:t>‹#›</a:t>
            </a:fld>
            <a:endParaRPr lang="en-US"/>
          </a:p>
        </p:txBody>
      </p:sp>
    </p:spTree>
    <p:extLst>
      <p:ext uri="{BB962C8B-B14F-4D97-AF65-F5344CB8AC3E}">
        <p14:creationId xmlns:p14="http://schemas.microsoft.com/office/powerpoint/2010/main" val="151104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BD1041-F207-4532-8CB2-2CEF39352638}" type="datetime1">
              <a:rPr lang="en-US" smtClean="0"/>
              <a:t>4/26/2021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Infant Mortality Research Partnership</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07D6E2D-D94D-41A4-8897-9529047A5428}" type="slidenum">
              <a:rPr lang="en-US" smtClean="0"/>
              <a:t>‹#›</a:t>
            </a:fld>
            <a:endParaRPr lang="en-US"/>
          </a:p>
        </p:txBody>
      </p:sp>
      <p:sp>
        <p:nvSpPr>
          <p:cNvPr id="6" name="Rectangle 5"/>
          <p:cNvSpPr/>
          <p:nvPr/>
        </p:nvSpPr>
        <p:spPr>
          <a:xfrm>
            <a:off x="0" y="6380257"/>
            <a:ext cx="9144000" cy="304800"/>
          </a:xfrm>
          <a:prstGeom prst="rect">
            <a:avLst/>
          </a:prstGeom>
          <a:solidFill>
            <a:srgbClr val="2A537F"/>
          </a:solidFill>
          <a:ln>
            <a:solidFill>
              <a:srgbClr val="2A53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7314"/>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923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923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 charset="0"/>
            </a:endParaRPr>
          </a:p>
        </p:txBody>
      </p:sp>
      <p:sp>
        <p:nvSpPr>
          <p:cNvPr id="7" name="Slide Number Placeholder 6"/>
          <p:cNvSpPr>
            <a:spLocks noGrp="1"/>
          </p:cNvSpPr>
          <p:nvPr>
            <p:ph type="sldNum" sz="quarter" idx="12"/>
          </p:nvPr>
        </p:nvSpPr>
        <p:spPr/>
        <p:txBody>
          <a:bodyPr/>
          <a:lstStyle>
            <a:lvl1pPr>
              <a:defRPr/>
            </a:lvl1pPr>
          </a:lstStyle>
          <a:p>
            <a:pPr>
              <a:defRPr/>
            </a:pPr>
            <a:fld id="{D891858A-7BE5-4C25-83FA-D012D68A99B4}" type="slidenum">
              <a:rPr lang="en-US"/>
              <a:pPr>
                <a:defRPr/>
              </a:pPr>
              <a:t>‹#›</a:t>
            </a:fld>
            <a:endParaRPr lang="en-US"/>
          </a:p>
        </p:txBody>
      </p:sp>
    </p:spTree>
    <p:extLst>
      <p:ext uri="{BB962C8B-B14F-4D97-AF65-F5344CB8AC3E}">
        <p14:creationId xmlns:p14="http://schemas.microsoft.com/office/powerpoint/2010/main" val="2857543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992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92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259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8200" y="41259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UCB 2012</a:t>
            </a:r>
          </a:p>
        </p:txBody>
      </p:sp>
      <p:sp>
        <p:nvSpPr>
          <p:cNvPr id="9" name="Rectangle 6"/>
          <p:cNvSpPr>
            <a:spLocks noGrp="1" noChangeArrowheads="1"/>
          </p:cNvSpPr>
          <p:nvPr>
            <p:ph type="sldNum" sz="quarter" idx="12"/>
          </p:nvPr>
        </p:nvSpPr>
        <p:spPr>
          <a:ln/>
        </p:spPr>
        <p:txBody>
          <a:bodyPr/>
          <a:lstStyle>
            <a:lvl1pPr>
              <a:defRPr/>
            </a:lvl1pPr>
          </a:lstStyle>
          <a:p>
            <a:pPr>
              <a:defRPr/>
            </a:pPr>
            <a:fld id="{8F8C0871-51C8-4F4D-8538-F7081E3183EB}" type="slidenum">
              <a:rPr lang="en-US"/>
              <a:pPr>
                <a:defRPr/>
              </a:pPr>
              <a:t>‹#›</a:t>
            </a:fld>
            <a:endParaRPr lang="en-US"/>
          </a:p>
        </p:txBody>
      </p:sp>
    </p:spTree>
    <p:extLst>
      <p:ext uri="{BB962C8B-B14F-4D97-AF65-F5344CB8AC3E}">
        <p14:creationId xmlns:p14="http://schemas.microsoft.com/office/powerpoint/2010/main" val="1334972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923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92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259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smtClean="0"/>
            </a:lvl1pPr>
          </a:lstStyle>
          <a:p>
            <a:pPr>
              <a:defRPr/>
            </a:pPr>
            <a:r>
              <a:rPr lang="en-US"/>
              <a:t>UCB 2012</a:t>
            </a:r>
            <a:endParaRPr lang="en-US">
              <a:solidFill>
                <a:schemeClr val="tx1"/>
              </a:solidFill>
              <a:latin typeface="Times New Roman" pitchFamily="18" charset="0"/>
            </a:endParaRPr>
          </a:p>
        </p:txBody>
      </p:sp>
      <p:sp>
        <p:nvSpPr>
          <p:cNvPr id="8" name="Slide Number Placeholder 7"/>
          <p:cNvSpPr>
            <a:spLocks noGrp="1"/>
          </p:cNvSpPr>
          <p:nvPr>
            <p:ph type="sldNum" sz="quarter" idx="12"/>
          </p:nvPr>
        </p:nvSpPr>
        <p:spPr/>
        <p:txBody>
          <a:bodyPr/>
          <a:lstStyle>
            <a:lvl1pPr>
              <a:defRPr/>
            </a:lvl1pPr>
          </a:lstStyle>
          <a:p>
            <a:pPr>
              <a:defRPr/>
            </a:pPr>
            <a:fld id="{BA1B667E-50AE-4B05-B9DD-15FD7CF7C77E}" type="slidenum">
              <a:rPr lang="en-US"/>
              <a:pPr>
                <a:defRPr/>
              </a:pPr>
              <a:t>‹#›</a:t>
            </a:fld>
            <a:endParaRPr lang="en-US"/>
          </a:p>
        </p:txBody>
      </p:sp>
    </p:spTree>
    <p:extLst>
      <p:ext uri="{BB962C8B-B14F-4D97-AF65-F5344CB8AC3E}">
        <p14:creationId xmlns:p14="http://schemas.microsoft.com/office/powerpoint/2010/main" val="2105993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p:nvPr>
        </p:nvSpPr>
        <p:spPr>
          <a:xfrm>
            <a:off x="684213" y="1990427"/>
            <a:ext cx="7775575" cy="1477328"/>
          </a:xfrm>
        </p:spPr>
        <p:txBody>
          <a:bodyPr anchor="b"/>
          <a:lstStyle>
            <a:lvl1pPr>
              <a:spcAft>
                <a:spcPts val="0"/>
              </a:spcAft>
              <a:defRPr sz="9600" baseline="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684213" y="3467754"/>
            <a:ext cx="7775575" cy="615553"/>
          </a:xfrm>
          <a:noFill/>
        </p:spPr>
        <p:txBody>
          <a:bodyPr rtlCol="0">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en-US"/>
              <a:t>Thinking Spatially with GIS</a:t>
            </a:r>
            <a:endParaRPr lang="en-US" dirty="0"/>
          </a:p>
        </p:txBody>
      </p:sp>
    </p:spTree>
    <p:extLst>
      <p:ext uri="{BB962C8B-B14F-4D97-AF65-F5344CB8AC3E}">
        <p14:creationId xmlns:p14="http://schemas.microsoft.com/office/powerpoint/2010/main" val="408775322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8" name="Text Placeholder 7"/>
          <p:cNvSpPr>
            <a:spLocks noGrp="1"/>
          </p:cNvSpPr>
          <p:nvPr>
            <p:ph type="body" sz="quarter" idx="11"/>
          </p:nvPr>
        </p:nvSpPr>
        <p:spPr>
          <a:xfrm>
            <a:off x="685800" y="1078992"/>
            <a:ext cx="7772400" cy="307777"/>
          </a:xfrm>
        </p:spPr>
        <p:txBody>
          <a:bodyPr>
            <a:spAutoFit/>
          </a:bodyPr>
          <a:lstStyle>
            <a:lvl1pPr marL="0" indent="0">
              <a:spcBef>
                <a:spcPts val="0"/>
              </a:spcBef>
              <a:spcAft>
                <a:spcPts val="0"/>
              </a:spcAft>
              <a:buNone/>
              <a:defRPr sz="2000">
                <a:solidFill>
                  <a:schemeClr val="accent4">
                    <a:lumMod val="40000"/>
                    <a:lumOff val="6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a:t>Click to edit Master text styles</a:t>
            </a:r>
          </a:p>
        </p:txBody>
      </p:sp>
      <p:sp>
        <p:nvSpPr>
          <p:cNvPr id="11" name="Content Placeholder 10"/>
          <p:cNvSpPr>
            <a:spLocks noGrp="1"/>
          </p:cNvSpPr>
          <p:nvPr>
            <p:ph sz="quarter" idx="12"/>
          </p:nvPr>
        </p:nvSpPr>
        <p:spPr>
          <a:xfrm>
            <a:off x="914400" y="1828800"/>
            <a:ext cx="7315200" cy="3427413"/>
          </a:xfrm>
        </p:spPr>
        <p:txBody>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3"/>
          </p:nvPr>
        </p:nvSpPr>
        <p:spPr/>
        <p:txBody>
          <a:bodyPr/>
          <a:lstStyle>
            <a:lvl1pPr>
              <a:defRPr/>
            </a:lvl1pPr>
          </a:lstStyle>
          <a:p>
            <a:pPr>
              <a:defRPr/>
            </a:pPr>
            <a:r>
              <a:rPr lang="en-US"/>
              <a:t>Thinking Spatially with GIS</a:t>
            </a:r>
            <a:endParaRPr lang="en-US" dirty="0"/>
          </a:p>
        </p:txBody>
      </p:sp>
    </p:spTree>
    <p:extLst>
      <p:ext uri="{BB962C8B-B14F-4D97-AF65-F5344CB8AC3E}">
        <p14:creationId xmlns:p14="http://schemas.microsoft.com/office/powerpoint/2010/main" val="161373543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UCB 2012</a:t>
            </a:r>
          </a:p>
        </p:txBody>
      </p:sp>
      <p:sp>
        <p:nvSpPr>
          <p:cNvPr id="6" name="Slide Number Placeholder 5"/>
          <p:cNvSpPr>
            <a:spLocks noGrp="1"/>
          </p:cNvSpPr>
          <p:nvPr>
            <p:ph type="sldNum" sz="quarter" idx="12"/>
          </p:nvPr>
        </p:nvSpPr>
        <p:spPr/>
        <p:txBody>
          <a:bodyPr/>
          <a:lstStyle>
            <a:lvl1pPr>
              <a:defRPr/>
            </a:lvl1pPr>
          </a:lstStyle>
          <a:p>
            <a:pPr>
              <a:defRPr/>
            </a:pPr>
            <a:fld id="{D53ECE0E-77EC-4F6D-9CA0-DCE580B197B9}" type="slidenum">
              <a:rPr lang="en-US"/>
              <a:pPr>
                <a:defRPr/>
              </a:pPr>
              <a:t>‹#›</a:t>
            </a:fld>
            <a:endParaRPr lang="en-US"/>
          </a:p>
        </p:txBody>
      </p:sp>
    </p:spTree>
    <p:extLst>
      <p:ext uri="{BB962C8B-B14F-4D97-AF65-F5344CB8AC3E}">
        <p14:creationId xmlns:p14="http://schemas.microsoft.com/office/powerpoint/2010/main" val="22092999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UCB 2012</a:t>
            </a:r>
          </a:p>
        </p:txBody>
      </p:sp>
      <p:sp>
        <p:nvSpPr>
          <p:cNvPr id="6" name="Slide Number Placeholder 5"/>
          <p:cNvSpPr>
            <a:spLocks noGrp="1"/>
          </p:cNvSpPr>
          <p:nvPr>
            <p:ph type="sldNum" sz="quarter" idx="12"/>
          </p:nvPr>
        </p:nvSpPr>
        <p:spPr/>
        <p:txBody>
          <a:bodyPr/>
          <a:lstStyle>
            <a:lvl1pPr>
              <a:defRPr/>
            </a:lvl1pPr>
          </a:lstStyle>
          <a:p>
            <a:pPr>
              <a:defRPr/>
            </a:pPr>
            <a:fld id="{2A40B301-0869-4F38-B788-75DF0E05B5FA}" type="slidenum">
              <a:rPr lang="en-US"/>
              <a:pPr>
                <a:defRPr/>
              </a:pPr>
              <a:t>‹#›</a:t>
            </a:fld>
            <a:endParaRPr lang="en-US"/>
          </a:p>
        </p:txBody>
      </p:sp>
    </p:spTree>
    <p:extLst>
      <p:ext uri="{BB962C8B-B14F-4D97-AF65-F5344CB8AC3E}">
        <p14:creationId xmlns:p14="http://schemas.microsoft.com/office/powerpoint/2010/main" val="3826562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UCB 2012</a:t>
            </a:r>
          </a:p>
        </p:txBody>
      </p:sp>
      <p:sp>
        <p:nvSpPr>
          <p:cNvPr id="6" name="Slide Number Placeholder 5"/>
          <p:cNvSpPr>
            <a:spLocks noGrp="1"/>
          </p:cNvSpPr>
          <p:nvPr>
            <p:ph type="sldNum" sz="quarter" idx="12"/>
          </p:nvPr>
        </p:nvSpPr>
        <p:spPr/>
        <p:txBody>
          <a:bodyPr/>
          <a:lstStyle>
            <a:lvl1pPr>
              <a:defRPr/>
            </a:lvl1pPr>
          </a:lstStyle>
          <a:p>
            <a:pPr>
              <a:defRPr/>
            </a:pPr>
            <a:fld id="{05CCE9CF-E171-4375-A0EF-DEAF66735806}" type="slidenum">
              <a:rPr lang="en-US"/>
              <a:pPr>
                <a:defRPr/>
              </a:pPr>
              <a:t>‹#›</a:t>
            </a:fld>
            <a:endParaRPr lang="en-US"/>
          </a:p>
        </p:txBody>
      </p:sp>
    </p:spTree>
    <p:extLst>
      <p:ext uri="{BB962C8B-B14F-4D97-AF65-F5344CB8AC3E}">
        <p14:creationId xmlns:p14="http://schemas.microsoft.com/office/powerpoint/2010/main" val="544724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UCB 2012</a:t>
            </a:r>
          </a:p>
        </p:txBody>
      </p:sp>
      <p:sp>
        <p:nvSpPr>
          <p:cNvPr id="7" name="Slide Number Placeholder 5"/>
          <p:cNvSpPr>
            <a:spLocks noGrp="1"/>
          </p:cNvSpPr>
          <p:nvPr>
            <p:ph type="sldNum" sz="quarter" idx="12"/>
          </p:nvPr>
        </p:nvSpPr>
        <p:spPr/>
        <p:txBody>
          <a:bodyPr/>
          <a:lstStyle>
            <a:lvl1pPr>
              <a:defRPr/>
            </a:lvl1pPr>
          </a:lstStyle>
          <a:p>
            <a:pPr>
              <a:defRPr/>
            </a:pPr>
            <a:fld id="{046D3395-3002-46DD-BF62-9E37FBC5338C}" type="slidenum">
              <a:rPr lang="en-US"/>
              <a:pPr>
                <a:defRPr/>
              </a:pPr>
              <a:t>‹#›</a:t>
            </a:fld>
            <a:endParaRPr lang="en-US"/>
          </a:p>
        </p:txBody>
      </p:sp>
    </p:spTree>
    <p:extLst>
      <p:ext uri="{BB962C8B-B14F-4D97-AF65-F5344CB8AC3E}">
        <p14:creationId xmlns:p14="http://schemas.microsoft.com/office/powerpoint/2010/main" val="3406516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UCB 2012</a:t>
            </a:r>
          </a:p>
        </p:txBody>
      </p:sp>
      <p:sp>
        <p:nvSpPr>
          <p:cNvPr id="9" name="Slide Number Placeholder 5"/>
          <p:cNvSpPr>
            <a:spLocks noGrp="1"/>
          </p:cNvSpPr>
          <p:nvPr>
            <p:ph type="sldNum" sz="quarter" idx="12"/>
          </p:nvPr>
        </p:nvSpPr>
        <p:spPr/>
        <p:txBody>
          <a:bodyPr/>
          <a:lstStyle>
            <a:lvl1pPr>
              <a:defRPr/>
            </a:lvl1pPr>
          </a:lstStyle>
          <a:p>
            <a:pPr>
              <a:defRPr/>
            </a:pPr>
            <a:fld id="{B5181B26-C3BA-4EBE-AC04-5A59E2CF2E5F}" type="slidenum">
              <a:rPr lang="en-US"/>
              <a:pPr>
                <a:defRPr/>
              </a:pPr>
              <a:t>‹#›</a:t>
            </a:fld>
            <a:endParaRPr lang="en-US"/>
          </a:p>
        </p:txBody>
      </p:sp>
    </p:spTree>
    <p:extLst>
      <p:ext uri="{BB962C8B-B14F-4D97-AF65-F5344CB8AC3E}">
        <p14:creationId xmlns:p14="http://schemas.microsoft.com/office/powerpoint/2010/main" val="7616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10314" y="2286000"/>
            <a:ext cx="6520602" cy="1838739"/>
          </a:xfrm>
        </p:spPr>
        <p:txBody>
          <a:bodyPr anchor="ctr">
            <a:normAutofit/>
          </a:bodyPr>
          <a:lstStyle>
            <a:lvl1pPr algn="l">
              <a:defRPr sz="3500" b="1"/>
            </a:lvl1pPr>
          </a:lstStyle>
          <a:p>
            <a:r>
              <a:rPr lang="en-US" dirty="0"/>
              <a:t>CLICK TO EDIT MASTER TITLE STYLE</a:t>
            </a:r>
          </a:p>
        </p:txBody>
      </p:sp>
      <p:sp>
        <p:nvSpPr>
          <p:cNvPr id="3" name="Subtitle 2"/>
          <p:cNvSpPr>
            <a:spLocks noGrp="1"/>
          </p:cNvSpPr>
          <p:nvPr>
            <p:ph type="subTitle" idx="1" hasCustomPrompt="1"/>
          </p:nvPr>
        </p:nvSpPr>
        <p:spPr>
          <a:xfrm>
            <a:off x="2310314" y="4124739"/>
            <a:ext cx="6520602" cy="457200"/>
          </a:xfrm>
        </p:spPr>
        <p:txBody>
          <a:bodyPr anchor="ctr">
            <a:normAutofit/>
          </a:bodyPr>
          <a:lstStyle>
            <a:lvl1pPr marL="0" indent="0" algn="l">
              <a:buNone/>
              <a:defRPr sz="1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 </a:t>
            </a:r>
          </a:p>
        </p:txBody>
      </p:sp>
      <p:sp>
        <p:nvSpPr>
          <p:cNvPr id="16" name="Text Placeholder 15">
            <a:extLst>
              <a:ext uri="{FF2B5EF4-FFF2-40B4-BE49-F238E27FC236}">
                <a16:creationId xmlns:a16="http://schemas.microsoft.com/office/drawing/2014/main" id="{121BEB98-F84E-0547-AEBF-AC18B55FB832}"/>
              </a:ext>
            </a:extLst>
          </p:cNvPr>
          <p:cNvSpPr>
            <a:spLocks noGrp="1"/>
          </p:cNvSpPr>
          <p:nvPr>
            <p:ph type="body" sz="quarter" idx="11" hasCustomPrompt="1"/>
          </p:nvPr>
        </p:nvSpPr>
        <p:spPr>
          <a:xfrm>
            <a:off x="0" y="4124737"/>
            <a:ext cx="2310314" cy="457201"/>
          </a:xfrm>
        </p:spPr>
        <p:txBody>
          <a:bodyPr anchor="ctr">
            <a:normAutofit/>
          </a:bodyPr>
          <a:lstStyle>
            <a:lvl1pPr marL="0" indent="0" algn="ctr">
              <a:buNone/>
              <a:defRPr sz="1600">
                <a:solidFill>
                  <a:schemeClr val="tx1"/>
                </a:solidFill>
              </a:defRPr>
            </a:lvl1pPr>
          </a:lstStyle>
          <a:p>
            <a:pPr lvl="0"/>
            <a:r>
              <a:rPr lang="en-US"/>
              <a:t>Date</a:t>
            </a:r>
          </a:p>
        </p:txBody>
      </p:sp>
    </p:spTree>
    <p:extLst>
      <p:ext uri="{BB962C8B-B14F-4D97-AF65-F5344CB8AC3E}">
        <p14:creationId xmlns:p14="http://schemas.microsoft.com/office/powerpoint/2010/main" val="3353596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UCB 2012</a:t>
            </a:r>
          </a:p>
        </p:txBody>
      </p:sp>
      <p:sp>
        <p:nvSpPr>
          <p:cNvPr id="5" name="Slide Number Placeholder 5"/>
          <p:cNvSpPr>
            <a:spLocks noGrp="1"/>
          </p:cNvSpPr>
          <p:nvPr>
            <p:ph type="sldNum" sz="quarter" idx="12"/>
          </p:nvPr>
        </p:nvSpPr>
        <p:spPr/>
        <p:txBody>
          <a:bodyPr/>
          <a:lstStyle>
            <a:lvl1pPr>
              <a:defRPr/>
            </a:lvl1pPr>
          </a:lstStyle>
          <a:p>
            <a:pPr>
              <a:defRPr/>
            </a:pPr>
            <a:fld id="{6AEEC50E-8537-4020-B575-797EC9FA6069}" type="slidenum">
              <a:rPr lang="en-US"/>
              <a:pPr>
                <a:defRPr/>
              </a:pPr>
              <a:t>‹#›</a:t>
            </a:fld>
            <a:endParaRPr lang="en-US"/>
          </a:p>
        </p:txBody>
      </p:sp>
    </p:spTree>
    <p:extLst>
      <p:ext uri="{BB962C8B-B14F-4D97-AF65-F5344CB8AC3E}">
        <p14:creationId xmlns:p14="http://schemas.microsoft.com/office/powerpoint/2010/main" val="6099064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UCB 2012</a:t>
            </a:r>
          </a:p>
        </p:txBody>
      </p:sp>
      <p:sp>
        <p:nvSpPr>
          <p:cNvPr id="4" name="Slide Number Placeholder 5"/>
          <p:cNvSpPr>
            <a:spLocks noGrp="1"/>
          </p:cNvSpPr>
          <p:nvPr>
            <p:ph type="sldNum" sz="quarter" idx="12"/>
          </p:nvPr>
        </p:nvSpPr>
        <p:spPr/>
        <p:txBody>
          <a:bodyPr/>
          <a:lstStyle>
            <a:lvl1pPr>
              <a:defRPr/>
            </a:lvl1pPr>
          </a:lstStyle>
          <a:p>
            <a:pPr>
              <a:defRPr/>
            </a:pPr>
            <a:fld id="{4EB77BEE-5EF8-4DB8-AB00-130201745736}" type="slidenum">
              <a:rPr lang="en-US"/>
              <a:pPr>
                <a:defRPr/>
              </a:pPr>
              <a:t>‹#›</a:t>
            </a:fld>
            <a:endParaRPr lang="en-US"/>
          </a:p>
        </p:txBody>
      </p:sp>
    </p:spTree>
    <p:extLst>
      <p:ext uri="{BB962C8B-B14F-4D97-AF65-F5344CB8AC3E}">
        <p14:creationId xmlns:p14="http://schemas.microsoft.com/office/powerpoint/2010/main" val="2288128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UCB 2012</a:t>
            </a:r>
          </a:p>
        </p:txBody>
      </p:sp>
      <p:sp>
        <p:nvSpPr>
          <p:cNvPr id="7" name="Slide Number Placeholder 5"/>
          <p:cNvSpPr>
            <a:spLocks noGrp="1"/>
          </p:cNvSpPr>
          <p:nvPr>
            <p:ph type="sldNum" sz="quarter" idx="12"/>
          </p:nvPr>
        </p:nvSpPr>
        <p:spPr/>
        <p:txBody>
          <a:bodyPr/>
          <a:lstStyle>
            <a:lvl1pPr>
              <a:defRPr/>
            </a:lvl1pPr>
          </a:lstStyle>
          <a:p>
            <a:pPr>
              <a:defRPr/>
            </a:pPr>
            <a:fld id="{F07911D8-1285-48D2-88CF-E4602989FD82}" type="slidenum">
              <a:rPr lang="en-US"/>
              <a:pPr>
                <a:defRPr/>
              </a:pPr>
              <a:t>‹#›</a:t>
            </a:fld>
            <a:endParaRPr lang="en-US"/>
          </a:p>
        </p:txBody>
      </p:sp>
    </p:spTree>
    <p:extLst>
      <p:ext uri="{BB962C8B-B14F-4D97-AF65-F5344CB8AC3E}">
        <p14:creationId xmlns:p14="http://schemas.microsoft.com/office/powerpoint/2010/main" val="3332997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UCB 2012</a:t>
            </a:r>
          </a:p>
        </p:txBody>
      </p:sp>
      <p:sp>
        <p:nvSpPr>
          <p:cNvPr id="7" name="Slide Number Placeholder 5"/>
          <p:cNvSpPr>
            <a:spLocks noGrp="1"/>
          </p:cNvSpPr>
          <p:nvPr>
            <p:ph type="sldNum" sz="quarter" idx="12"/>
          </p:nvPr>
        </p:nvSpPr>
        <p:spPr/>
        <p:txBody>
          <a:bodyPr/>
          <a:lstStyle>
            <a:lvl1pPr>
              <a:defRPr/>
            </a:lvl1pPr>
          </a:lstStyle>
          <a:p>
            <a:pPr>
              <a:defRPr/>
            </a:pPr>
            <a:fld id="{32B34F30-A50C-4299-95E4-6B41842D4642}" type="slidenum">
              <a:rPr lang="en-US"/>
              <a:pPr>
                <a:defRPr/>
              </a:pPr>
              <a:t>‹#›</a:t>
            </a:fld>
            <a:endParaRPr lang="en-US"/>
          </a:p>
        </p:txBody>
      </p:sp>
    </p:spTree>
    <p:extLst>
      <p:ext uri="{BB962C8B-B14F-4D97-AF65-F5344CB8AC3E}">
        <p14:creationId xmlns:p14="http://schemas.microsoft.com/office/powerpoint/2010/main" val="451073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UCB 2012</a:t>
            </a:r>
          </a:p>
        </p:txBody>
      </p:sp>
      <p:sp>
        <p:nvSpPr>
          <p:cNvPr id="6" name="Slide Number Placeholder 5"/>
          <p:cNvSpPr>
            <a:spLocks noGrp="1"/>
          </p:cNvSpPr>
          <p:nvPr>
            <p:ph type="sldNum" sz="quarter" idx="12"/>
          </p:nvPr>
        </p:nvSpPr>
        <p:spPr/>
        <p:txBody>
          <a:bodyPr/>
          <a:lstStyle>
            <a:lvl1pPr>
              <a:defRPr/>
            </a:lvl1pPr>
          </a:lstStyle>
          <a:p>
            <a:pPr>
              <a:defRPr/>
            </a:pPr>
            <a:fld id="{DC5F0E94-CF43-411A-9081-6223AB7CBF2F}" type="slidenum">
              <a:rPr lang="en-US"/>
              <a:pPr>
                <a:defRPr/>
              </a:pPr>
              <a:t>‹#›</a:t>
            </a:fld>
            <a:endParaRPr lang="en-US"/>
          </a:p>
        </p:txBody>
      </p:sp>
    </p:spTree>
    <p:extLst>
      <p:ext uri="{BB962C8B-B14F-4D97-AF65-F5344CB8AC3E}">
        <p14:creationId xmlns:p14="http://schemas.microsoft.com/office/powerpoint/2010/main" val="1979247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UCB 2012</a:t>
            </a:r>
          </a:p>
        </p:txBody>
      </p:sp>
      <p:sp>
        <p:nvSpPr>
          <p:cNvPr id="6" name="Slide Number Placeholder 5"/>
          <p:cNvSpPr>
            <a:spLocks noGrp="1"/>
          </p:cNvSpPr>
          <p:nvPr>
            <p:ph type="sldNum" sz="quarter" idx="12"/>
          </p:nvPr>
        </p:nvSpPr>
        <p:spPr/>
        <p:txBody>
          <a:bodyPr/>
          <a:lstStyle>
            <a:lvl1pPr>
              <a:defRPr/>
            </a:lvl1pPr>
          </a:lstStyle>
          <a:p>
            <a:pPr>
              <a:defRPr/>
            </a:pPr>
            <a:fld id="{95021FC0-8E35-4E63-A2ED-1EB9DA615F25}" type="slidenum">
              <a:rPr lang="en-US"/>
              <a:pPr>
                <a:defRPr/>
              </a:pPr>
              <a:t>‹#›</a:t>
            </a:fld>
            <a:endParaRPr lang="en-US"/>
          </a:p>
        </p:txBody>
      </p:sp>
    </p:spTree>
    <p:extLst>
      <p:ext uri="{BB962C8B-B14F-4D97-AF65-F5344CB8AC3E}">
        <p14:creationId xmlns:p14="http://schemas.microsoft.com/office/powerpoint/2010/main" val="275650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476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28650" y="1825625"/>
            <a:ext cx="78867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9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0999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57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813544E3-28C0-4FAE-8ACC-204BDB71FBE7}" type="datetime1">
              <a:rPr lang="en-US" smtClean="0"/>
              <a:t>4/26/2021</a:t>
            </a:fld>
            <a:endParaRPr lang="en-US"/>
          </a:p>
        </p:txBody>
      </p:sp>
      <p:sp>
        <p:nvSpPr>
          <p:cNvPr id="7" name="Rectangle 6"/>
          <p:cNvSpPr/>
          <p:nvPr/>
        </p:nvSpPr>
        <p:spPr>
          <a:xfrm>
            <a:off x="0" y="2974444"/>
            <a:ext cx="9144000" cy="2962806"/>
          </a:xfrm>
          <a:prstGeom prst="rect">
            <a:avLst/>
          </a:prstGeom>
          <a:solidFill>
            <a:srgbClr val="63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Horiz-RGBHEX.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41241666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68" r:id="rId10"/>
    <p:sldLayoutId id="214748366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a:solidFill>
            <a:srgbClr val="636D6E"/>
          </a:solidFill>
        </p:grpSpPr>
        <p:sp>
          <p:nvSpPr>
            <p:cNvPr id="8" name="Rectangle 7"/>
            <p:cNvSpPr/>
            <p:nvPr/>
          </p:nvSpPr>
          <p:spPr>
            <a:xfrm>
              <a:off x="0" y="1040406"/>
              <a:ext cx="9144000" cy="9101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a:grpFill/>
          </p:spPr>
        </p:pic>
      </p:grpSp>
      <p:sp>
        <p:nvSpPr>
          <p:cNvPr id="2" name="Rectangle 1"/>
          <p:cNvSpPr/>
          <p:nvPr/>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Tree>
    <p:extLst>
      <p:ext uri="{BB962C8B-B14F-4D97-AF65-F5344CB8AC3E}">
        <p14:creationId xmlns:p14="http://schemas.microsoft.com/office/powerpoint/2010/main" val="14654331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73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D82BF-AC31-4C57-9F16-15B9D4E8A623}" type="datetimeFigureOut">
              <a:rPr lang="en-US" smtClean="0"/>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UCB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CD3EDC-8C80-4D10-BB98-9281892529C0}" type="slidenum">
              <a:rPr lang="en-US" smtClean="0"/>
              <a:pPr>
                <a:defRPr/>
              </a:pPr>
              <a:t>‹#›</a:t>
            </a:fld>
            <a:endParaRPr lang="en-US"/>
          </a:p>
        </p:txBody>
      </p:sp>
    </p:spTree>
    <p:extLst>
      <p:ext uri="{BB962C8B-B14F-4D97-AF65-F5344CB8AC3E}">
        <p14:creationId xmlns:p14="http://schemas.microsoft.com/office/powerpoint/2010/main" val="42260512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2060"/>
            </a:gs>
            <a:gs pos="50000">
              <a:schemeClr val="accent2"/>
            </a:gs>
            <a:gs pos="100000">
              <a:schemeClr val="accent2">
                <a:gamma/>
                <a:shade val="46275"/>
                <a:invGamma/>
              </a:schemeClr>
            </a:gs>
          </a:gsLst>
          <a:lin ang="189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43" name="Rectangle 3"/>
          <p:cNvSpPr>
            <a:spLocks noGrp="1" noChangeArrowheads="1"/>
          </p:cNvSpPr>
          <p:nvPr>
            <p:ph type="body" idx="1"/>
          </p:nvPr>
        </p:nvSpPr>
        <p:spPr bwMode="auto">
          <a:xfrm>
            <a:off x="685800" y="19923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 charset="0"/>
              </a:defRPr>
            </a:lvl1pPr>
          </a:lstStyle>
          <a:p>
            <a:pPr>
              <a:defRPr/>
            </a:pPr>
            <a:endParaRPr lang="en-US"/>
          </a:p>
        </p:txBody>
      </p:sp>
      <p:sp>
        <p:nvSpPr>
          <p:cNvPr id="1029" name="Rectangle 5"/>
          <p:cNvSpPr>
            <a:spLocks noGrp="1" noChangeArrowheads="1"/>
          </p:cNvSpPr>
          <p:nvPr>
            <p:ph type="ftr" sz="quarter" idx="3"/>
          </p:nvPr>
        </p:nvSpPr>
        <p:spPr bwMode="auto">
          <a:xfrm>
            <a:off x="3135313" y="6586538"/>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solidFill>
                  <a:schemeClr val="folHlink"/>
                </a:solidFill>
                <a:latin typeface="+mn-lt"/>
              </a:defRPr>
            </a:lvl1pPr>
          </a:lstStyle>
          <a:p>
            <a:pPr>
              <a:defRPr/>
            </a:pPr>
            <a:r>
              <a:rPr lang="en-US"/>
              <a:t>UCB 2012</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 charset="0"/>
              </a:defRPr>
            </a:lvl1pPr>
          </a:lstStyle>
          <a:p>
            <a:pPr>
              <a:defRPr/>
            </a:pPr>
            <a:fld id="{76CD3EDC-8C80-4D10-BB98-9281892529C0}" type="slidenum">
              <a:rPr lang="en-US"/>
              <a:pPr>
                <a:defRPr/>
              </a:pPr>
              <a:t>‹#›</a:t>
            </a:fld>
            <a:endParaRPr lang="en-US"/>
          </a:p>
        </p:txBody>
      </p:sp>
      <p:sp>
        <p:nvSpPr>
          <p:cNvPr id="1033" name="Line 9"/>
          <p:cNvSpPr>
            <a:spLocks noChangeShapeType="1"/>
          </p:cNvSpPr>
          <p:nvPr/>
        </p:nvSpPr>
        <p:spPr bwMode="auto">
          <a:xfrm>
            <a:off x="9001125" y="122238"/>
            <a:ext cx="0" cy="6629400"/>
          </a:xfrm>
          <a:prstGeom prst="line">
            <a:avLst/>
          </a:prstGeom>
          <a:noFill/>
          <a:ln w="9525">
            <a:solidFill>
              <a:srgbClr val="C0C0C0"/>
            </a:solidFill>
            <a:round/>
            <a:headEnd/>
            <a:tailEnd/>
          </a:ln>
          <a:effectLst/>
        </p:spPr>
        <p:txBody>
          <a:bodyPr/>
          <a:lstStyle/>
          <a:p>
            <a:pPr>
              <a:defRPr/>
            </a:pPr>
            <a:endParaRPr lang="en-US">
              <a:latin typeface="Times New Roman" pitchFamily="1" charset="0"/>
            </a:endParaRPr>
          </a:p>
        </p:txBody>
      </p:sp>
      <p:grpSp>
        <p:nvGrpSpPr>
          <p:cNvPr id="10248" name="Group 19"/>
          <p:cNvGrpSpPr>
            <a:grpSpLocks/>
          </p:cNvGrpSpPr>
          <p:nvPr/>
        </p:nvGrpSpPr>
        <p:grpSpPr bwMode="auto">
          <a:xfrm>
            <a:off x="152400" y="109538"/>
            <a:ext cx="8848725" cy="6629400"/>
            <a:chOff x="96" y="77"/>
            <a:chExt cx="5574" cy="4176"/>
          </a:xfrm>
        </p:grpSpPr>
        <p:grpSp>
          <p:nvGrpSpPr>
            <p:cNvPr id="10250" name="Group 13"/>
            <p:cNvGrpSpPr>
              <a:grpSpLocks/>
            </p:cNvGrpSpPr>
            <p:nvPr userDrawn="1"/>
          </p:nvGrpSpPr>
          <p:grpSpPr bwMode="auto">
            <a:xfrm>
              <a:off x="96" y="77"/>
              <a:ext cx="5574" cy="4176"/>
              <a:chOff x="96" y="84"/>
              <a:chExt cx="5574" cy="4176"/>
            </a:xfrm>
          </p:grpSpPr>
          <p:sp>
            <p:nvSpPr>
              <p:cNvPr id="1031" name="Line 7"/>
              <p:cNvSpPr>
                <a:spLocks noChangeShapeType="1"/>
              </p:cNvSpPr>
              <p:nvPr userDrawn="1"/>
            </p:nvSpPr>
            <p:spPr bwMode="auto">
              <a:xfrm flipH="1">
                <a:off x="96" y="84"/>
                <a:ext cx="0" cy="4176"/>
              </a:xfrm>
              <a:prstGeom prst="line">
                <a:avLst/>
              </a:prstGeom>
              <a:noFill/>
              <a:ln w="9525">
                <a:solidFill>
                  <a:srgbClr val="C0C0C0"/>
                </a:solidFill>
                <a:round/>
                <a:headEnd/>
                <a:tailEnd/>
              </a:ln>
              <a:effectLst/>
            </p:spPr>
            <p:txBody>
              <a:bodyPr/>
              <a:lstStyle/>
              <a:p>
                <a:pPr>
                  <a:defRPr/>
                </a:pPr>
                <a:endParaRPr lang="en-US">
                  <a:latin typeface="Times New Roman" pitchFamily="1" charset="0"/>
                </a:endParaRPr>
              </a:p>
            </p:txBody>
          </p:sp>
          <p:sp>
            <p:nvSpPr>
              <p:cNvPr id="1032" name="Line 8"/>
              <p:cNvSpPr>
                <a:spLocks noChangeShapeType="1"/>
              </p:cNvSpPr>
              <p:nvPr userDrawn="1"/>
            </p:nvSpPr>
            <p:spPr bwMode="auto">
              <a:xfrm>
                <a:off x="102" y="90"/>
                <a:ext cx="5568" cy="0"/>
              </a:xfrm>
              <a:prstGeom prst="line">
                <a:avLst/>
              </a:prstGeom>
              <a:noFill/>
              <a:ln w="9525">
                <a:solidFill>
                  <a:srgbClr val="C0C0C0"/>
                </a:solidFill>
                <a:round/>
                <a:headEnd/>
                <a:tailEnd/>
              </a:ln>
              <a:effectLst/>
            </p:spPr>
            <p:txBody>
              <a:bodyPr/>
              <a:lstStyle/>
              <a:p>
                <a:pPr>
                  <a:defRPr/>
                </a:pPr>
                <a:endParaRPr lang="en-US">
                  <a:latin typeface="Times New Roman" pitchFamily="1" charset="0"/>
                </a:endParaRPr>
              </a:p>
            </p:txBody>
          </p:sp>
        </p:grpSp>
        <p:sp>
          <p:nvSpPr>
            <p:cNvPr id="1035" name="Line 11"/>
            <p:cNvSpPr>
              <a:spLocks noChangeShapeType="1"/>
            </p:cNvSpPr>
            <p:nvPr userDrawn="1"/>
          </p:nvSpPr>
          <p:spPr bwMode="auto">
            <a:xfrm flipH="1">
              <a:off x="96" y="4246"/>
              <a:ext cx="2496" cy="0"/>
            </a:xfrm>
            <a:prstGeom prst="line">
              <a:avLst/>
            </a:prstGeom>
            <a:noFill/>
            <a:ln w="9525">
              <a:solidFill>
                <a:srgbClr val="C0C0C0"/>
              </a:solidFill>
              <a:round/>
              <a:headEnd/>
              <a:tailEnd/>
            </a:ln>
            <a:effectLst/>
          </p:spPr>
          <p:txBody>
            <a:bodyPr/>
            <a:lstStyle/>
            <a:p>
              <a:pPr>
                <a:defRPr/>
              </a:pPr>
              <a:endParaRPr lang="en-US">
                <a:latin typeface="Times New Roman" pitchFamily="1" charset="0"/>
              </a:endParaRPr>
            </a:p>
          </p:txBody>
        </p:sp>
      </p:grpSp>
      <p:sp>
        <p:nvSpPr>
          <p:cNvPr id="1036" name="Line 12"/>
          <p:cNvSpPr>
            <a:spLocks noChangeShapeType="1"/>
          </p:cNvSpPr>
          <p:nvPr/>
        </p:nvSpPr>
        <p:spPr bwMode="auto">
          <a:xfrm>
            <a:off x="5029200" y="6742113"/>
            <a:ext cx="3962400" cy="0"/>
          </a:xfrm>
          <a:prstGeom prst="line">
            <a:avLst/>
          </a:prstGeom>
          <a:noFill/>
          <a:ln w="9525">
            <a:solidFill>
              <a:srgbClr val="C0C0C0"/>
            </a:solidFill>
            <a:round/>
            <a:headEnd/>
            <a:tailEnd/>
          </a:ln>
          <a:effectLst/>
        </p:spPr>
        <p:txBody>
          <a:bodyPr/>
          <a:lstStyle/>
          <a:p>
            <a:pPr>
              <a:defRPr/>
            </a:pPr>
            <a:endParaRPr lang="en-US">
              <a:latin typeface="Times New Roman" pitchFamily="1" charset="0"/>
            </a:endParaRPr>
          </a:p>
        </p:txBody>
      </p:sp>
    </p:spTree>
    <p:extLst>
      <p:ext uri="{BB962C8B-B14F-4D97-AF65-F5344CB8AC3E}">
        <p14:creationId xmlns:p14="http://schemas.microsoft.com/office/powerpoint/2010/main" val="3834992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sldNum="0" hdr="0" dt="0"/>
  <p:txStyles>
    <p:titleStyle>
      <a:lvl1pPr algn="ctr" rtl="0" eaLnBrk="1" fontAlgn="base" hangingPunct="1">
        <a:lnSpc>
          <a:spcPts val="4200"/>
        </a:lnSpc>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rgbClr val="FFFF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000">
          <a:solidFill>
            <a:srgbClr val="FFFF00"/>
          </a:solidFill>
          <a:latin typeface="+mn-lt"/>
        </a:defRPr>
      </a:lvl3pPr>
      <a:lvl4pPr marL="1600200" indent="-228600" algn="l" rtl="0" eaLnBrk="1" fontAlgn="base" hangingPunct="1">
        <a:spcBef>
          <a:spcPct val="20000"/>
        </a:spcBef>
        <a:spcAft>
          <a:spcPct val="0"/>
        </a:spcAft>
        <a:buChar char="–"/>
        <a:defRPr sz="2000">
          <a:solidFill>
            <a:srgbClr val="FF00FF"/>
          </a:solidFill>
          <a:latin typeface="Times New Roman" pitchFamily="1" charset="0"/>
        </a:defRPr>
      </a:lvl4pPr>
      <a:lvl5pPr marL="2057400" indent="-228600" algn="l" rtl="0" eaLnBrk="1" fontAlgn="base" hangingPunct="1">
        <a:spcBef>
          <a:spcPct val="20000"/>
        </a:spcBef>
        <a:spcAft>
          <a:spcPct val="0"/>
        </a:spcAft>
        <a:buChar char="»"/>
        <a:defRPr sz="2000">
          <a:solidFill>
            <a:srgbClr val="FF00FF"/>
          </a:solidFill>
          <a:latin typeface="Times New Roman" pitchFamily="1" charset="0"/>
        </a:defRPr>
      </a:lvl5pPr>
      <a:lvl6pPr marL="2514600" indent="-228600" algn="l" rtl="0" eaLnBrk="1" fontAlgn="base" hangingPunct="1">
        <a:spcBef>
          <a:spcPct val="20000"/>
        </a:spcBef>
        <a:spcAft>
          <a:spcPct val="0"/>
        </a:spcAft>
        <a:buChar char="»"/>
        <a:defRPr sz="2000">
          <a:solidFill>
            <a:srgbClr val="FF00FF"/>
          </a:solidFill>
          <a:latin typeface="Times New Roman" pitchFamily="1" charset="0"/>
        </a:defRPr>
      </a:lvl6pPr>
      <a:lvl7pPr marL="2971800" indent="-228600" algn="l" rtl="0" eaLnBrk="1" fontAlgn="base" hangingPunct="1">
        <a:spcBef>
          <a:spcPct val="20000"/>
        </a:spcBef>
        <a:spcAft>
          <a:spcPct val="0"/>
        </a:spcAft>
        <a:buChar char="»"/>
        <a:defRPr sz="2000">
          <a:solidFill>
            <a:srgbClr val="FF00FF"/>
          </a:solidFill>
          <a:latin typeface="Times New Roman" pitchFamily="1" charset="0"/>
        </a:defRPr>
      </a:lvl7pPr>
      <a:lvl8pPr marL="3429000" indent="-228600" algn="l" rtl="0" eaLnBrk="1" fontAlgn="base" hangingPunct="1">
        <a:spcBef>
          <a:spcPct val="20000"/>
        </a:spcBef>
        <a:spcAft>
          <a:spcPct val="0"/>
        </a:spcAft>
        <a:buChar char="»"/>
        <a:defRPr sz="2000">
          <a:solidFill>
            <a:srgbClr val="FF00FF"/>
          </a:solidFill>
          <a:latin typeface="Times New Roman" pitchFamily="1" charset="0"/>
        </a:defRPr>
      </a:lvl8pPr>
      <a:lvl9pPr marL="3886200" indent="-228600" algn="l" rtl="0" eaLnBrk="1" fontAlgn="base" hangingPunct="1">
        <a:spcBef>
          <a:spcPct val="20000"/>
        </a:spcBef>
        <a:spcAft>
          <a:spcPct val="0"/>
        </a:spcAft>
        <a:buChar char="»"/>
        <a:defRPr sz="2000">
          <a:solidFill>
            <a:srgbClr val="FF00FF"/>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2060"/>
            </a:gs>
            <a:gs pos="50000">
              <a:schemeClr val="accent2"/>
            </a:gs>
            <a:gs pos="100000">
              <a:schemeClr val="accent2">
                <a:gamma/>
                <a:shade val="46275"/>
                <a:invGamma/>
              </a:schemeClr>
            </a:gs>
          </a:gsLst>
          <a:lin ang="18900000" scaled="1"/>
          <a:tileRect/>
        </a:gra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 charset="0"/>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Times New Roman" pitchFamily="1" charset="0"/>
              </a:defRPr>
            </a:lvl1pPr>
          </a:lstStyle>
          <a:p>
            <a:pPr>
              <a:defRPr/>
            </a:pPr>
            <a:r>
              <a:rPr lang="en-US"/>
              <a:t>UCB 2012</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 charset="0"/>
              </a:defRPr>
            </a:lvl1pPr>
          </a:lstStyle>
          <a:p>
            <a:pPr>
              <a:defRPr/>
            </a:pPr>
            <a:fld id="{3ABBA957-5D00-46CF-924D-B1D3076603B1}" type="slidenum">
              <a:rPr lang="en-US"/>
              <a:pPr>
                <a:defRPr/>
              </a:pPr>
              <a:t>‹#›</a:t>
            </a:fld>
            <a:endParaRPr lang="en-US"/>
          </a:p>
        </p:txBody>
      </p:sp>
    </p:spTree>
    <p:extLst>
      <p:ext uri="{BB962C8B-B14F-4D97-AF65-F5344CB8AC3E}">
        <p14:creationId xmlns:p14="http://schemas.microsoft.com/office/powerpoint/2010/main" val="215801512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8176"/>
            <a:ext cx="7772400" cy="2083824"/>
          </a:xfrm>
        </p:spPr>
        <p:txBody>
          <a:bodyPr>
            <a:noAutofit/>
          </a:bodyPr>
          <a:lstStyle/>
          <a:p>
            <a:r>
              <a:rPr lang="en-US" sz="4800" dirty="0"/>
              <a:t>Social Determinants and the Opioid Epidemic in Ohio</a:t>
            </a:r>
          </a:p>
        </p:txBody>
      </p:sp>
      <p:sp>
        <p:nvSpPr>
          <p:cNvPr id="3" name="Subtitle 2"/>
          <p:cNvSpPr>
            <a:spLocks noGrp="1"/>
          </p:cNvSpPr>
          <p:nvPr>
            <p:ph type="subTitle" idx="1"/>
          </p:nvPr>
        </p:nvSpPr>
        <p:spPr>
          <a:xfrm>
            <a:off x="1258746" y="4572000"/>
            <a:ext cx="6858000" cy="2086336"/>
          </a:xfrm>
        </p:spPr>
        <p:txBody>
          <a:bodyPr/>
          <a:lstStyle/>
          <a:p>
            <a:pPr>
              <a:spcBef>
                <a:spcPts val="0"/>
              </a:spcBef>
            </a:pPr>
            <a:r>
              <a:rPr lang="en-US" dirty="0"/>
              <a:t>Elisabeth D. Root, PhD</a:t>
            </a:r>
          </a:p>
          <a:p>
            <a:pPr>
              <a:spcBef>
                <a:spcPts val="0"/>
              </a:spcBef>
            </a:pPr>
            <a:r>
              <a:rPr lang="en-US" i="1" dirty="0"/>
              <a:t>Professor</a:t>
            </a:r>
          </a:p>
          <a:p>
            <a:pPr>
              <a:spcBef>
                <a:spcPts val="0"/>
              </a:spcBef>
            </a:pPr>
            <a:r>
              <a:rPr lang="en-US" dirty="0"/>
              <a:t>Geography &amp; Epidemiology</a:t>
            </a:r>
          </a:p>
          <a:p>
            <a:endParaRPr lang="en-US" dirty="0"/>
          </a:p>
        </p:txBody>
      </p:sp>
    </p:spTree>
    <p:extLst>
      <p:ext uri="{BB962C8B-B14F-4D97-AF65-F5344CB8AC3E}">
        <p14:creationId xmlns:p14="http://schemas.microsoft.com/office/powerpoint/2010/main" val="25587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4D9E95-B57F-3645-897D-32CB0FA25DDF}"/>
              </a:ext>
            </a:extLst>
          </p:cNvPr>
          <p:cNvSpPr>
            <a:spLocks noGrp="1"/>
          </p:cNvSpPr>
          <p:nvPr>
            <p:ph type="title"/>
          </p:nvPr>
        </p:nvSpPr>
        <p:spPr>
          <a:xfrm>
            <a:off x="628650" y="893379"/>
            <a:ext cx="7886700" cy="797310"/>
          </a:xfrm>
        </p:spPr>
        <p:txBody>
          <a:bodyPr/>
          <a:lstStyle/>
          <a:p>
            <a:r>
              <a:rPr lang="en-US" sz="3600" dirty="0"/>
              <a:t>How will HCS address the problem?  </a:t>
            </a:r>
          </a:p>
        </p:txBody>
      </p:sp>
      <p:sp>
        <p:nvSpPr>
          <p:cNvPr id="9" name="Content Placeholder 8">
            <a:extLst>
              <a:ext uri="{FF2B5EF4-FFF2-40B4-BE49-F238E27FC236}">
                <a16:creationId xmlns:a16="http://schemas.microsoft.com/office/drawing/2014/main" id="{C33590D0-C1A1-3944-8D25-A7986ED7FBA3}"/>
              </a:ext>
            </a:extLst>
          </p:cNvPr>
          <p:cNvSpPr>
            <a:spLocks noGrp="1"/>
          </p:cNvSpPr>
          <p:nvPr>
            <p:ph idx="1"/>
          </p:nvPr>
        </p:nvSpPr>
        <p:spPr>
          <a:xfrm>
            <a:off x="628650" y="1870841"/>
            <a:ext cx="7886700" cy="4645573"/>
          </a:xfrm>
        </p:spPr>
        <p:txBody>
          <a:bodyPr>
            <a:normAutofit fontScale="85000" lnSpcReduction="10000"/>
          </a:bodyPr>
          <a:lstStyle/>
          <a:p>
            <a:r>
              <a:rPr lang="en-US" b="1" dirty="0"/>
              <a:t>Support Community Decision Making </a:t>
            </a:r>
            <a:r>
              <a:rPr lang="en-US" dirty="0"/>
              <a:t>to select among a list of evidence-based practices found to be effective at reducing opioid-related mortality</a:t>
            </a:r>
          </a:p>
          <a:p>
            <a:pPr lvl="1"/>
            <a:r>
              <a:rPr lang="en-US" sz="2600" u="sng" dirty="0"/>
              <a:t>Capacity Building</a:t>
            </a:r>
            <a:r>
              <a:rPr lang="en-US" sz="2600" dirty="0"/>
              <a:t>: Engage with communities to identify and support community access to resources necessary to implement the selected practices in their community</a:t>
            </a:r>
          </a:p>
          <a:p>
            <a:pPr lvl="1"/>
            <a:r>
              <a:rPr lang="en-US" sz="2600" u="sng" dirty="0"/>
              <a:t>Evaluation</a:t>
            </a:r>
            <a:r>
              <a:rPr lang="en-US" sz="2600" dirty="0"/>
              <a:t>: Evaluate each community’s process to identify the core components associated with successful outcomes</a:t>
            </a:r>
          </a:p>
          <a:p>
            <a:pPr lvl="1"/>
            <a:r>
              <a:rPr lang="en-US" sz="2600" u="sng" dirty="0"/>
              <a:t>Aim</a:t>
            </a:r>
            <a:r>
              <a:rPr lang="en-US" sz="2600" dirty="0"/>
              <a:t>:  Learn which community-engaged processes are most effective and efficient to reduce opioid deaths</a:t>
            </a:r>
          </a:p>
        </p:txBody>
      </p:sp>
      <p:sp>
        <p:nvSpPr>
          <p:cNvPr id="14" name="TextBox 13">
            <a:extLst>
              <a:ext uri="{FF2B5EF4-FFF2-40B4-BE49-F238E27FC236}">
                <a16:creationId xmlns:a16="http://schemas.microsoft.com/office/drawing/2014/main" id="{31393E4B-FA3C-9641-839A-0ECD7DB945BC}"/>
              </a:ext>
            </a:extLst>
          </p:cNvPr>
          <p:cNvSpPr txBox="1"/>
          <p:nvPr/>
        </p:nvSpPr>
        <p:spPr>
          <a:xfrm>
            <a:off x="3735806" y="240030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19502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6EB6AE-EEA3-4A95-AE45-270F879BA95D}"/>
              </a:ext>
            </a:extLst>
          </p:cNvPr>
          <p:cNvSpPr>
            <a:spLocks noGrp="1"/>
          </p:cNvSpPr>
          <p:nvPr>
            <p:ph type="title"/>
          </p:nvPr>
        </p:nvSpPr>
        <p:spPr>
          <a:xfrm>
            <a:off x="457200" y="891250"/>
            <a:ext cx="8229600" cy="632750"/>
          </a:xfrm>
          <a:prstGeom prst="rect">
            <a:avLst/>
          </a:prstGeom>
        </p:spPr>
        <p:txBody>
          <a:bodyPr>
            <a:noAutofit/>
          </a:bodyPr>
          <a:lstStyle/>
          <a:p>
            <a:r>
              <a:rPr lang="en-US" sz="3600" dirty="0"/>
              <a:t>Ohio (HCS) communities are highly diverse</a:t>
            </a:r>
          </a:p>
        </p:txBody>
      </p:sp>
      <p:pic>
        <p:nvPicPr>
          <p:cNvPr id="11" name="Picture Placeholder 10" descr="A picture containing chart&#10;&#10;Description automatically generated">
            <a:extLst>
              <a:ext uri="{FF2B5EF4-FFF2-40B4-BE49-F238E27FC236}">
                <a16:creationId xmlns:a16="http://schemas.microsoft.com/office/drawing/2014/main" id="{663764FA-55DB-49E3-957B-F273423CF846}"/>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5753343" y="1897856"/>
            <a:ext cx="3208337" cy="3062288"/>
          </a:xfrm>
          <a:prstGeom prst="rect">
            <a:avLst/>
          </a:prstGeom>
        </p:spPr>
      </p:pic>
      <p:graphicFrame>
        <p:nvGraphicFramePr>
          <p:cNvPr id="2" name="Content Placeholder 1">
            <a:extLst>
              <a:ext uri="{FF2B5EF4-FFF2-40B4-BE49-F238E27FC236}">
                <a16:creationId xmlns:a16="http://schemas.microsoft.com/office/drawing/2014/main" id="{6A72781B-24F6-4447-AD19-CD75E6265A72}"/>
              </a:ext>
            </a:extLst>
          </p:cNvPr>
          <p:cNvGraphicFramePr>
            <a:graphicFrameLocks noGrp="1"/>
          </p:cNvGraphicFramePr>
          <p:nvPr>
            <p:ph idx="4294967295"/>
            <p:extLst>
              <p:ext uri="{D42A27DB-BD31-4B8C-83A1-F6EECF244321}">
                <p14:modId xmlns:p14="http://schemas.microsoft.com/office/powerpoint/2010/main" val="3701191173"/>
              </p:ext>
            </p:extLst>
          </p:nvPr>
        </p:nvGraphicFramePr>
        <p:xfrm>
          <a:off x="286847" y="2102734"/>
          <a:ext cx="5294556" cy="4175485"/>
        </p:xfrm>
        <a:graphic>
          <a:graphicData uri="http://schemas.openxmlformats.org/drawingml/2006/table">
            <a:tbl>
              <a:tblPr>
                <a:tableStyleId>{8EC20E35-A176-4012-BC5E-935CFFF8708E}</a:tableStyleId>
              </a:tblPr>
              <a:tblGrid>
                <a:gridCol w="869181">
                  <a:extLst>
                    <a:ext uri="{9D8B030D-6E8A-4147-A177-3AD203B41FA5}">
                      <a16:colId xmlns:a16="http://schemas.microsoft.com/office/drawing/2014/main" val="864214154"/>
                    </a:ext>
                  </a:extLst>
                </a:gridCol>
                <a:gridCol w="724852">
                  <a:extLst>
                    <a:ext uri="{9D8B030D-6E8A-4147-A177-3AD203B41FA5}">
                      <a16:colId xmlns:a16="http://schemas.microsoft.com/office/drawing/2014/main" val="239790474"/>
                    </a:ext>
                  </a:extLst>
                </a:gridCol>
                <a:gridCol w="648826">
                  <a:extLst>
                    <a:ext uri="{9D8B030D-6E8A-4147-A177-3AD203B41FA5}">
                      <a16:colId xmlns:a16="http://schemas.microsoft.com/office/drawing/2014/main" val="1027442786"/>
                    </a:ext>
                  </a:extLst>
                </a:gridCol>
                <a:gridCol w="599858">
                  <a:extLst>
                    <a:ext uri="{9D8B030D-6E8A-4147-A177-3AD203B41FA5}">
                      <a16:colId xmlns:a16="http://schemas.microsoft.com/office/drawing/2014/main" val="2203897361"/>
                    </a:ext>
                  </a:extLst>
                </a:gridCol>
                <a:gridCol w="526406">
                  <a:extLst>
                    <a:ext uri="{9D8B030D-6E8A-4147-A177-3AD203B41FA5}">
                      <a16:colId xmlns:a16="http://schemas.microsoft.com/office/drawing/2014/main" val="2074584772"/>
                    </a:ext>
                  </a:extLst>
                </a:gridCol>
                <a:gridCol w="563132">
                  <a:extLst>
                    <a:ext uri="{9D8B030D-6E8A-4147-A177-3AD203B41FA5}">
                      <a16:colId xmlns:a16="http://schemas.microsoft.com/office/drawing/2014/main" val="3545372681"/>
                    </a:ext>
                  </a:extLst>
                </a:gridCol>
                <a:gridCol w="526406">
                  <a:extLst>
                    <a:ext uri="{9D8B030D-6E8A-4147-A177-3AD203B41FA5}">
                      <a16:colId xmlns:a16="http://schemas.microsoft.com/office/drawing/2014/main" val="3284692353"/>
                    </a:ext>
                  </a:extLst>
                </a:gridCol>
                <a:gridCol w="835895">
                  <a:extLst>
                    <a:ext uri="{9D8B030D-6E8A-4147-A177-3AD203B41FA5}">
                      <a16:colId xmlns:a16="http://schemas.microsoft.com/office/drawing/2014/main" val="2955448434"/>
                    </a:ext>
                  </a:extLst>
                </a:gridCol>
              </a:tblGrid>
              <a:tr h="528854">
                <a:tc>
                  <a:txBody>
                    <a:bodyPr/>
                    <a:lstStyle/>
                    <a:p>
                      <a:pPr algn="l" fontAlgn="b"/>
                      <a:r>
                        <a:rPr lang="en-US" sz="1200" u="none" strike="noStrike" dirty="0">
                          <a:solidFill>
                            <a:schemeClr val="accent6">
                              <a:lumMod val="50000"/>
                            </a:schemeClr>
                          </a:solidFill>
                          <a:effectLst/>
                        </a:rPr>
                        <a:t>County</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Total Pop</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Pop Growth/ Decline</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 Poverty</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 Black</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 HS Grad</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Violent Crime</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u="none" strike="noStrike" dirty="0">
                          <a:solidFill>
                            <a:schemeClr val="accent6">
                              <a:lumMod val="50000"/>
                            </a:schemeClr>
                          </a:solidFill>
                          <a:effectLst/>
                        </a:rPr>
                        <a:t>% Severe Housing Problems</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6630722"/>
                  </a:ext>
                </a:extLst>
              </a:tr>
              <a:tr h="176285">
                <a:tc>
                  <a:txBody>
                    <a:bodyPr/>
                    <a:lstStyle/>
                    <a:p>
                      <a:pPr algn="l" fontAlgn="b"/>
                      <a:r>
                        <a:rPr lang="en-US" sz="1200" u="none" strike="noStrike">
                          <a:solidFill>
                            <a:schemeClr val="accent6">
                              <a:lumMod val="50000"/>
                            </a:schemeClr>
                          </a:solidFill>
                          <a:effectLst/>
                        </a:rPr>
                        <a:t>Allen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b="0" u="none" strike="noStrike" dirty="0">
                          <a:solidFill>
                            <a:schemeClr val="accent6">
                              <a:lumMod val="50000"/>
                            </a:schemeClr>
                          </a:solidFill>
                          <a:effectLst/>
                        </a:rPr>
                        <a:t>102,725</a:t>
                      </a:r>
                      <a:endParaRPr lang="en-US" sz="1200" b="0" i="0" u="none" strike="noStrike" dirty="0">
                        <a:solidFill>
                          <a:schemeClr val="accent6">
                            <a:lumMod val="50000"/>
                          </a:schemeClr>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-3.7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13.9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14.5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85.0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407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a:solidFill>
                            <a:schemeClr val="accent6">
                              <a:lumMod val="50000"/>
                            </a:schemeClr>
                          </a:solidFill>
                          <a:effectLst/>
                        </a:rPr>
                        <a:t>14.0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09152427"/>
                  </a:ext>
                </a:extLst>
              </a:tr>
              <a:tr h="176285">
                <a:tc>
                  <a:txBody>
                    <a:bodyPr/>
                    <a:lstStyle/>
                    <a:p>
                      <a:pPr algn="l" fontAlgn="b"/>
                      <a:r>
                        <a:rPr lang="en-US" sz="1200" u="none" strike="noStrike">
                          <a:solidFill>
                            <a:schemeClr val="accent6">
                              <a:lumMod val="50000"/>
                            </a:schemeClr>
                          </a:solidFill>
                          <a:effectLst/>
                        </a:rPr>
                        <a:t>Ashtabula</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dirty="0">
                          <a:solidFill>
                            <a:schemeClr val="accent6">
                              <a:lumMod val="50000"/>
                            </a:schemeClr>
                          </a:solidFill>
                          <a:effectLst/>
                        </a:rPr>
                        <a:t>97,241</a:t>
                      </a:r>
                      <a:endParaRPr lang="en-US" sz="1200" b="0" i="0" u="none" strike="noStrike" dirty="0">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-4.1</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5.3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88.0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15.0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844474551"/>
                  </a:ext>
                </a:extLst>
              </a:tr>
              <a:tr h="176285">
                <a:tc>
                  <a:txBody>
                    <a:bodyPr/>
                    <a:lstStyle/>
                    <a:p>
                      <a:pPr algn="l" fontAlgn="b"/>
                      <a:r>
                        <a:rPr lang="en-US" sz="1200" u="none" strike="noStrike">
                          <a:solidFill>
                            <a:schemeClr val="accent6">
                              <a:lumMod val="50000"/>
                            </a:schemeClr>
                          </a:solidFill>
                          <a:effectLst/>
                        </a:rPr>
                        <a:t>Athens</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65,327</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-0.9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30.2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3.8</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72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009646198"/>
                  </a:ext>
                </a:extLst>
              </a:tr>
              <a:tr h="176285">
                <a:tc>
                  <a:txBody>
                    <a:bodyPr/>
                    <a:lstStyle/>
                    <a:p>
                      <a:pPr algn="l" fontAlgn="b"/>
                      <a:r>
                        <a:rPr lang="en-US" sz="1200" u="none" strike="noStrike">
                          <a:solidFill>
                            <a:schemeClr val="accent6">
                              <a:lumMod val="50000"/>
                            </a:schemeClr>
                          </a:solidFill>
                          <a:effectLst/>
                        </a:rPr>
                        <a:t>Brown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43,432</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dirty="0">
                          <a:solidFill>
                            <a:schemeClr val="accent6">
                              <a:lumMod val="50000"/>
                            </a:schemeClr>
                          </a:solidFill>
                          <a:effectLst/>
                        </a:rPr>
                        <a:t>-3.2</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15.3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1.4</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94.0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562160761"/>
                  </a:ext>
                </a:extLst>
              </a:tr>
              <a:tr h="176285">
                <a:tc>
                  <a:txBody>
                    <a:bodyPr/>
                    <a:lstStyle/>
                    <a:p>
                      <a:pPr algn="l" fontAlgn="b"/>
                      <a:r>
                        <a:rPr lang="en-US" sz="1200" u="none" strike="noStrike">
                          <a:solidFill>
                            <a:schemeClr val="accent6">
                              <a:lumMod val="50000"/>
                            </a:schemeClr>
                          </a:solidFill>
                          <a:effectLst/>
                        </a:rPr>
                        <a:t>Cuyahoga</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1,235,072</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-3.5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17.5</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31.5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86.0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6,940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17.0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4055639618"/>
                  </a:ext>
                </a:extLst>
              </a:tr>
              <a:tr h="176285">
                <a:tc>
                  <a:txBody>
                    <a:bodyPr/>
                    <a:lstStyle/>
                    <a:p>
                      <a:pPr algn="l" fontAlgn="b"/>
                      <a:r>
                        <a:rPr lang="en-US" sz="1200" u="none" strike="noStrike">
                          <a:solidFill>
                            <a:schemeClr val="accent6">
                              <a:lumMod val="50000"/>
                            </a:schemeClr>
                          </a:solidFill>
                          <a:effectLst/>
                        </a:rPr>
                        <a:t>Darke</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51,113</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-3.5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10.5</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97.0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56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284305023"/>
                  </a:ext>
                </a:extLst>
              </a:tr>
              <a:tr h="176285">
                <a:tc>
                  <a:txBody>
                    <a:bodyPr/>
                    <a:lstStyle/>
                    <a:p>
                      <a:pPr algn="l" fontAlgn="b"/>
                      <a:r>
                        <a:rPr lang="en-US" sz="1200" u="none" strike="noStrike">
                          <a:solidFill>
                            <a:schemeClr val="accent6">
                              <a:lumMod val="50000"/>
                            </a:schemeClr>
                          </a:solidFill>
                          <a:effectLst/>
                        </a:rPr>
                        <a:t>Franklin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1,316,756</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13.2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15.7</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25.1</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89.0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5,136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16.0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781737567"/>
                  </a:ext>
                </a:extLst>
              </a:tr>
              <a:tr h="176285">
                <a:tc>
                  <a:txBody>
                    <a:bodyPr/>
                    <a:lstStyle/>
                    <a:p>
                      <a:pPr algn="l" fontAlgn="b"/>
                      <a:r>
                        <a:rPr lang="en-US" sz="1200" u="none" strike="noStrike">
                          <a:solidFill>
                            <a:schemeClr val="accent6">
                              <a:lumMod val="50000"/>
                            </a:schemeClr>
                          </a:solidFill>
                          <a:effectLst/>
                        </a:rPr>
                        <a:t>Greene</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168,937</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4.6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11.6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198</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13.0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297972299"/>
                  </a:ext>
                </a:extLst>
              </a:tr>
              <a:tr h="176285">
                <a:tc>
                  <a:txBody>
                    <a:bodyPr/>
                    <a:lstStyle/>
                    <a:p>
                      <a:pPr algn="l" fontAlgn="b"/>
                      <a:r>
                        <a:rPr lang="en-US" sz="1200" u="none" strike="noStrike">
                          <a:solidFill>
                            <a:schemeClr val="accent6">
                              <a:lumMod val="50000"/>
                            </a:schemeClr>
                          </a:solidFill>
                          <a:effectLst/>
                        </a:rPr>
                        <a:t>Guernsey</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38,875</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87.0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13.0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231978252"/>
                  </a:ext>
                </a:extLst>
              </a:tr>
              <a:tr h="176285">
                <a:tc>
                  <a:txBody>
                    <a:bodyPr/>
                    <a:lstStyle/>
                    <a:p>
                      <a:pPr algn="l" fontAlgn="b"/>
                      <a:r>
                        <a:rPr lang="en-US" sz="1200" u="none" strike="noStrike">
                          <a:solidFill>
                            <a:schemeClr val="accent6">
                              <a:lumMod val="50000"/>
                            </a:schemeClr>
                          </a:solidFill>
                          <a:effectLst/>
                        </a:rPr>
                        <a:t>Hamilton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817,473</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1.9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15.8</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27.9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87.0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3,579</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17.0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624164404"/>
                  </a:ext>
                </a:extLst>
              </a:tr>
              <a:tr h="176285">
                <a:tc>
                  <a:txBody>
                    <a:bodyPr/>
                    <a:lstStyle/>
                    <a:p>
                      <a:pPr algn="l" fontAlgn="b"/>
                      <a:r>
                        <a:rPr lang="en-US" sz="1200" u="none" strike="noStrike">
                          <a:solidFill>
                            <a:schemeClr val="accent6">
                              <a:lumMod val="50000"/>
                            </a:schemeClr>
                          </a:solidFill>
                          <a:effectLst/>
                        </a:rPr>
                        <a:t>Huron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58,266</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-2.3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13.2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96.0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11.0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934947765"/>
                  </a:ext>
                </a:extLst>
              </a:tr>
              <a:tr h="176285">
                <a:tc>
                  <a:txBody>
                    <a:bodyPr/>
                    <a:lstStyle/>
                    <a:p>
                      <a:pPr algn="l" fontAlgn="b"/>
                      <a:r>
                        <a:rPr lang="en-US" sz="1200" u="none" strike="noStrike">
                          <a:solidFill>
                            <a:schemeClr val="accent6">
                              <a:lumMod val="50000"/>
                            </a:schemeClr>
                          </a:solidFill>
                          <a:effectLst/>
                        </a:rPr>
                        <a:t>Jefferson</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65,325</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-6.3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17.5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7.0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93.0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54</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11.0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2493538442"/>
                  </a:ext>
                </a:extLst>
              </a:tr>
              <a:tr h="176285">
                <a:tc>
                  <a:txBody>
                    <a:bodyPr/>
                    <a:lstStyle/>
                    <a:p>
                      <a:pPr algn="l" fontAlgn="b"/>
                      <a:r>
                        <a:rPr lang="en-US" sz="1200" u="none" strike="noStrike">
                          <a:solidFill>
                            <a:schemeClr val="accent6">
                              <a:lumMod val="50000"/>
                            </a:schemeClr>
                          </a:solidFill>
                          <a:effectLst/>
                        </a:rPr>
                        <a:t>Lucas</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428,348</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18.7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21.9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84.0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3,404</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16.0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109999177"/>
                  </a:ext>
                </a:extLst>
              </a:tr>
              <a:tr h="176285">
                <a:tc>
                  <a:txBody>
                    <a:bodyPr/>
                    <a:lstStyle/>
                    <a:p>
                      <a:pPr algn="l" fontAlgn="b"/>
                      <a:r>
                        <a:rPr lang="en-US" sz="1200" u="none" strike="noStrike">
                          <a:solidFill>
                            <a:schemeClr val="accent6">
                              <a:lumMod val="50000"/>
                            </a:schemeClr>
                          </a:solidFill>
                          <a:effectLst/>
                        </a:rPr>
                        <a:t>Morrow</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35,328</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1.4</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93.0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11.0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807588655"/>
                  </a:ext>
                </a:extLst>
              </a:tr>
              <a:tr h="176285">
                <a:tc>
                  <a:txBody>
                    <a:bodyPr/>
                    <a:lstStyle/>
                    <a:p>
                      <a:pPr algn="l" fontAlgn="b"/>
                      <a:r>
                        <a:rPr lang="en-US" sz="1200" u="none" strike="noStrike">
                          <a:solidFill>
                            <a:schemeClr val="accent6">
                              <a:lumMod val="50000"/>
                            </a:schemeClr>
                          </a:solidFill>
                          <a:effectLst/>
                        </a:rPr>
                        <a:t>Ross</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76,666</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-1.8</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17.3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7.3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90.0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13.0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963086907"/>
                  </a:ext>
                </a:extLst>
              </a:tr>
              <a:tr h="176285">
                <a:tc>
                  <a:txBody>
                    <a:bodyPr/>
                    <a:lstStyle/>
                    <a:p>
                      <a:pPr algn="l" fontAlgn="b"/>
                      <a:r>
                        <a:rPr lang="en-US" sz="1200" u="none" strike="noStrike">
                          <a:solidFill>
                            <a:schemeClr val="accent6">
                              <a:lumMod val="50000"/>
                            </a:schemeClr>
                          </a:solidFill>
                          <a:effectLst/>
                        </a:rPr>
                        <a:t>Scioto</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75,314</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-5.2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22.6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3.7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95.0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143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15.0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042021654"/>
                  </a:ext>
                </a:extLst>
              </a:tr>
              <a:tr h="176285">
                <a:tc>
                  <a:txBody>
                    <a:bodyPr/>
                    <a:lstStyle/>
                    <a:p>
                      <a:pPr algn="l" fontAlgn="b"/>
                      <a:r>
                        <a:rPr lang="en-US" sz="1200" u="none" strike="noStrike">
                          <a:solidFill>
                            <a:schemeClr val="accent6">
                              <a:lumMod val="50000"/>
                            </a:schemeClr>
                          </a:solidFill>
                          <a:effectLst/>
                        </a:rPr>
                        <a:t>Stark</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370,606</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-1.3</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13.6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9.6</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1,120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12.0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3054250205"/>
                  </a:ext>
                </a:extLst>
              </a:tr>
              <a:tr h="176285">
                <a:tc>
                  <a:txBody>
                    <a:bodyPr/>
                    <a:lstStyle/>
                    <a:p>
                      <a:pPr algn="l" fontAlgn="b"/>
                      <a:r>
                        <a:rPr lang="en-US" sz="1200" u="none" strike="noStrike">
                          <a:solidFill>
                            <a:schemeClr val="accent6">
                              <a:lumMod val="50000"/>
                            </a:schemeClr>
                          </a:solidFill>
                          <a:effectLst/>
                        </a:rPr>
                        <a:t>Williams</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a:solidFill>
                            <a:schemeClr val="accent6">
                              <a:lumMod val="50000"/>
                            </a:schemeClr>
                          </a:solidFill>
                          <a:effectLst/>
                        </a:rPr>
                        <a:t>36,692</a:t>
                      </a:r>
                      <a:endParaRPr lang="en-US" sz="1200" b="0" i="0" u="none" strike="noStrike">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-2.5</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11.2</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1.9</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94.0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10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11.0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926266814"/>
                  </a:ext>
                </a:extLst>
              </a:tr>
              <a:tr h="176285">
                <a:tc>
                  <a:txBody>
                    <a:bodyPr/>
                    <a:lstStyle/>
                    <a:p>
                      <a:pPr algn="l" fontAlgn="b"/>
                      <a:r>
                        <a:rPr lang="en-US" sz="1200" u="none" strike="noStrike">
                          <a:solidFill>
                            <a:schemeClr val="accent6">
                              <a:lumMod val="50000"/>
                            </a:schemeClr>
                          </a:solidFill>
                          <a:effectLst/>
                        </a:rPr>
                        <a:t>Wyandot</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b="0" u="none" strike="noStrike" dirty="0">
                          <a:solidFill>
                            <a:schemeClr val="accent6">
                              <a:lumMod val="50000"/>
                            </a:schemeClr>
                          </a:solidFill>
                          <a:effectLst/>
                        </a:rPr>
                        <a:t>21,772</a:t>
                      </a:r>
                      <a:endParaRPr lang="en-US" sz="1200" b="0" i="0" u="none" strike="noStrike" dirty="0">
                        <a:solidFill>
                          <a:schemeClr val="accent6">
                            <a:lumMod val="50000"/>
                          </a:schemeClr>
                        </a:solidFill>
                        <a:effectLst/>
                        <a:latin typeface="Calibri" panose="020F0502020204030204" pitchFamily="34" charset="0"/>
                      </a:endParaRPr>
                    </a:p>
                  </a:txBody>
                  <a:tcPr marL="7620" marR="7620" marT="7620" marB="0" anchor="b"/>
                </a:tc>
                <a:tc>
                  <a:txBody>
                    <a:bodyPr/>
                    <a:lstStyle/>
                    <a:p>
                      <a:pPr algn="r" fontAlgn="b"/>
                      <a:r>
                        <a:rPr lang="en-US" sz="1200" u="none" strike="noStrike">
                          <a:solidFill>
                            <a:schemeClr val="accent6">
                              <a:lumMod val="50000"/>
                            </a:schemeClr>
                          </a:solidFill>
                          <a:effectLst/>
                        </a:rPr>
                        <a:t>-3.7</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7.4</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0.8</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95.0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a:solidFill>
                            <a:schemeClr val="accent6">
                              <a:lumMod val="50000"/>
                            </a:schemeClr>
                          </a:solidFill>
                          <a:effectLst/>
                        </a:rPr>
                        <a:t>20</a:t>
                      </a:r>
                      <a:endParaRPr lang="en-US" sz="1200" b="0" i="0" u="none" strike="noStrike">
                        <a:solidFill>
                          <a:schemeClr val="accent6">
                            <a:lumMod val="50000"/>
                          </a:schemeClr>
                        </a:solidFill>
                        <a:effectLst/>
                        <a:latin typeface="Calibri" panose="020F0502020204030204" pitchFamily="34" charset="0"/>
                      </a:endParaRPr>
                    </a:p>
                  </a:txBody>
                  <a:tcPr marL="7345" marR="7345" marT="7345" marB="0" anchor="b"/>
                </a:tc>
                <a:tc>
                  <a:txBody>
                    <a:bodyPr/>
                    <a:lstStyle/>
                    <a:p>
                      <a:pPr algn="r" fontAlgn="b"/>
                      <a:r>
                        <a:rPr lang="en-US" sz="1200" u="none" strike="noStrike" dirty="0">
                          <a:solidFill>
                            <a:schemeClr val="accent6">
                              <a:lumMod val="50000"/>
                            </a:schemeClr>
                          </a:solidFill>
                          <a:effectLst/>
                        </a:rPr>
                        <a:t>11.0</a:t>
                      </a:r>
                      <a:endParaRPr lang="en-US" sz="1200" b="0" i="0" u="none" strike="noStrike" dirty="0">
                        <a:solidFill>
                          <a:schemeClr val="accent6">
                            <a:lumMod val="50000"/>
                          </a:schemeClr>
                        </a:solidFill>
                        <a:effectLst/>
                        <a:latin typeface="Calibri" panose="020F0502020204030204" pitchFamily="34" charset="0"/>
                      </a:endParaRPr>
                    </a:p>
                  </a:txBody>
                  <a:tcPr marL="7345" marR="7345" marT="7345" marB="0" anchor="b"/>
                </a:tc>
                <a:extLst>
                  <a:ext uri="{0D108BD9-81ED-4DB2-BD59-A6C34878D82A}">
                    <a16:rowId xmlns:a16="http://schemas.microsoft.com/office/drawing/2014/main" val="1838522529"/>
                  </a:ext>
                </a:extLst>
              </a:tr>
            </a:tbl>
          </a:graphicData>
        </a:graphic>
      </p:graphicFrame>
      <p:sp>
        <p:nvSpPr>
          <p:cNvPr id="3" name="TextBox 2">
            <a:extLst>
              <a:ext uri="{FF2B5EF4-FFF2-40B4-BE49-F238E27FC236}">
                <a16:creationId xmlns:a16="http://schemas.microsoft.com/office/drawing/2014/main" id="{BFDCB2CF-9C1A-47B3-8C32-FEB175C63161}"/>
              </a:ext>
            </a:extLst>
          </p:cNvPr>
          <p:cNvSpPr txBox="1"/>
          <p:nvPr/>
        </p:nvSpPr>
        <p:spPr>
          <a:xfrm>
            <a:off x="5857870" y="5135753"/>
            <a:ext cx="3103810" cy="830997"/>
          </a:xfrm>
          <a:prstGeom prst="rect">
            <a:avLst/>
          </a:prstGeom>
          <a:noFill/>
        </p:spPr>
        <p:txBody>
          <a:bodyPr wrap="square" rtlCol="0">
            <a:spAutoFit/>
          </a:bodyPr>
          <a:lstStyle/>
          <a:p>
            <a:pPr marL="182880" indent="-182880">
              <a:buFont typeface="Arial" panose="020B0604020202020204" pitchFamily="34" charset="0"/>
              <a:buChar char="•"/>
            </a:pPr>
            <a:r>
              <a:rPr lang="en-US" sz="1600" dirty="0"/>
              <a:t>Poverty ranges from 7 to 30%</a:t>
            </a:r>
          </a:p>
          <a:p>
            <a:pPr marL="182880" indent="-182880">
              <a:buFont typeface="Arial" panose="020B0604020202020204" pitchFamily="34" charset="0"/>
              <a:buChar char="•"/>
            </a:pPr>
            <a:r>
              <a:rPr lang="en-US" sz="1600" dirty="0"/>
              <a:t>% African American ranges from 0.8 to 31%</a:t>
            </a:r>
          </a:p>
        </p:txBody>
      </p:sp>
    </p:spTree>
    <p:extLst>
      <p:ext uri="{BB962C8B-B14F-4D97-AF65-F5344CB8AC3E}">
        <p14:creationId xmlns:p14="http://schemas.microsoft.com/office/powerpoint/2010/main" val="28530271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43D07BA-6483-4488-9EDF-F126E79834CE}"/>
              </a:ext>
            </a:extLst>
          </p:cNvPr>
          <p:cNvSpPr>
            <a:spLocks noGrp="1"/>
          </p:cNvSpPr>
          <p:nvPr>
            <p:ph type="title"/>
          </p:nvPr>
        </p:nvSpPr>
        <p:spPr>
          <a:xfrm>
            <a:off x="628650" y="874413"/>
            <a:ext cx="7886700" cy="1325563"/>
          </a:xfrm>
        </p:spPr>
        <p:txBody>
          <a:bodyPr/>
          <a:lstStyle/>
          <a:p>
            <a:r>
              <a:rPr lang="en-US" sz="4000" dirty="0" err="1"/>
              <a:t>SDoH</a:t>
            </a:r>
            <a:r>
              <a:rPr lang="en-US" sz="4000" dirty="0"/>
              <a:t> in HCS Communities</a:t>
            </a:r>
          </a:p>
        </p:txBody>
      </p:sp>
      <p:sp>
        <p:nvSpPr>
          <p:cNvPr id="3" name="Content Placeholder 2">
            <a:extLst>
              <a:ext uri="{FF2B5EF4-FFF2-40B4-BE49-F238E27FC236}">
                <a16:creationId xmlns:a16="http://schemas.microsoft.com/office/drawing/2014/main" id="{0A61C213-6DFA-4EC2-930D-8609ADF8A604}"/>
              </a:ext>
            </a:extLst>
          </p:cNvPr>
          <p:cNvSpPr>
            <a:spLocks noGrp="1"/>
          </p:cNvSpPr>
          <p:nvPr>
            <p:ph idx="1"/>
          </p:nvPr>
        </p:nvSpPr>
        <p:spPr>
          <a:xfrm>
            <a:off x="628650" y="1825625"/>
            <a:ext cx="8040788" cy="4528876"/>
          </a:xfrm>
        </p:spPr>
        <p:txBody>
          <a:bodyPr>
            <a:normAutofit fontScale="85000" lnSpcReduction="20000"/>
          </a:bodyPr>
          <a:lstStyle/>
          <a:p>
            <a:r>
              <a:rPr lang="en-US" dirty="0"/>
              <a:t>HCS is a community-based intervention</a:t>
            </a:r>
          </a:p>
          <a:p>
            <a:pPr lvl="1"/>
            <a:endParaRPr lang="en-US" dirty="0"/>
          </a:p>
          <a:p>
            <a:r>
              <a:rPr lang="en-US" dirty="0"/>
              <a:t>Tremendous heterogeneity across communities in distal factors that impact SUD</a:t>
            </a:r>
          </a:p>
          <a:p>
            <a:pPr lvl="1"/>
            <a:r>
              <a:rPr lang="en-US" dirty="0"/>
              <a:t>Healthcare infrastructure</a:t>
            </a:r>
          </a:p>
          <a:p>
            <a:pPr lvl="1"/>
            <a:r>
              <a:rPr lang="en-US" dirty="0"/>
              <a:t>Social and economic opportunity</a:t>
            </a:r>
          </a:p>
          <a:p>
            <a:pPr lvl="1"/>
            <a:r>
              <a:rPr lang="en-US" dirty="0"/>
              <a:t>Community recovery capital</a:t>
            </a:r>
          </a:p>
          <a:p>
            <a:pPr lvl="1"/>
            <a:r>
              <a:rPr lang="en-US" dirty="0"/>
              <a:t>Stigma towards OUD/MOUD</a:t>
            </a:r>
          </a:p>
          <a:p>
            <a:pPr lvl="1"/>
            <a:r>
              <a:rPr lang="en-US" dirty="0"/>
              <a:t>Policies and laws</a:t>
            </a:r>
          </a:p>
          <a:p>
            <a:pPr lvl="1"/>
            <a:endParaRPr lang="en-US" dirty="0"/>
          </a:p>
          <a:p>
            <a:r>
              <a:rPr lang="en-US" dirty="0"/>
              <a:t>Critical for HCS to incorporate SDOH data into analyses on intervention impacts</a:t>
            </a:r>
          </a:p>
        </p:txBody>
      </p:sp>
    </p:spTree>
    <p:extLst>
      <p:ext uri="{BB962C8B-B14F-4D97-AF65-F5344CB8AC3E}">
        <p14:creationId xmlns:p14="http://schemas.microsoft.com/office/powerpoint/2010/main" val="383323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BA15-C515-41C1-86D2-96AB4A7E1248}"/>
              </a:ext>
            </a:extLst>
          </p:cNvPr>
          <p:cNvSpPr>
            <a:spLocks noGrp="1"/>
          </p:cNvSpPr>
          <p:nvPr>
            <p:ph type="title"/>
          </p:nvPr>
        </p:nvSpPr>
        <p:spPr>
          <a:xfrm>
            <a:off x="628650" y="868101"/>
            <a:ext cx="7886700" cy="822588"/>
          </a:xfrm>
        </p:spPr>
        <p:txBody>
          <a:bodyPr/>
          <a:lstStyle/>
          <a:p>
            <a:r>
              <a:rPr lang="en-US" sz="4000" dirty="0"/>
              <a:t>Objectives</a:t>
            </a:r>
          </a:p>
        </p:txBody>
      </p:sp>
      <p:sp>
        <p:nvSpPr>
          <p:cNvPr id="3" name="Content Placeholder 2">
            <a:extLst>
              <a:ext uri="{FF2B5EF4-FFF2-40B4-BE49-F238E27FC236}">
                <a16:creationId xmlns:a16="http://schemas.microsoft.com/office/drawing/2014/main" id="{86795ECE-C35B-45FD-BDD3-C3911EE6D261}"/>
              </a:ext>
            </a:extLst>
          </p:cNvPr>
          <p:cNvSpPr>
            <a:spLocks noGrp="1"/>
          </p:cNvSpPr>
          <p:nvPr>
            <p:ph idx="1"/>
          </p:nvPr>
        </p:nvSpPr>
        <p:spPr/>
        <p:txBody>
          <a:bodyPr>
            <a:normAutofit fontScale="85000" lnSpcReduction="20000"/>
          </a:bodyPr>
          <a:lstStyle/>
          <a:p>
            <a:pPr marL="0" indent="0">
              <a:buNone/>
            </a:pPr>
            <a:r>
              <a:rPr lang="en-US" dirty="0"/>
              <a:t>Share some of the OUD SDoH work we have done in Ohio</a:t>
            </a:r>
          </a:p>
          <a:p>
            <a:pPr marL="914400" lvl="2" indent="0">
              <a:buNone/>
            </a:pPr>
            <a:endParaRPr lang="en-US" dirty="0"/>
          </a:p>
          <a:p>
            <a:pPr marL="0" indent="0">
              <a:buNone/>
            </a:pPr>
            <a:r>
              <a:rPr lang="en-US" dirty="0"/>
              <a:t>Think about why </a:t>
            </a:r>
            <a:r>
              <a:rPr lang="en-US" dirty="0" err="1"/>
              <a:t>SDoH</a:t>
            </a:r>
            <a:r>
              <a:rPr lang="en-US" dirty="0"/>
              <a:t> are important to evaluate for community-based interventions</a:t>
            </a:r>
          </a:p>
          <a:p>
            <a:pPr marL="0" indent="0">
              <a:buNone/>
            </a:pPr>
            <a:endParaRPr lang="en-US" dirty="0"/>
          </a:p>
          <a:p>
            <a:r>
              <a:rPr lang="en-US" dirty="0"/>
              <a:t>Area-level factors to guide program/policy investment:</a:t>
            </a:r>
          </a:p>
          <a:p>
            <a:pPr lvl="1"/>
            <a:r>
              <a:rPr lang="en-US" sz="2100" dirty="0"/>
              <a:t>Access to (MH/SUD) healthcare resources</a:t>
            </a:r>
          </a:p>
          <a:p>
            <a:pPr lvl="1"/>
            <a:r>
              <a:rPr lang="en-US" sz="2100" dirty="0"/>
              <a:t>Workforce development resources (job opportunity)</a:t>
            </a:r>
          </a:p>
          <a:p>
            <a:pPr lvl="1"/>
            <a:r>
              <a:rPr lang="en-US" sz="2100" dirty="0"/>
              <a:t>Public transportation</a:t>
            </a:r>
          </a:p>
          <a:p>
            <a:pPr lvl="1"/>
            <a:r>
              <a:rPr lang="en-US" sz="2100" dirty="0"/>
              <a:t>Housing availability</a:t>
            </a:r>
          </a:p>
          <a:p>
            <a:pPr lvl="1"/>
            <a:r>
              <a:rPr lang="en-US" sz="2100" dirty="0"/>
              <a:t>(Drug) crime</a:t>
            </a:r>
          </a:p>
          <a:p>
            <a:pPr lvl="1"/>
            <a:endParaRPr lang="en-US" dirty="0"/>
          </a:p>
          <a:p>
            <a:pPr lvl="1"/>
            <a:endParaRPr lang="en-US" dirty="0"/>
          </a:p>
        </p:txBody>
      </p:sp>
    </p:spTree>
    <p:extLst>
      <p:ext uri="{BB962C8B-B14F-4D97-AF65-F5344CB8AC3E}">
        <p14:creationId xmlns:p14="http://schemas.microsoft.com/office/powerpoint/2010/main" val="8208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4532" y="1961531"/>
            <a:ext cx="5154909" cy="234962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3414530" y="4311158"/>
            <a:ext cx="5154909" cy="233407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750339984"/>
              </p:ext>
            </p:extLst>
          </p:nvPr>
        </p:nvGraphicFramePr>
        <p:xfrm>
          <a:off x="-1" y="1211263"/>
          <a:ext cx="8183302" cy="538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933719" y="2582429"/>
            <a:ext cx="738664" cy="1107830"/>
          </a:xfrm>
          <a:prstGeom prst="rect">
            <a:avLst/>
          </a:prstGeom>
          <a:noFill/>
        </p:spPr>
        <p:txBody>
          <a:bodyPr vert="vert" wrap="square" rtlCol="0">
            <a:spAutoFit/>
          </a:bodyPr>
          <a:lstStyle/>
          <a:p>
            <a:pPr algn="ctr"/>
            <a:r>
              <a:rPr lang="en-US" dirty="0"/>
              <a:t>Individual Level</a:t>
            </a:r>
          </a:p>
        </p:txBody>
      </p:sp>
      <p:sp>
        <p:nvSpPr>
          <p:cNvPr id="10" name="TextBox 9"/>
          <p:cNvSpPr txBox="1"/>
          <p:nvPr/>
        </p:nvSpPr>
        <p:spPr>
          <a:xfrm>
            <a:off x="7933719" y="4771104"/>
            <a:ext cx="738664" cy="1317039"/>
          </a:xfrm>
          <a:prstGeom prst="rect">
            <a:avLst/>
          </a:prstGeom>
          <a:noFill/>
        </p:spPr>
        <p:txBody>
          <a:bodyPr vert="vert" wrap="square" rtlCol="0">
            <a:spAutoFit/>
          </a:bodyPr>
          <a:lstStyle/>
          <a:p>
            <a:pPr algn="ctr"/>
            <a:r>
              <a:rPr lang="en-US" dirty="0"/>
              <a:t>Area Level/ Contextual</a:t>
            </a:r>
          </a:p>
        </p:txBody>
      </p:sp>
      <p:grpSp>
        <p:nvGrpSpPr>
          <p:cNvPr id="11" name="Group 10"/>
          <p:cNvGrpSpPr/>
          <p:nvPr/>
        </p:nvGrpSpPr>
        <p:grpSpPr>
          <a:xfrm>
            <a:off x="3414529" y="1189612"/>
            <a:ext cx="5154909" cy="771919"/>
            <a:chOff x="6120614" y="0"/>
            <a:chExt cx="1282506" cy="653541"/>
          </a:xfrm>
          <a:solidFill>
            <a:srgbClr val="C00000"/>
          </a:solidFill>
        </p:grpSpPr>
        <p:sp>
          <p:nvSpPr>
            <p:cNvPr id="12" name="Rounded Rectangle 11"/>
            <p:cNvSpPr/>
            <p:nvPr/>
          </p:nvSpPr>
          <p:spPr>
            <a:xfrm>
              <a:off x="6170472" y="0"/>
              <a:ext cx="1232648" cy="61632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txBox="1"/>
            <p:nvPr/>
          </p:nvSpPr>
          <p:spPr>
            <a:xfrm>
              <a:off x="6120614" y="18052"/>
              <a:ext cx="1282506" cy="6354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500" b="1" kern="1200" dirty="0"/>
                <a:t>Factors/Independent Vars/Drivers/ Inputs</a:t>
              </a:r>
            </a:p>
          </p:txBody>
        </p:sp>
      </p:grpSp>
      <p:cxnSp>
        <p:nvCxnSpPr>
          <p:cNvPr id="7" name="Straight Arrow Connector 6"/>
          <p:cNvCxnSpPr>
            <a:cxnSpLocks/>
          </p:cNvCxnSpPr>
          <p:nvPr/>
        </p:nvCxnSpPr>
        <p:spPr>
          <a:xfrm flipH="1">
            <a:off x="2986269" y="1524000"/>
            <a:ext cx="42826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388961" y="1543291"/>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E0BD9119-8184-448F-B549-DA686F254DD1}"/>
              </a:ext>
            </a:extLst>
          </p:cNvPr>
          <p:cNvCxnSpPr>
            <a:cxnSpLocks/>
          </p:cNvCxnSpPr>
          <p:nvPr/>
        </p:nvCxnSpPr>
        <p:spPr>
          <a:xfrm rot="10800000">
            <a:off x="1076447" y="2711800"/>
            <a:ext cx="2338083" cy="1956121"/>
          </a:xfrm>
          <a:prstGeom prst="bentConnector3">
            <a:avLst>
              <a:gd name="adj1" fmla="val 100000"/>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58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8101"/>
            <a:ext cx="7886700" cy="822588"/>
          </a:xfrm>
        </p:spPr>
        <p:txBody>
          <a:bodyPr/>
          <a:lstStyle/>
          <a:p>
            <a:r>
              <a:rPr lang="en-US" dirty="0"/>
              <a:t>Research Questions</a:t>
            </a:r>
          </a:p>
        </p:txBody>
      </p:sp>
      <p:sp>
        <p:nvSpPr>
          <p:cNvPr id="10" name="Content Placeholder 9">
            <a:extLst>
              <a:ext uri="{FF2B5EF4-FFF2-40B4-BE49-F238E27FC236}">
                <a16:creationId xmlns:a16="http://schemas.microsoft.com/office/drawing/2014/main" id="{D345DEBB-D3E9-4DD2-B60B-30E239D9D0D3}"/>
              </a:ext>
            </a:extLst>
          </p:cNvPr>
          <p:cNvSpPr>
            <a:spLocks noGrp="1"/>
          </p:cNvSpPr>
          <p:nvPr>
            <p:ph idx="1"/>
          </p:nvPr>
        </p:nvSpPr>
        <p:spPr/>
        <p:txBody>
          <a:bodyPr>
            <a:normAutofit/>
          </a:bodyPr>
          <a:lstStyle/>
          <a:p>
            <a:pPr marL="514350" indent="-514350">
              <a:spcAft>
                <a:spcPts val="1800"/>
              </a:spcAft>
              <a:buFont typeface="+mj-lt"/>
              <a:buAutoNum type="arabicPeriod"/>
            </a:pPr>
            <a:r>
              <a:rPr lang="en-US" sz="2800" dirty="0"/>
              <a:t>Is there geographic variation in OUD study measures?</a:t>
            </a:r>
          </a:p>
          <a:p>
            <a:pPr lvl="1">
              <a:spcAft>
                <a:spcPts val="1800"/>
              </a:spcAft>
            </a:pPr>
            <a:r>
              <a:rPr lang="en-US" sz="2400" dirty="0"/>
              <a:t>These “spatial inequalities” are often indicative of area- or community-level SDoH that impact outcomes </a:t>
            </a:r>
          </a:p>
          <a:p>
            <a:pPr marL="514350" indent="-514350">
              <a:spcAft>
                <a:spcPts val="1200"/>
              </a:spcAft>
              <a:buFont typeface="+mj-lt"/>
              <a:buAutoNum type="arabicPeriod"/>
            </a:pPr>
            <a:r>
              <a:rPr lang="en-US" sz="2800" dirty="0"/>
              <a:t>What area-level social determinants are associated with this geographic variation?</a:t>
            </a:r>
            <a:endParaRPr lang="en-US" sz="2000" dirty="0"/>
          </a:p>
          <a:p>
            <a:endParaRPr lang="en-US" dirty="0"/>
          </a:p>
        </p:txBody>
      </p:sp>
    </p:spTree>
    <p:extLst>
      <p:ext uri="{BB962C8B-B14F-4D97-AF65-F5344CB8AC3E}">
        <p14:creationId xmlns:p14="http://schemas.microsoft.com/office/powerpoint/2010/main" val="293470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549011-618C-4CC5-860E-C4918E8D15E8}"/>
              </a:ext>
            </a:extLst>
          </p:cNvPr>
          <p:cNvSpPr>
            <a:spLocks noGrp="1"/>
          </p:cNvSpPr>
          <p:nvPr>
            <p:ph type="title"/>
          </p:nvPr>
        </p:nvSpPr>
        <p:spPr>
          <a:xfrm>
            <a:off x="628650" y="914400"/>
            <a:ext cx="7886700" cy="776289"/>
          </a:xfrm>
        </p:spPr>
        <p:txBody>
          <a:bodyPr>
            <a:noAutofit/>
          </a:bodyPr>
          <a:lstStyle/>
          <a:p>
            <a:r>
              <a:rPr lang="en-US" sz="3200" dirty="0"/>
              <a:t>Methods #1: Small-area rate maps and spatial cluster analysis</a:t>
            </a:r>
          </a:p>
        </p:txBody>
      </p:sp>
      <p:sp>
        <p:nvSpPr>
          <p:cNvPr id="8" name="Content Placeholder 7">
            <a:extLst>
              <a:ext uri="{FF2B5EF4-FFF2-40B4-BE49-F238E27FC236}">
                <a16:creationId xmlns:a16="http://schemas.microsoft.com/office/drawing/2014/main" id="{D965CF4A-33F6-4B27-8A3C-452889DFF236}"/>
              </a:ext>
            </a:extLst>
          </p:cNvPr>
          <p:cNvSpPr>
            <a:spLocks noGrp="1"/>
          </p:cNvSpPr>
          <p:nvPr>
            <p:ph idx="1"/>
          </p:nvPr>
        </p:nvSpPr>
        <p:spPr>
          <a:xfrm>
            <a:off x="628650" y="1967696"/>
            <a:ext cx="7886700" cy="4629874"/>
          </a:xfrm>
        </p:spPr>
        <p:txBody>
          <a:bodyPr>
            <a:normAutofit fontScale="77500" lnSpcReduction="20000"/>
          </a:bodyPr>
          <a:lstStyle/>
          <a:p>
            <a:r>
              <a:rPr lang="en-US" altLang="en-US" dirty="0"/>
              <a:t>For small areas and rare events, rates are very unstable, and maps of rates can be misleading</a:t>
            </a:r>
          </a:p>
          <a:p>
            <a:pPr lvl="2"/>
            <a:endParaRPr lang="en-US" altLang="en-US" dirty="0"/>
          </a:p>
          <a:p>
            <a:r>
              <a:rPr lang="en-US" altLang="en-US" dirty="0"/>
              <a:t>Spatial smoothing can reduce the random noise in rate maps</a:t>
            </a:r>
          </a:p>
          <a:p>
            <a:pPr lvl="1"/>
            <a:r>
              <a:rPr lang="en-US" altLang="en-US" dirty="0"/>
              <a:t>Rates for each area are adjusted by creating spatially smoothed estimates which “borrow strength” from data in other areas</a:t>
            </a:r>
          </a:p>
          <a:p>
            <a:pPr marL="914400" lvl="1" indent="-274320">
              <a:buFont typeface="Arial" panose="020B0604020202020204" pitchFamily="34" charset="0"/>
              <a:buChar char="•"/>
            </a:pPr>
            <a:r>
              <a:rPr lang="en-US" altLang="en-US" sz="2600" dirty="0"/>
              <a:t>The observed rate in area A and average rate in surrounding areas are combined by taking a form of weighted average</a:t>
            </a:r>
          </a:p>
          <a:p>
            <a:pPr lvl="2"/>
            <a:endParaRPr lang="en-US" altLang="en-US" dirty="0"/>
          </a:p>
          <a:p>
            <a:r>
              <a:rPr lang="en-US" altLang="en-US" dirty="0"/>
              <a:t>Spatial cluster analysis is a statistical method that identifies geographic areas with an </a:t>
            </a:r>
            <a:r>
              <a:rPr lang="en-US" dirty="0"/>
              <a:t>excess of events given the distribution of cases and population</a:t>
            </a:r>
          </a:p>
        </p:txBody>
      </p:sp>
    </p:spTree>
    <p:extLst>
      <p:ext uri="{BB962C8B-B14F-4D97-AF65-F5344CB8AC3E}">
        <p14:creationId xmlns:p14="http://schemas.microsoft.com/office/powerpoint/2010/main" val="12512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D01E-D0FD-431F-94BA-6AF4BDEEAD50}"/>
              </a:ext>
            </a:extLst>
          </p:cNvPr>
          <p:cNvSpPr>
            <a:spLocks noGrp="1"/>
          </p:cNvSpPr>
          <p:nvPr>
            <p:ph type="title"/>
          </p:nvPr>
        </p:nvSpPr>
        <p:spPr>
          <a:xfrm>
            <a:off x="628650" y="879676"/>
            <a:ext cx="7886700" cy="811013"/>
          </a:xfrm>
        </p:spPr>
        <p:txBody>
          <a:bodyPr>
            <a:noAutofit/>
          </a:bodyPr>
          <a:lstStyle/>
          <a:p>
            <a:r>
              <a:rPr lang="en-US" sz="3200" dirty="0"/>
              <a:t>Methods #2: Spatial Regression Modeling</a:t>
            </a:r>
          </a:p>
        </p:txBody>
      </p:sp>
      <p:sp>
        <p:nvSpPr>
          <p:cNvPr id="3" name="Content Placeholder 2">
            <a:extLst>
              <a:ext uri="{FF2B5EF4-FFF2-40B4-BE49-F238E27FC236}">
                <a16:creationId xmlns:a16="http://schemas.microsoft.com/office/drawing/2014/main" id="{69EA362E-A432-48E8-B20D-25EF1B221563}"/>
              </a:ext>
            </a:extLst>
          </p:cNvPr>
          <p:cNvSpPr>
            <a:spLocks noGrp="1"/>
          </p:cNvSpPr>
          <p:nvPr>
            <p:ph idx="1"/>
          </p:nvPr>
        </p:nvSpPr>
        <p:spPr>
          <a:xfrm>
            <a:off x="628650" y="1825624"/>
            <a:ext cx="7886700" cy="4471003"/>
          </a:xfrm>
        </p:spPr>
        <p:txBody>
          <a:bodyPr>
            <a:normAutofit fontScale="77500" lnSpcReduction="20000"/>
          </a:bodyPr>
          <a:lstStyle/>
          <a:p>
            <a:r>
              <a:rPr lang="en-US" dirty="0"/>
              <a:t>Ecological spatial Conditional Autoregressive Models (CAR) to examine area-level factors associated with outcomes</a:t>
            </a:r>
          </a:p>
          <a:p>
            <a:pPr lvl="2"/>
            <a:endParaRPr lang="en-US" dirty="0"/>
          </a:p>
          <a:p>
            <a:r>
              <a:rPr lang="en-US" dirty="0"/>
              <a:t>Poisson regression with counts and a population offset by census tract</a:t>
            </a:r>
          </a:p>
          <a:p>
            <a:pPr lvl="1"/>
            <a:r>
              <a:rPr lang="en-US" dirty="0"/>
              <a:t>Include a set of spatially correlated random effects as part of a Bayesian hierarchical model</a:t>
            </a:r>
          </a:p>
          <a:p>
            <a:pPr marL="914400" lvl="1" indent="-274320">
              <a:buFont typeface="Arial" panose="020B0604020202020204" pitchFamily="34" charset="0"/>
              <a:buChar char="•"/>
            </a:pPr>
            <a:r>
              <a:rPr lang="en-US" sz="2400" dirty="0"/>
              <a:t>Spatial proximity based on census tract adjacency</a:t>
            </a:r>
          </a:p>
          <a:p>
            <a:pPr marL="914400" lvl="1" indent="-274320">
              <a:buFont typeface="Arial" panose="020B0604020202020204" pitchFamily="34" charset="0"/>
              <a:buChar char="•"/>
            </a:pPr>
            <a:r>
              <a:rPr lang="en-US" sz="2400" dirty="0"/>
              <a:t>Inference based on MCMC simulation</a:t>
            </a:r>
          </a:p>
          <a:p>
            <a:pPr lvl="1"/>
            <a:r>
              <a:rPr lang="en-US" dirty="0"/>
              <a:t>Report incidence rate ratio (IRR) and 95% credible interval (CIs)</a:t>
            </a:r>
          </a:p>
          <a:p>
            <a:pPr marL="914400" lvl="1" indent="-274320">
              <a:buFont typeface="Arial" panose="020B0604020202020204" pitchFamily="34" charset="0"/>
              <a:buChar char="•"/>
            </a:pPr>
            <a:r>
              <a:rPr lang="en-US" sz="2400" dirty="0"/>
              <a:t>The IRR represents the change in the dependent variable in terms of a % increase/decrease</a:t>
            </a:r>
          </a:p>
        </p:txBody>
      </p:sp>
    </p:spTree>
    <p:extLst>
      <p:ext uri="{BB962C8B-B14F-4D97-AF65-F5344CB8AC3E}">
        <p14:creationId xmlns:p14="http://schemas.microsoft.com/office/powerpoint/2010/main" val="229157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2825"/>
            <a:ext cx="7886700" cy="787864"/>
          </a:xfrm>
        </p:spPr>
        <p:txBody>
          <a:bodyPr>
            <a:normAutofit fontScale="90000"/>
          </a:bodyPr>
          <a:lstStyle/>
          <a:p>
            <a:pPr>
              <a:lnSpc>
                <a:spcPct val="90000"/>
              </a:lnSpc>
            </a:pPr>
            <a:r>
              <a:rPr lang="en-US" sz="3100" dirty="0"/>
              <a:t>Overdose Rate per 1,000 by census tract</a:t>
            </a:r>
            <a:br>
              <a:rPr lang="en-US" sz="3100" dirty="0"/>
            </a:br>
            <a:r>
              <a:rPr lang="en-US" sz="3100" dirty="0"/>
              <a:t>Raw Rate (A) vs. Smoothed Rate (B)</a:t>
            </a:r>
          </a:p>
        </p:txBody>
      </p:sp>
      <p:pic>
        <p:nvPicPr>
          <p:cNvPr id="5" name="Content Placeholder 4">
            <a:extLst>
              <a:ext uri="{FF2B5EF4-FFF2-40B4-BE49-F238E27FC236}">
                <a16:creationId xmlns:a16="http://schemas.microsoft.com/office/drawing/2014/main" id="{8194F6B1-4B69-401F-9FA3-6A3F4C8DE53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457200" y="1837196"/>
            <a:ext cx="8229600" cy="4752597"/>
          </a:xfrm>
          <a:prstGeom prst="rect">
            <a:avLst/>
          </a:prstGeom>
          <a:noFill/>
        </p:spPr>
      </p:pic>
    </p:spTree>
    <p:extLst>
      <p:ext uri="{BB962C8B-B14F-4D97-AF65-F5344CB8AC3E}">
        <p14:creationId xmlns:p14="http://schemas.microsoft.com/office/powerpoint/2010/main" val="389163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79676"/>
            <a:ext cx="8229600" cy="537962"/>
          </a:xfrm>
        </p:spPr>
        <p:txBody>
          <a:bodyPr>
            <a:noAutofit/>
          </a:bodyPr>
          <a:lstStyle/>
          <a:p>
            <a:pPr algn="ctr"/>
            <a:r>
              <a:rPr lang="en-US" sz="2800" dirty="0"/>
              <a:t>Spatial Conditional Autoregressive Model</a:t>
            </a:r>
            <a:br>
              <a:rPr lang="en-US" sz="2800" dirty="0"/>
            </a:br>
            <a:r>
              <a:rPr lang="en-US" sz="2800" dirty="0"/>
              <a:t>OUD Overdoses: </a:t>
            </a:r>
            <a:r>
              <a:rPr lang="en-US" sz="2400" dirty="0"/>
              <a:t>IRRs and 95% CIs</a:t>
            </a:r>
            <a:endParaRPr lang="en-US" sz="3200" dirty="0"/>
          </a:p>
        </p:txBody>
      </p:sp>
      <p:pic>
        <p:nvPicPr>
          <p:cNvPr id="3" name="Picture 2"/>
          <p:cNvPicPr>
            <a:picLocks noChangeAspect="1"/>
          </p:cNvPicPr>
          <p:nvPr/>
        </p:nvPicPr>
        <p:blipFill>
          <a:blip r:embed="rId3"/>
          <a:stretch>
            <a:fillRect/>
          </a:stretch>
        </p:blipFill>
        <p:spPr>
          <a:xfrm>
            <a:off x="413416" y="1875884"/>
            <a:ext cx="8317168" cy="4645430"/>
          </a:xfrm>
          <a:prstGeom prst="rect">
            <a:avLst/>
          </a:prstGeom>
        </p:spPr>
      </p:pic>
    </p:spTree>
    <p:extLst>
      <p:ext uri="{BB962C8B-B14F-4D97-AF65-F5344CB8AC3E}">
        <p14:creationId xmlns:p14="http://schemas.microsoft.com/office/powerpoint/2010/main" val="212846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F44B0-7A75-4202-AEC8-5AA444577558}"/>
              </a:ext>
            </a:extLst>
          </p:cNvPr>
          <p:cNvSpPr>
            <a:spLocks noGrp="1"/>
          </p:cNvSpPr>
          <p:nvPr>
            <p:ph type="title"/>
          </p:nvPr>
        </p:nvSpPr>
        <p:spPr>
          <a:xfrm>
            <a:off x="628650" y="882869"/>
            <a:ext cx="7886700" cy="807820"/>
          </a:xfrm>
        </p:spPr>
        <p:txBody>
          <a:bodyPr/>
          <a:lstStyle/>
          <a:p>
            <a:r>
              <a:rPr lang="en-US" dirty="0"/>
              <a:t>Overview</a:t>
            </a:r>
          </a:p>
        </p:txBody>
      </p:sp>
      <p:sp>
        <p:nvSpPr>
          <p:cNvPr id="7" name="Content Placeholder 6">
            <a:extLst>
              <a:ext uri="{FF2B5EF4-FFF2-40B4-BE49-F238E27FC236}">
                <a16:creationId xmlns:a16="http://schemas.microsoft.com/office/drawing/2014/main" id="{071AFF73-0878-4D46-AA2D-15D54EB6FC31}"/>
              </a:ext>
            </a:extLst>
          </p:cNvPr>
          <p:cNvSpPr>
            <a:spLocks noGrp="1"/>
          </p:cNvSpPr>
          <p:nvPr>
            <p:ph idx="1"/>
          </p:nvPr>
        </p:nvSpPr>
        <p:spPr/>
        <p:txBody>
          <a:bodyPr/>
          <a:lstStyle/>
          <a:p>
            <a:pPr marL="514350" indent="-514350">
              <a:buFont typeface="+mj-lt"/>
              <a:buAutoNum type="arabicPeriod"/>
            </a:pPr>
            <a:r>
              <a:rPr lang="en-US" sz="2800" dirty="0"/>
              <a:t>Social determinants of health (SDH)</a:t>
            </a:r>
          </a:p>
          <a:p>
            <a:pPr marL="514350" indent="-514350">
              <a:buFont typeface="+mj-lt"/>
              <a:buAutoNum type="arabicPeriod"/>
            </a:pPr>
            <a:r>
              <a:rPr lang="en-US" sz="2800" dirty="0"/>
              <a:t>Substance use disorders and SDH</a:t>
            </a:r>
          </a:p>
          <a:p>
            <a:pPr marL="514350" indent="-514350">
              <a:buFont typeface="+mj-lt"/>
              <a:buAutoNum type="arabicPeriod"/>
            </a:pPr>
            <a:r>
              <a:rPr lang="en-US" sz="2800" dirty="0"/>
              <a:t>The </a:t>
            </a:r>
            <a:r>
              <a:rPr lang="en-US" sz="2800" dirty="0" err="1"/>
              <a:t>HEALing</a:t>
            </a:r>
            <a:r>
              <a:rPr lang="en-US" sz="2800" dirty="0"/>
              <a:t> Communities Study (HCS)</a:t>
            </a:r>
          </a:p>
          <a:p>
            <a:pPr marL="514350" indent="-514350">
              <a:buFont typeface="+mj-lt"/>
              <a:buAutoNum type="arabicPeriod"/>
            </a:pPr>
            <a:r>
              <a:rPr lang="en-US" sz="2800" dirty="0"/>
              <a:t>How SDH are important for HCS/community-based interventions</a:t>
            </a:r>
          </a:p>
          <a:p>
            <a:pPr marL="514350" indent="-514350">
              <a:buFont typeface="+mj-lt"/>
              <a:buAutoNum type="arabicPeriod"/>
            </a:pPr>
            <a:r>
              <a:rPr lang="en-US" sz="2800" dirty="0"/>
              <a:t>Some work on SDH of OUD</a:t>
            </a:r>
          </a:p>
          <a:p>
            <a:endParaRPr lang="en-US" sz="2800" dirty="0"/>
          </a:p>
          <a:p>
            <a:endParaRPr lang="en-US" sz="2800" dirty="0"/>
          </a:p>
          <a:p>
            <a:endParaRPr lang="en-US" sz="2800" dirty="0"/>
          </a:p>
        </p:txBody>
      </p:sp>
    </p:spTree>
    <p:extLst>
      <p:ext uri="{BB962C8B-B14F-4D97-AF65-F5344CB8AC3E}">
        <p14:creationId xmlns:p14="http://schemas.microsoft.com/office/powerpoint/2010/main" val="973141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5974"/>
            <a:ext cx="7886700" cy="925473"/>
          </a:xfrm>
        </p:spPr>
        <p:txBody>
          <a:bodyPr>
            <a:normAutofit/>
          </a:bodyPr>
          <a:lstStyle/>
          <a:p>
            <a:pPr>
              <a:lnSpc>
                <a:spcPct val="90000"/>
              </a:lnSpc>
            </a:pPr>
            <a:r>
              <a:rPr lang="en-US" sz="2800" dirty="0"/>
              <a:t>Maternal Opioid Use per 1,000 Medicaid Births</a:t>
            </a:r>
            <a:br>
              <a:rPr lang="en-US" sz="2800" dirty="0"/>
            </a:br>
            <a:r>
              <a:rPr lang="en-US" sz="2800" dirty="0"/>
              <a:t>Raw Rate (A) vs. Smoothed Rate (B)</a:t>
            </a:r>
          </a:p>
        </p:txBody>
      </p:sp>
      <p:pic>
        <p:nvPicPr>
          <p:cNvPr id="5" name="Content Placeholder 4">
            <a:extLst>
              <a:ext uri="{FF2B5EF4-FFF2-40B4-BE49-F238E27FC236}">
                <a16:creationId xmlns:a16="http://schemas.microsoft.com/office/drawing/2014/main" id="{539351F4-BF17-4170-86C6-EC5FF987459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56" r="-1" b="56422"/>
          <a:stretch/>
        </p:blipFill>
        <p:spPr>
          <a:xfrm>
            <a:off x="365760" y="1851448"/>
            <a:ext cx="8412480" cy="4641426"/>
          </a:xfrm>
          <a:prstGeom prst="rect">
            <a:avLst/>
          </a:prstGeom>
          <a:noFill/>
        </p:spPr>
      </p:pic>
    </p:spTree>
    <p:extLst>
      <p:ext uri="{BB962C8B-B14F-4D97-AF65-F5344CB8AC3E}">
        <p14:creationId xmlns:p14="http://schemas.microsoft.com/office/powerpoint/2010/main" val="205584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891251"/>
            <a:ext cx="7886700" cy="799438"/>
          </a:xfrm>
        </p:spPr>
        <p:txBody>
          <a:bodyPr>
            <a:normAutofit/>
          </a:bodyPr>
          <a:lstStyle/>
          <a:p>
            <a:r>
              <a:rPr lang="en-US" sz="3600" dirty="0" err="1"/>
              <a:t>Spatio</a:t>
            </a:r>
            <a:r>
              <a:rPr lang="en-US" sz="3600" dirty="0"/>
              <a:t>-temporal cluster analysis</a:t>
            </a:r>
          </a:p>
        </p:txBody>
      </p:sp>
      <p:sp>
        <p:nvSpPr>
          <p:cNvPr id="10" name="Content Placeholder 9"/>
          <p:cNvSpPr>
            <a:spLocks noGrp="1"/>
          </p:cNvSpPr>
          <p:nvPr>
            <p:ph sz="half" idx="1"/>
          </p:nvPr>
        </p:nvSpPr>
        <p:spPr/>
        <p:txBody>
          <a:bodyPr>
            <a:normAutofit/>
          </a:bodyPr>
          <a:lstStyle/>
          <a:p>
            <a:r>
              <a:rPr lang="en-US" sz="2400" dirty="0"/>
              <a:t>Large high-risk area in the south, Jefferson and small cluster in Cincinnati are temporally persistent</a:t>
            </a:r>
          </a:p>
          <a:p>
            <a:pPr lvl="1"/>
            <a:endParaRPr lang="en-US" sz="2000" dirty="0"/>
          </a:p>
          <a:p>
            <a:r>
              <a:rPr lang="en-US" sz="2400" dirty="0"/>
              <a:t>Other high-risk clusters appear at the end of the study period</a:t>
            </a:r>
          </a:p>
          <a:p>
            <a:pPr lvl="1"/>
            <a:r>
              <a:rPr lang="en-US" sz="2000" dirty="0"/>
              <a:t>Reflects worsening of the opioid problem</a:t>
            </a:r>
          </a:p>
        </p:txBody>
      </p:sp>
      <p:sp>
        <p:nvSpPr>
          <p:cNvPr id="2" name="Content Placeholder 1">
            <a:extLst>
              <a:ext uri="{FF2B5EF4-FFF2-40B4-BE49-F238E27FC236}">
                <a16:creationId xmlns:a16="http://schemas.microsoft.com/office/drawing/2014/main" id="{1409D10C-3B39-4854-B30D-C62E02723B64}"/>
              </a:ext>
            </a:extLst>
          </p:cNvPr>
          <p:cNvSpPr>
            <a:spLocks noGrp="1"/>
          </p:cNvSpPr>
          <p:nvPr>
            <p:ph sz="half" idx="2"/>
          </p:nvPr>
        </p:nvSpPr>
        <p:spPr/>
        <p:txBody>
          <a:bodyPr/>
          <a:lstStyle/>
          <a:p>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7737"/>
          <a:stretch/>
        </p:blipFill>
        <p:spPr>
          <a:xfrm>
            <a:off x="4514850" y="1690689"/>
            <a:ext cx="4174559" cy="4444132"/>
          </a:xfrm>
          <a:prstGeom prst="rect">
            <a:avLst/>
          </a:prstGeom>
        </p:spPr>
      </p:pic>
    </p:spTree>
    <p:extLst>
      <p:ext uri="{BB962C8B-B14F-4D97-AF65-F5344CB8AC3E}">
        <p14:creationId xmlns:p14="http://schemas.microsoft.com/office/powerpoint/2010/main" val="368141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899671"/>
            <a:ext cx="8229600" cy="1143000"/>
          </a:xfrm>
        </p:spPr>
        <p:txBody>
          <a:bodyPr>
            <a:noAutofit/>
          </a:bodyPr>
          <a:lstStyle/>
          <a:p>
            <a:pPr algn="ctr"/>
            <a:r>
              <a:rPr lang="en-US" sz="2800" dirty="0"/>
              <a:t>Spatial Conditional Autoregressive Model</a:t>
            </a:r>
            <a:br>
              <a:rPr lang="en-US" sz="2800" dirty="0"/>
            </a:br>
            <a:r>
              <a:rPr lang="en-US" sz="2800" dirty="0"/>
              <a:t>Maternal Opioid Use: </a:t>
            </a:r>
            <a:r>
              <a:rPr lang="en-US" sz="2400" dirty="0"/>
              <a:t>IRRs and 95% CIs</a:t>
            </a:r>
            <a:endParaRPr lang="en-US" sz="3200" dirty="0"/>
          </a:p>
        </p:txBody>
      </p:sp>
      <p:pic>
        <p:nvPicPr>
          <p:cNvPr id="3" name="Picture 2"/>
          <p:cNvPicPr>
            <a:picLocks noChangeAspect="1"/>
          </p:cNvPicPr>
          <p:nvPr/>
        </p:nvPicPr>
        <p:blipFill>
          <a:blip r:embed="rId3"/>
          <a:stretch>
            <a:fillRect/>
          </a:stretch>
        </p:blipFill>
        <p:spPr>
          <a:xfrm>
            <a:off x="411480" y="1847181"/>
            <a:ext cx="8225152" cy="4480560"/>
          </a:xfrm>
          <a:prstGeom prst="rect">
            <a:avLst/>
          </a:prstGeom>
        </p:spPr>
      </p:pic>
    </p:spTree>
    <p:extLst>
      <p:ext uri="{BB962C8B-B14F-4D97-AF65-F5344CB8AC3E}">
        <p14:creationId xmlns:p14="http://schemas.microsoft.com/office/powerpoint/2010/main" val="40283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9238-17E6-46F5-B92F-0F8576A4288A}"/>
              </a:ext>
            </a:extLst>
          </p:cNvPr>
          <p:cNvSpPr>
            <a:spLocks noGrp="1"/>
          </p:cNvSpPr>
          <p:nvPr>
            <p:ph type="title"/>
          </p:nvPr>
        </p:nvSpPr>
        <p:spPr>
          <a:xfrm>
            <a:off x="628650" y="937549"/>
            <a:ext cx="7886700" cy="753140"/>
          </a:xfrm>
        </p:spPr>
        <p:txBody>
          <a:bodyPr>
            <a:noAutofit/>
          </a:bodyPr>
          <a:lstStyle/>
          <a:p>
            <a:pPr>
              <a:lnSpc>
                <a:spcPct val="90000"/>
              </a:lnSpc>
            </a:pPr>
            <a:r>
              <a:rPr lang="en-US" sz="3600" dirty="0"/>
              <a:t>Naloxone Administration by EMS per 1,000 population</a:t>
            </a:r>
          </a:p>
        </p:txBody>
      </p:sp>
      <p:pic>
        <p:nvPicPr>
          <p:cNvPr id="11" name="Content Placeholder 10">
            <a:extLst>
              <a:ext uri="{FF2B5EF4-FFF2-40B4-BE49-F238E27FC236}">
                <a16:creationId xmlns:a16="http://schemas.microsoft.com/office/drawing/2014/main" id="{37A208B9-8DC6-47D7-BD3A-E29D4DA61A6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1005840" y="2022391"/>
            <a:ext cx="7132320" cy="4725162"/>
          </a:xfrm>
          <a:noFill/>
        </p:spPr>
      </p:pic>
      <p:sp>
        <p:nvSpPr>
          <p:cNvPr id="4" name="Slide Number Placeholder 3" hidden="1">
            <a:extLst>
              <a:ext uri="{FF2B5EF4-FFF2-40B4-BE49-F238E27FC236}">
                <a16:creationId xmlns:a16="http://schemas.microsoft.com/office/drawing/2014/main" id="{ECA3A91A-8438-4AAA-924C-5355CEFD353F}"/>
              </a:ext>
            </a:extLst>
          </p:cNvPr>
          <p:cNvSpPr>
            <a:spLocks noGrp="1"/>
          </p:cNvSpPr>
          <p:nvPr>
            <p:ph type="sldNum" sz="quarter" idx="12"/>
          </p:nvPr>
        </p:nvSpPr>
        <p:spPr>
          <a:prstGeom prst="rect">
            <a:avLst/>
          </a:prstGeom>
        </p:spPr>
        <p:txBody>
          <a:bodyPr/>
          <a:lstStyle/>
          <a:p>
            <a:pPr>
              <a:spcAft>
                <a:spcPts val="600"/>
              </a:spcAft>
            </a:pPr>
            <a:fld id="{633B08E3-7A67-F449-BAD9-1131F0C352F9}" type="slidenum">
              <a:rPr lang="en-US" smtClean="0"/>
              <a:pPr>
                <a:spcAft>
                  <a:spcPts val="600"/>
                </a:spcAft>
              </a:pPr>
              <a:t>23</a:t>
            </a:fld>
            <a:endParaRPr lang="en-US"/>
          </a:p>
        </p:txBody>
      </p:sp>
    </p:spTree>
    <p:extLst>
      <p:ext uri="{BB962C8B-B14F-4D97-AF65-F5344CB8AC3E}">
        <p14:creationId xmlns:p14="http://schemas.microsoft.com/office/powerpoint/2010/main" val="57098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8CE-C632-419E-BB7C-FFD1F27FA8AC}"/>
              </a:ext>
            </a:extLst>
          </p:cNvPr>
          <p:cNvSpPr>
            <a:spLocks noGrp="1"/>
          </p:cNvSpPr>
          <p:nvPr>
            <p:ph type="title"/>
          </p:nvPr>
        </p:nvSpPr>
        <p:spPr>
          <a:xfrm>
            <a:off x="628650" y="925975"/>
            <a:ext cx="7886700" cy="764714"/>
          </a:xfrm>
        </p:spPr>
        <p:txBody>
          <a:bodyPr>
            <a:noAutofit/>
          </a:bodyPr>
          <a:lstStyle/>
          <a:p>
            <a:r>
              <a:rPr lang="en-US" sz="2800" dirty="0"/>
              <a:t>Spatial CAR: Naloxone Administration</a:t>
            </a:r>
            <a:br>
              <a:rPr lang="en-US" sz="2800" dirty="0"/>
            </a:br>
            <a:r>
              <a:rPr lang="en-US" sz="2800" dirty="0"/>
              <a:t>Predictors: Opportunity Index * Rural/Urban</a:t>
            </a:r>
          </a:p>
        </p:txBody>
      </p:sp>
      <p:sp>
        <p:nvSpPr>
          <p:cNvPr id="3" name="Content Placeholder 2">
            <a:extLst>
              <a:ext uri="{FF2B5EF4-FFF2-40B4-BE49-F238E27FC236}">
                <a16:creationId xmlns:a16="http://schemas.microsoft.com/office/drawing/2014/main" id="{B89F7662-27FD-4C26-8025-9AC4D7852AC0}"/>
              </a:ext>
            </a:extLst>
          </p:cNvPr>
          <p:cNvSpPr>
            <a:spLocks noGrp="1"/>
          </p:cNvSpPr>
          <p:nvPr>
            <p:ph sz="half" idx="1"/>
          </p:nvPr>
        </p:nvSpPr>
        <p:spPr>
          <a:xfrm>
            <a:off x="628650" y="2134295"/>
            <a:ext cx="3886200" cy="4042667"/>
          </a:xfrm>
        </p:spPr>
        <p:txBody>
          <a:bodyPr>
            <a:normAutofit/>
          </a:bodyPr>
          <a:lstStyle/>
          <a:p>
            <a:r>
              <a:rPr lang="en-US" sz="2000" dirty="0"/>
              <a:t>Included an OI by Rural/Urban interaction</a:t>
            </a:r>
          </a:p>
          <a:p>
            <a:endParaRPr lang="en-US" sz="2000" dirty="0"/>
          </a:p>
          <a:p>
            <a:r>
              <a:rPr lang="en-US" sz="1800" dirty="0"/>
              <a:t>Overall, </a:t>
            </a:r>
            <a:r>
              <a:rPr lang="en-US" sz="1800" b="1" dirty="0"/>
              <a:t>lower</a:t>
            </a:r>
            <a:r>
              <a:rPr lang="en-US" sz="1800" dirty="0"/>
              <a:t> opportunity communities have </a:t>
            </a:r>
            <a:r>
              <a:rPr lang="en-US" sz="1800" b="1" dirty="0"/>
              <a:t>higher </a:t>
            </a:r>
            <a:r>
              <a:rPr lang="en-US" sz="1800" dirty="0"/>
              <a:t>rates of Naloxone administration</a:t>
            </a:r>
          </a:p>
          <a:p>
            <a:endParaRPr lang="en-US" sz="1800" dirty="0"/>
          </a:p>
          <a:p>
            <a:r>
              <a:rPr lang="en-US" sz="1800" dirty="0"/>
              <a:t>But, </a:t>
            </a:r>
            <a:r>
              <a:rPr lang="en-US" sz="1800" b="1" dirty="0"/>
              <a:t>urban</a:t>
            </a:r>
            <a:r>
              <a:rPr lang="en-US" sz="1800" dirty="0"/>
              <a:t> communities have </a:t>
            </a:r>
            <a:r>
              <a:rPr lang="en-US" sz="1800" b="1" dirty="0"/>
              <a:t>significantly higher </a:t>
            </a:r>
            <a:r>
              <a:rPr lang="en-US" sz="1800" dirty="0"/>
              <a:t>naloxone administration rates compared to </a:t>
            </a:r>
            <a:r>
              <a:rPr lang="en-US" sz="1800" b="1" dirty="0"/>
              <a:t>rural</a:t>
            </a:r>
            <a:r>
              <a:rPr lang="en-US" sz="1800" dirty="0"/>
              <a:t> communities and small cities in all but the highest opportunity areas</a:t>
            </a:r>
          </a:p>
        </p:txBody>
      </p:sp>
      <p:pic>
        <p:nvPicPr>
          <p:cNvPr id="5" name="Picture 4">
            <a:extLst>
              <a:ext uri="{FF2B5EF4-FFF2-40B4-BE49-F238E27FC236}">
                <a16:creationId xmlns:a16="http://schemas.microsoft.com/office/drawing/2014/main" id="{401A4A7E-4962-4941-A7EF-236373B272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8545" y="2134296"/>
            <a:ext cx="4687410" cy="4177603"/>
          </a:xfrm>
          <a:prstGeom prst="rect">
            <a:avLst/>
          </a:prstGeom>
        </p:spPr>
      </p:pic>
      <p:pic>
        <p:nvPicPr>
          <p:cNvPr id="6" name="Picture 5">
            <a:extLst>
              <a:ext uri="{FF2B5EF4-FFF2-40B4-BE49-F238E27FC236}">
                <a16:creationId xmlns:a16="http://schemas.microsoft.com/office/drawing/2014/main" id="{EBC8ED17-82BC-4180-B610-CDFD4116F5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22237" y="2228295"/>
            <a:ext cx="1296140" cy="1056444"/>
          </a:xfrm>
          <a:prstGeom prst="rect">
            <a:avLst/>
          </a:prstGeom>
        </p:spPr>
      </p:pic>
    </p:spTree>
    <p:extLst>
      <p:ext uri="{BB962C8B-B14F-4D97-AF65-F5344CB8AC3E}">
        <p14:creationId xmlns:p14="http://schemas.microsoft.com/office/powerpoint/2010/main" val="327052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1D28-F777-40C4-BDEC-41994BA84962}"/>
              </a:ext>
            </a:extLst>
          </p:cNvPr>
          <p:cNvSpPr>
            <a:spLocks noGrp="1"/>
          </p:cNvSpPr>
          <p:nvPr>
            <p:ph type="title"/>
          </p:nvPr>
        </p:nvSpPr>
        <p:spPr>
          <a:xfrm>
            <a:off x="628650" y="856527"/>
            <a:ext cx="7886700" cy="834162"/>
          </a:xfrm>
        </p:spPr>
        <p:txBody>
          <a:bodyPr/>
          <a:lstStyle/>
          <a:p>
            <a:r>
              <a:rPr lang="en-US" dirty="0"/>
              <a:t>Key Takeaways</a:t>
            </a:r>
          </a:p>
        </p:txBody>
      </p:sp>
      <p:sp>
        <p:nvSpPr>
          <p:cNvPr id="3" name="Content Placeholder 2">
            <a:extLst>
              <a:ext uri="{FF2B5EF4-FFF2-40B4-BE49-F238E27FC236}">
                <a16:creationId xmlns:a16="http://schemas.microsoft.com/office/drawing/2014/main" id="{F6BB8B14-5E5B-409D-80F7-C83B5DD2A770}"/>
              </a:ext>
            </a:extLst>
          </p:cNvPr>
          <p:cNvSpPr>
            <a:spLocks noGrp="1"/>
          </p:cNvSpPr>
          <p:nvPr>
            <p:ph idx="1"/>
          </p:nvPr>
        </p:nvSpPr>
        <p:spPr/>
        <p:txBody>
          <a:bodyPr>
            <a:normAutofit/>
          </a:bodyPr>
          <a:lstStyle/>
          <a:p>
            <a:r>
              <a:rPr lang="en-US" sz="2800" dirty="0"/>
              <a:t>Ecological modeling indicates there are modifiable area-level factors impact a variety of OUD-outcomes:</a:t>
            </a:r>
          </a:p>
          <a:p>
            <a:pPr lvl="1"/>
            <a:r>
              <a:rPr lang="en-US" sz="2400" dirty="0">
                <a:solidFill>
                  <a:schemeClr val="tx1"/>
                </a:solidFill>
              </a:rPr>
              <a:t>Ohio Opportunity Index Measures: Education, Employment, Housing, Access, Crime</a:t>
            </a:r>
          </a:p>
          <a:p>
            <a:pPr lvl="1"/>
            <a:r>
              <a:rPr lang="en-US" sz="2400" dirty="0">
                <a:solidFill>
                  <a:schemeClr val="tx1"/>
                </a:solidFill>
              </a:rPr>
              <a:t>Court Initiatives </a:t>
            </a:r>
          </a:p>
          <a:p>
            <a:pPr lvl="1"/>
            <a:r>
              <a:rPr lang="en-US" sz="2400" dirty="0">
                <a:solidFill>
                  <a:schemeClr val="tx1"/>
                </a:solidFill>
              </a:rPr>
              <a:t>MAT Initiation Rate</a:t>
            </a:r>
          </a:p>
          <a:p>
            <a:pPr lvl="1"/>
            <a:r>
              <a:rPr lang="en-US" sz="2400" dirty="0">
                <a:solidFill>
                  <a:schemeClr val="tx1"/>
                </a:solidFill>
              </a:rPr>
              <a:t>Opioid Prescribing Rates</a:t>
            </a:r>
          </a:p>
          <a:p>
            <a:pPr lvl="1"/>
            <a:r>
              <a:rPr lang="en-US" sz="2400" dirty="0">
                <a:solidFill>
                  <a:schemeClr val="tx1"/>
                </a:solidFill>
              </a:rPr>
              <a:t>Rural/Urban Residence</a:t>
            </a:r>
            <a:endParaRPr lang="en-US" sz="2400" dirty="0"/>
          </a:p>
        </p:txBody>
      </p:sp>
    </p:spTree>
    <p:extLst>
      <p:ext uri="{BB962C8B-B14F-4D97-AF65-F5344CB8AC3E}">
        <p14:creationId xmlns:p14="http://schemas.microsoft.com/office/powerpoint/2010/main" val="314048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F4C9-7348-4096-A2FC-10179BD28117}"/>
              </a:ext>
            </a:extLst>
          </p:cNvPr>
          <p:cNvSpPr>
            <a:spLocks noGrp="1"/>
          </p:cNvSpPr>
          <p:nvPr>
            <p:ph type="title"/>
          </p:nvPr>
        </p:nvSpPr>
        <p:spPr>
          <a:xfrm>
            <a:off x="628650" y="868101"/>
            <a:ext cx="7886700" cy="822588"/>
          </a:xfrm>
        </p:spPr>
        <p:txBody>
          <a:bodyPr/>
          <a:lstStyle/>
          <a:p>
            <a:r>
              <a:rPr lang="en-US" dirty="0" err="1"/>
              <a:t>SDoH</a:t>
            </a:r>
            <a:r>
              <a:rPr lang="en-US" dirty="0"/>
              <a:t> in HCS</a:t>
            </a:r>
          </a:p>
        </p:txBody>
      </p:sp>
      <p:sp>
        <p:nvSpPr>
          <p:cNvPr id="3" name="Content Placeholder 2">
            <a:extLst>
              <a:ext uri="{FF2B5EF4-FFF2-40B4-BE49-F238E27FC236}">
                <a16:creationId xmlns:a16="http://schemas.microsoft.com/office/drawing/2014/main" id="{21DEBA4F-F979-4289-94A1-C494410E14A6}"/>
              </a:ext>
            </a:extLst>
          </p:cNvPr>
          <p:cNvSpPr>
            <a:spLocks noGrp="1"/>
          </p:cNvSpPr>
          <p:nvPr>
            <p:ph idx="1"/>
          </p:nvPr>
        </p:nvSpPr>
        <p:spPr/>
        <p:txBody>
          <a:bodyPr>
            <a:normAutofit fontScale="70000" lnSpcReduction="20000"/>
          </a:bodyPr>
          <a:lstStyle/>
          <a:p>
            <a:pPr marL="0" indent="0">
              <a:buNone/>
            </a:pPr>
            <a:r>
              <a:rPr lang="en-US" dirty="0"/>
              <a:t>Our analyses in Ohio show that the </a:t>
            </a:r>
            <a:r>
              <a:rPr lang="en-US" dirty="0" err="1"/>
              <a:t>SDoH</a:t>
            </a:r>
            <a:r>
              <a:rPr lang="en-US" dirty="0"/>
              <a:t> are vitally important for understanding OUD across diverse communities</a:t>
            </a:r>
          </a:p>
          <a:p>
            <a:pPr lvl="2"/>
            <a:endParaRPr lang="en-US" dirty="0"/>
          </a:p>
          <a:p>
            <a:pPr marL="514350" indent="-514350">
              <a:buFont typeface="+mj-lt"/>
              <a:buAutoNum type="arabicPeriod"/>
            </a:pPr>
            <a:r>
              <a:rPr lang="en-US" dirty="0"/>
              <a:t>Developing a core set of </a:t>
            </a:r>
            <a:r>
              <a:rPr lang="en-US" dirty="0" err="1"/>
              <a:t>SDoH</a:t>
            </a:r>
            <a:r>
              <a:rPr lang="en-US" dirty="0"/>
              <a:t> indicators will be important for HCS given the heterogeneity across communities</a:t>
            </a:r>
          </a:p>
          <a:p>
            <a:pPr marL="914400" lvl="1" indent="-274320">
              <a:buFont typeface="Arial" panose="020B0604020202020204" pitchFamily="34" charset="0"/>
              <a:buChar char="•"/>
            </a:pPr>
            <a:r>
              <a:rPr lang="en-US" dirty="0">
                <a:solidFill>
                  <a:schemeClr val="tx1"/>
                </a:solidFill>
              </a:rPr>
              <a:t>But it is also important not to lose site that the </a:t>
            </a:r>
            <a:r>
              <a:rPr lang="en-US" dirty="0" err="1">
                <a:solidFill>
                  <a:schemeClr val="tx1"/>
                </a:solidFill>
              </a:rPr>
              <a:t>SDoH</a:t>
            </a:r>
            <a:r>
              <a:rPr lang="en-US" dirty="0">
                <a:solidFill>
                  <a:schemeClr val="tx1"/>
                </a:solidFill>
              </a:rPr>
              <a:t> are complex and multidimensional, not easily captured by just a few variables</a:t>
            </a:r>
          </a:p>
          <a:p>
            <a:pPr lvl="2"/>
            <a:endParaRPr lang="en-US" dirty="0"/>
          </a:p>
          <a:p>
            <a:pPr marL="514350" indent="-514350">
              <a:buFont typeface="+mj-lt"/>
              <a:buAutoNum type="arabicPeriod"/>
            </a:pPr>
            <a:r>
              <a:rPr lang="en-US" dirty="0"/>
              <a:t>Data on the </a:t>
            </a:r>
            <a:r>
              <a:rPr lang="en-US" dirty="0" err="1"/>
              <a:t>SDoH</a:t>
            </a:r>
            <a:r>
              <a:rPr lang="en-US" dirty="0"/>
              <a:t> can also assist communities with planning and selecting EBPs</a:t>
            </a:r>
          </a:p>
          <a:p>
            <a:pPr marL="914400" lvl="1" indent="-274320">
              <a:buFont typeface="Arial" panose="020B0604020202020204" pitchFamily="34" charset="0"/>
              <a:buChar char="•"/>
            </a:pPr>
            <a:r>
              <a:rPr lang="en-US" dirty="0">
                <a:solidFill>
                  <a:schemeClr val="tx1"/>
                </a:solidFill>
              </a:rPr>
              <a:t>Targeting populations, targeting geographic areas, targeting specific services or programs</a:t>
            </a:r>
          </a:p>
          <a:p>
            <a:pPr marL="914400" lvl="1" indent="-274320">
              <a:buFont typeface="Arial" panose="020B0604020202020204" pitchFamily="34" charset="0"/>
              <a:buChar char="•"/>
            </a:pPr>
            <a:r>
              <a:rPr lang="en-US" dirty="0">
                <a:solidFill>
                  <a:schemeClr val="tx1"/>
                </a:solidFill>
              </a:rPr>
              <a:t>Include in the community profiles or dashboards</a:t>
            </a:r>
          </a:p>
          <a:p>
            <a:pPr lvl="2"/>
            <a:endParaRPr lang="en-US" dirty="0"/>
          </a:p>
        </p:txBody>
      </p:sp>
    </p:spTree>
    <p:extLst>
      <p:ext uri="{BB962C8B-B14F-4D97-AF65-F5344CB8AC3E}">
        <p14:creationId xmlns:p14="http://schemas.microsoft.com/office/powerpoint/2010/main" val="299064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44B60E-8839-4B40-8B09-9E6AC47C4B07}"/>
              </a:ext>
            </a:extLst>
          </p:cNvPr>
          <p:cNvSpPr>
            <a:spLocks noGrp="1"/>
          </p:cNvSpPr>
          <p:nvPr>
            <p:ph type="title"/>
          </p:nvPr>
        </p:nvSpPr>
        <p:spPr>
          <a:xfrm>
            <a:off x="623888" y="2932386"/>
            <a:ext cx="7886700" cy="2385848"/>
          </a:xfrm>
        </p:spPr>
        <p:txBody>
          <a:bodyPr/>
          <a:lstStyle/>
          <a:p>
            <a:r>
              <a:rPr lang="en-US" dirty="0">
                <a:solidFill>
                  <a:schemeClr val="tx1"/>
                </a:solidFill>
              </a:rPr>
              <a:t>Thank You</a:t>
            </a:r>
            <a:br>
              <a:rPr lang="en-US" dirty="0">
                <a:solidFill>
                  <a:schemeClr val="tx1"/>
                </a:solidFill>
              </a:rPr>
            </a:br>
            <a:r>
              <a:rPr lang="en-US" sz="4800" i="1" dirty="0">
                <a:solidFill>
                  <a:schemeClr val="tx1"/>
                </a:solidFill>
              </a:rPr>
              <a:t>Questions?</a:t>
            </a:r>
            <a:endParaRPr lang="en-US" i="1" dirty="0">
              <a:solidFill>
                <a:schemeClr val="tx1"/>
              </a:solidFill>
            </a:endParaRPr>
          </a:p>
        </p:txBody>
      </p:sp>
    </p:spTree>
    <p:extLst>
      <p:ext uri="{BB962C8B-B14F-4D97-AF65-F5344CB8AC3E}">
        <p14:creationId xmlns:p14="http://schemas.microsoft.com/office/powerpoint/2010/main" val="30719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Oval 17">
            <a:extLst>
              <a:ext uri="{FF2B5EF4-FFF2-40B4-BE49-F238E27FC236}">
                <a16:creationId xmlns:a16="http://schemas.microsoft.com/office/drawing/2014/main" id="{093C2130-D956-49ED-8111-8BC070C07754}"/>
              </a:ext>
            </a:extLst>
          </p:cNvPr>
          <p:cNvSpPr>
            <a:spLocks noChangeArrowheads="1"/>
          </p:cNvSpPr>
          <p:nvPr/>
        </p:nvSpPr>
        <p:spPr bwMode="auto">
          <a:xfrm>
            <a:off x="5966750" y="3804116"/>
            <a:ext cx="1920240" cy="1920240"/>
          </a:xfrm>
          <a:prstGeom prst="ellipse">
            <a:avLst/>
          </a:prstGeom>
          <a:solidFill>
            <a:srgbClr val="C00000">
              <a:alpha val="78822"/>
            </a:srgbClr>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bg1"/>
                </a:solidFill>
              </a:rPr>
              <a:t>  Equity</a:t>
            </a:r>
          </a:p>
        </p:txBody>
      </p:sp>
      <p:sp>
        <p:nvSpPr>
          <p:cNvPr id="95250" name="Oval 18">
            <a:extLst>
              <a:ext uri="{FF2B5EF4-FFF2-40B4-BE49-F238E27FC236}">
                <a16:creationId xmlns:a16="http://schemas.microsoft.com/office/drawing/2014/main" id="{364D9B0A-46C8-4243-8CC8-5865E2C540CA}"/>
              </a:ext>
            </a:extLst>
          </p:cNvPr>
          <p:cNvSpPr>
            <a:spLocks noChangeArrowheads="1"/>
          </p:cNvSpPr>
          <p:nvPr/>
        </p:nvSpPr>
        <p:spPr bwMode="auto">
          <a:xfrm>
            <a:off x="4351310" y="3804116"/>
            <a:ext cx="1920240" cy="1920240"/>
          </a:xfrm>
          <a:prstGeom prst="ellipse">
            <a:avLst/>
          </a:prstGeom>
          <a:solidFill>
            <a:srgbClr val="C00000">
              <a:alpha val="78822"/>
            </a:srgbClr>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dirty="0">
                <a:solidFill>
                  <a:schemeClr val="bg1"/>
                </a:solidFill>
              </a:rPr>
              <a:t>Environment</a:t>
            </a:r>
          </a:p>
        </p:txBody>
      </p:sp>
      <p:sp>
        <p:nvSpPr>
          <p:cNvPr id="95235" name="Oval 3">
            <a:extLst>
              <a:ext uri="{FF2B5EF4-FFF2-40B4-BE49-F238E27FC236}">
                <a16:creationId xmlns:a16="http://schemas.microsoft.com/office/drawing/2014/main" id="{1DFE5CDE-1A96-4C99-9424-4267B782A6B4}"/>
              </a:ext>
            </a:extLst>
          </p:cNvPr>
          <p:cNvSpPr>
            <a:spLocks noChangeArrowheads="1"/>
          </p:cNvSpPr>
          <p:nvPr/>
        </p:nvSpPr>
        <p:spPr bwMode="auto">
          <a:xfrm>
            <a:off x="5128550" y="2343875"/>
            <a:ext cx="2011680" cy="2011680"/>
          </a:xfrm>
          <a:prstGeom prst="ellipse">
            <a:avLst/>
          </a:prstGeom>
          <a:solidFill>
            <a:srgbClr val="C00000">
              <a:alpha val="78822"/>
            </a:srgbClr>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dirty="0">
                <a:solidFill>
                  <a:schemeClr val="bg1"/>
                </a:solidFill>
              </a:rPr>
              <a:t>Health</a:t>
            </a:r>
          </a:p>
        </p:txBody>
      </p:sp>
      <p:sp>
        <p:nvSpPr>
          <p:cNvPr id="26629" name="Rectangle 5">
            <a:extLst>
              <a:ext uri="{FF2B5EF4-FFF2-40B4-BE49-F238E27FC236}">
                <a16:creationId xmlns:a16="http://schemas.microsoft.com/office/drawing/2014/main" id="{D3507B17-DD04-4F75-A5FF-F036746E58BE}"/>
              </a:ext>
            </a:extLst>
          </p:cNvPr>
          <p:cNvSpPr>
            <a:spLocks noGrp="1" noChangeArrowheads="1"/>
          </p:cNvSpPr>
          <p:nvPr>
            <p:ph type="title"/>
          </p:nvPr>
        </p:nvSpPr>
        <p:spPr>
          <a:xfrm>
            <a:off x="628650" y="917199"/>
            <a:ext cx="7886700" cy="773490"/>
          </a:xfrm>
          <a:prstGeom prst="rect">
            <a:avLst/>
          </a:prstGeom>
        </p:spPr>
        <p:txBody>
          <a:bodyPr/>
          <a:lstStyle/>
          <a:p>
            <a:pPr algn="l"/>
            <a:r>
              <a:rPr lang="en-US" altLang="en-US" sz="4000" dirty="0"/>
              <a:t>Intersection of Health, Place,</a:t>
            </a:r>
            <a:br>
              <a:rPr lang="en-US" altLang="en-US" sz="4000" dirty="0"/>
            </a:br>
            <a:r>
              <a:rPr lang="en-US" altLang="en-US" sz="4000" dirty="0"/>
              <a:t>and Equity</a:t>
            </a:r>
          </a:p>
        </p:txBody>
      </p:sp>
      <p:sp>
        <p:nvSpPr>
          <p:cNvPr id="95239" name="Oval 7">
            <a:extLst>
              <a:ext uri="{FF2B5EF4-FFF2-40B4-BE49-F238E27FC236}">
                <a16:creationId xmlns:a16="http://schemas.microsoft.com/office/drawing/2014/main" id="{C0A1BE5B-56C5-4939-AF68-778C64F3CA85}"/>
              </a:ext>
            </a:extLst>
          </p:cNvPr>
          <p:cNvSpPr>
            <a:spLocks noChangeArrowheads="1"/>
          </p:cNvSpPr>
          <p:nvPr/>
        </p:nvSpPr>
        <p:spPr bwMode="auto">
          <a:xfrm>
            <a:off x="3929992" y="2092705"/>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rgbClr val="000000"/>
                </a:solidFill>
              </a:rPr>
              <a:t>Access to</a:t>
            </a:r>
          </a:p>
          <a:p>
            <a:pPr algn="ctr"/>
            <a:r>
              <a:rPr lang="en-US" altLang="en-US" sz="1400" b="1">
                <a:solidFill>
                  <a:srgbClr val="000000"/>
                </a:solidFill>
              </a:rPr>
              <a:t>Healthy</a:t>
            </a:r>
          </a:p>
          <a:p>
            <a:pPr algn="ctr"/>
            <a:r>
              <a:rPr lang="en-US" altLang="en-US" sz="1400" b="1">
                <a:solidFill>
                  <a:srgbClr val="000000"/>
                </a:solidFill>
              </a:rPr>
              <a:t>Food</a:t>
            </a:r>
          </a:p>
        </p:txBody>
      </p:sp>
      <p:sp>
        <p:nvSpPr>
          <p:cNvPr id="95240" name="Oval 8">
            <a:extLst>
              <a:ext uri="{FF2B5EF4-FFF2-40B4-BE49-F238E27FC236}">
                <a16:creationId xmlns:a16="http://schemas.microsoft.com/office/drawing/2014/main" id="{AB697083-9B57-4CDF-A6F2-252F70F5A803}"/>
              </a:ext>
            </a:extLst>
          </p:cNvPr>
          <p:cNvSpPr>
            <a:spLocks noChangeArrowheads="1"/>
          </p:cNvSpPr>
          <p:nvPr/>
        </p:nvSpPr>
        <p:spPr bwMode="auto">
          <a:xfrm>
            <a:off x="6932850" y="2046985"/>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solidFill>
                  <a:srgbClr val="000000"/>
                </a:solidFill>
              </a:rPr>
              <a:t>Schools/</a:t>
            </a:r>
          </a:p>
          <a:p>
            <a:pPr algn="ctr"/>
            <a:r>
              <a:rPr lang="en-US" altLang="en-US" sz="1400" b="1" dirty="0">
                <a:solidFill>
                  <a:srgbClr val="000000"/>
                </a:solidFill>
              </a:rPr>
              <a:t>Childcare</a:t>
            </a:r>
          </a:p>
        </p:txBody>
      </p:sp>
      <p:sp>
        <p:nvSpPr>
          <p:cNvPr id="95241" name="Oval 9">
            <a:extLst>
              <a:ext uri="{FF2B5EF4-FFF2-40B4-BE49-F238E27FC236}">
                <a16:creationId xmlns:a16="http://schemas.microsoft.com/office/drawing/2014/main" id="{D4EF758E-92FB-4494-AB9C-9B920EDC18C9}"/>
              </a:ext>
            </a:extLst>
          </p:cNvPr>
          <p:cNvSpPr>
            <a:spLocks noChangeArrowheads="1"/>
          </p:cNvSpPr>
          <p:nvPr/>
        </p:nvSpPr>
        <p:spPr bwMode="auto">
          <a:xfrm>
            <a:off x="5420811" y="1498345"/>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rgbClr val="000000"/>
                </a:solidFill>
              </a:rPr>
              <a:t>Health </a:t>
            </a:r>
            <a:br>
              <a:rPr lang="en-US" altLang="en-US" sz="1400" b="1">
                <a:solidFill>
                  <a:srgbClr val="000000"/>
                </a:solidFill>
              </a:rPr>
            </a:br>
            <a:r>
              <a:rPr lang="en-US" altLang="en-US" sz="1400" b="1">
                <a:solidFill>
                  <a:srgbClr val="000000"/>
                </a:solidFill>
              </a:rPr>
              <a:t>facilities</a:t>
            </a:r>
          </a:p>
        </p:txBody>
      </p:sp>
      <p:sp>
        <p:nvSpPr>
          <p:cNvPr id="95242" name="Oval 10">
            <a:extLst>
              <a:ext uri="{FF2B5EF4-FFF2-40B4-BE49-F238E27FC236}">
                <a16:creationId xmlns:a16="http://schemas.microsoft.com/office/drawing/2014/main" id="{47C3B1E6-7892-45C5-85A4-B943C908ACD8}"/>
              </a:ext>
            </a:extLst>
          </p:cNvPr>
          <p:cNvSpPr>
            <a:spLocks noChangeArrowheads="1"/>
          </p:cNvSpPr>
          <p:nvPr/>
        </p:nvSpPr>
        <p:spPr bwMode="auto">
          <a:xfrm>
            <a:off x="7536470" y="3578949"/>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rgbClr val="000000"/>
                </a:solidFill>
              </a:rPr>
              <a:t>Community</a:t>
            </a:r>
          </a:p>
          <a:p>
            <a:pPr algn="ctr"/>
            <a:r>
              <a:rPr lang="en-US" altLang="en-US" sz="1400" b="1">
                <a:solidFill>
                  <a:srgbClr val="000000"/>
                </a:solidFill>
              </a:rPr>
              <a:t>Safety/ </a:t>
            </a:r>
          </a:p>
          <a:p>
            <a:pPr algn="ctr"/>
            <a:r>
              <a:rPr lang="en-US" altLang="en-US" sz="1400" b="1">
                <a:solidFill>
                  <a:srgbClr val="000000"/>
                </a:solidFill>
              </a:rPr>
              <a:t>Violence</a:t>
            </a:r>
          </a:p>
        </p:txBody>
      </p:sp>
      <p:sp>
        <p:nvSpPr>
          <p:cNvPr id="95243" name="Oval 11">
            <a:extLst>
              <a:ext uri="{FF2B5EF4-FFF2-40B4-BE49-F238E27FC236}">
                <a16:creationId xmlns:a16="http://schemas.microsoft.com/office/drawing/2014/main" id="{82C41E58-06F5-4D80-91B0-F1528F4FF4DB}"/>
              </a:ext>
            </a:extLst>
          </p:cNvPr>
          <p:cNvSpPr>
            <a:spLocks noChangeArrowheads="1"/>
          </p:cNvSpPr>
          <p:nvPr/>
        </p:nvSpPr>
        <p:spPr bwMode="auto">
          <a:xfrm>
            <a:off x="7086022" y="5102987"/>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solidFill>
                  <a:srgbClr val="000000"/>
                </a:solidFill>
              </a:rPr>
              <a:t>Transportation</a:t>
            </a:r>
            <a:br>
              <a:rPr lang="en-US" altLang="en-US" sz="1400" b="1" dirty="0">
                <a:solidFill>
                  <a:srgbClr val="000000"/>
                </a:solidFill>
              </a:rPr>
            </a:br>
            <a:r>
              <a:rPr lang="en-US" altLang="en-US" sz="1400" b="1" dirty="0">
                <a:solidFill>
                  <a:srgbClr val="000000"/>
                </a:solidFill>
              </a:rPr>
              <a:t>Traffic patterns</a:t>
            </a:r>
          </a:p>
        </p:txBody>
      </p:sp>
      <p:sp>
        <p:nvSpPr>
          <p:cNvPr id="95244" name="Oval 12">
            <a:extLst>
              <a:ext uri="{FF2B5EF4-FFF2-40B4-BE49-F238E27FC236}">
                <a16:creationId xmlns:a16="http://schemas.microsoft.com/office/drawing/2014/main" id="{5C30603D-31AC-4B1E-AE52-7B85B6F5EE20}"/>
              </a:ext>
            </a:extLst>
          </p:cNvPr>
          <p:cNvSpPr>
            <a:spLocks noChangeArrowheads="1"/>
          </p:cNvSpPr>
          <p:nvPr/>
        </p:nvSpPr>
        <p:spPr bwMode="auto">
          <a:xfrm>
            <a:off x="5370076" y="5333227"/>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solidFill>
                  <a:srgbClr val="000000"/>
                </a:solidFill>
              </a:rPr>
              <a:t>Work </a:t>
            </a:r>
          </a:p>
          <a:p>
            <a:pPr algn="ctr"/>
            <a:r>
              <a:rPr lang="en-US" altLang="en-US" sz="1400" b="1" dirty="0">
                <a:solidFill>
                  <a:srgbClr val="000000"/>
                </a:solidFill>
              </a:rPr>
              <a:t>environments</a:t>
            </a:r>
          </a:p>
        </p:txBody>
      </p:sp>
      <p:sp>
        <p:nvSpPr>
          <p:cNvPr id="95246" name="Oval 14">
            <a:extLst>
              <a:ext uri="{FF2B5EF4-FFF2-40B4-BE49-F238E27FC236}">
                <a16:creationId xmlns:a16="http://schemas.microsoft.com/office/drawing/2014/main" id="{34FF13C3-F759-4716-93F2-C4D683044506}"/>
              </a:ext>
            </a:extLst>
          </p:cNvPr>
          <p:cNvSpPr>
            <a:spLocks noChangeArrowheads="1"/>
          </p:cNvSpPr>
          <p:nvPr/>
        </p:nvSpPr>
        <p:spPr bwMode="auto">
          <a:xfrm>
            <a:off x="3147350" y="3449065"/>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rgbClr val="000000"/>
                </a:solidFill>
              </a:rPr>
              <a:t>Housing</a:t>
            </a:r>
          </a:p>
        </p:txBody>
      </p:sp>
      <p:sp>
        <p:nvSpPr>
          <p:cNvPr id="95247" name="Oval 15">
            <a:extLst>
              <a:ext uri="{FF2B5EF4-FFF2-40B4-BE49-F238E27FC236}">
                <a16:creationId xmlns:a16="http://schemas.microsoft.com/office/drawing/2014/main" id="{9A569C9E-79E7-4C8B-846A-95AC4F70F9A7}"/>
              </a:ext>
            </a:extLst>
          </p:cNvPr>
          <p:cNvSpPr>
            <a:spLocks noChangeArrowheads="1"/>
          </p:cNvSpPr>
          <p:nvPr/>
        </p:nvSpPr>
        <p:spPr bwMode="auto">
          <a:xfrm>
            <a:off x="3642650" y="5061706"/>
            <a:ext cx="1417320" cy="1432560"/>
          </a:xfrm>
          <a:prstGeom prst="ellipse">
            <a:avLst/>
          </a:prstGeom>
          <a:solidFill>
            <a:schemeClr val="accent4">
              <a:lumMod val="40000"/>
              <a:lumOff val="60000"/>
            </a:schemeClr>
          </a:solidFill>
          <a:ln w="63500">
            <a:solidFill>
              <a:schemeClr val="bg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rgbClr val="000000"/>
                </a:solidFill>
              </a:rPr>
              <a:t>Parks/Open</a:t>
            </a:r>
            <a:br>
              <a:rPr lang="en-US" altLang="en-US" sz="1400" b="1">
                <a:solidFill>
                  <a:srgbClr val="000000"/>
                </a:solidFill>
              </a:rPr>
            </a:br>
            <a:r>
              <a:rPr lang="en-US" altLang="en-US" sz="1400" b="1">
                <a:solidFill>
                  <a:srgbClr val="000000"/>
                </a:solidFill>
              </a:rPr>
              <a:t>Space/</a:t>
            </a:r>
          </a:p>
          <a:p>
            <a:pPr algn="ctr"/>
            <a:r>
              <a:rPr lang="en-US" altLang="en-US" sz="1400" b="1">
                <a:solidFill>
                  <a:srgbClr val="000000"/>
                </a:solidFill>
              </a:rPr>
              <a:t>Playgrounds</a:t>
            </a:r>
          </a:p>
        </p:txBody>
      </p:sp>
      <p:sp>
        <p:nvSpPr>
          <p:cNvPr id="10" name="TextBox 9">
            <a:extLst>
              <a:ext uri="{FF2B5EF4-FFF2-40B4-BE49-F238E27FC236}">
                <a16:creationId xmlns:a16="http://schemas.microsoft.com/office/drawing/2014/main" id="{7277FA6E-2F4C-4A35-94D5-DCBF10897122}"/>
              </a:ext>
            </a:extLst>
          </p:cNvPr>
          <p:cNvSpPr txBox="1"/>
          <p:nvPr/>
        </p:nvSpPr>
        <p:spPr>
          <a:xfrm>
            <a:off x="245000" y="2659168"/>
            <a:ext cx="3078480" cy="1938992"/>
          </a:xfrm>
          <a:prstGeom prst="rect">
            <a:avLst/>
          </a:prstGeom>
          <a:noFill/>
        </p:spPr>
        <p:txBody>
          <a:bodyPr wrap="square" rtlCol="0">
            <a:spAutoFit/>
          </a:bodyPr>
          <a:lstStyle/>
          <a:p>
            <a:pPr algn="ctr"/>
            <a:r>
              <a:rPr lang="en-US" sz="2000" b="1" dirty="0"/>
              <a:t>Social Determinants of Health</a:t>
            </a:r>
          </a:p>
          <a:p>
            <a:pPr algn="ctr"/>
            <a:endParaRPr lang="en-US" sz="2000" b="1" dirty="0"/>
          </a:p>
          <a:p>
            <a:pPr algn="ctr"/>
            <a:r>
              <a:rPr lang="en-US" sz="2000" dirty="0"/>
              <a:t>Responsible for significant health inequities </a:t>
            </a:r>
            <a:r>
              <a:rPr lang="en-US" sz="2000" b="1" dirty="0"/>
              <a:t>within</a:t>
            </a:r>
            <a:r>
              <a:rPr lang="en-US" sz="2000" dirty="0"/>
              <a:t> and </a:t>
            </a:r>
            <a:r>
              <a:rPr lang="en-US" sz="2000" b="1" dirty="0"/>
              <a:t>across</a:t>
            </a:r>
            <a:r>
              <a:rPr lang="en-US" sz="2000" dirty="0"/>
              <a:t> communities</a:t>
            </a:r>
          </a:p>
        </p:txBody>
      </p:sp>
      <p:sp>
        <p:nvSpPr>
          <p:cNvPr id="25" name="TextBox 24">
            <a:extLst>
              <a:ext uri="{FF2B5EF4-FFF2-40B4-BE49-F238E27FC236}">
                <a16:creationId xmlns:a16="http://schemas.microsoft.com/office/drawing/2014/main" id="{3FA5CA3F-B168-40B0-B664-977E3CAA884B}"/>
              </a:ext>
            </a:extLst>
          </p:cNvPr>
          <p:cNvSpPr txBox="1"/>
          <p:nvPr/>
        </p:nvSpPr>
        <p:spPr>
          <a:xfrm>
            <a:off x="576470" y="5419069"/>
            <a:ext cx="2415540" cy="707886"/>
          </a:xfrm>
          <a:prstGeom prst="rect">
            <a:avLst/>
          </a:prstGeom>
          <a:noFill/>
        </p:spPr>
        <p:txBody>
          <a:bodyPr wrap="square" rtlCol="0">
            <a:spAutoFit/>
          </a:bodyPr>
          <a:lstStyle/>
          <a:p>
            <a:pPr algn="ctr"/>
            <a:r>
              <a:rPr lang="en-US" sz="2000" b="1" dirty="0"/>
              <a:t>Geospatial inequalities in health</a:t>
            </a:r>
          </a:p>
        </p:txBody>
      </p:sp>
      <p:cxnSp>
        <p:nvCxnSpPr>
          <p:cNvPr id="12" name="Straight Arrow Connector 11">
            <a:extLst>
              <a:ext uri="{FF2B5EF4-FFF2-40B4-BE49-F238E27FC236}">
                <a16:creationId xmlns:a16="http://schemas.microsoft.com/office/drawing/2014/main" id="{9967750B-67A1-4724-A9F5-8E4F5759FFF9}"/>
              </a:ext>
            </a:extLst>
          </p:cNvPr>
          <p:cNvCxnSpPr>
            <a:cxnSpLocks/>
          </p:cNvCxnSpPr>
          <p:nvPr/>
        </p:nvCxnSpPr>
        <p:spPr>
          <a:xfrm>
            <a:off x="1784240" y="4829655"/>
            <a:ext cx="0" cy="600989"/>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524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5242"/>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5243"/>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5244"/>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95247"/>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95246"/>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9523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52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52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5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animBg="1"/>
      <p:bldP spid="95250" grpId="0" animBg="1"/>
      <p:bldP spid="95235" grpId="0" animBg="1"/>
      <p:bldP spid="95239" grpId="0" animBg="1"/>
      <p:bldP spid="95240" grpId="0" animBg="1"/>
      <p:bldP spid="95241" grpId="0" animBg="1"/>
      <p:bldP spid="95242" grpId="0" animBg="1"/>
      <p:bldP spid="95243" grpId="0" animBg="1"/>
      <p:bldP spid="95244" grpId="0" animBg="1"/>
      <p:bldP spid="95246" grpId="0" animBg="1"/>
      <p:bldP spid="952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a:extLst>
              <a:ext uri="{FF2B5EF4-FFF2-40B4-BE49-F238E27FC236}">
                <a16:creationId xmlns:a16="http://schemas.microsoft.com/office/drawing/2014/main" id="{DA64EC8B-F544-4C01-80F2-879AEFA580D3}"/>
              </a:ext>
            </a:extLst>
          </p:cNvPr>
          <p:cNvSpPr>
            <a:spLocks noChangeArrowheads="1"/>
          </p:cNvSpPr>
          <p:nvPr/>
        </p:nvSpPr>
        <p:spPr bwMode="auto">
          <a:xfrm>
            <a:off x="5715000" y="2860875"/>
            <a:ext cx="3200400" cy="2895600"/>
          </a:xfrm>
          <a:prstGeom prst="rect">
            <a:avLst/>
          </a:prstGeom>
          <a:solidFill>
            <a:schemeClr val="accent3">
              <a:lumMod val="40000"/>
              <a:lumOff val="60000"/>
            </a:schemeClr>
          </a:solidFill>
          <a:ln w="38100">
            <a:solidFill>
              <a:schemeClr val="bg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latin typeface="Times New Roman" panose="02020603050405020304" pitchFamily="18" charset="0"/>
            </a:endParaRPr>
          </a:p>
        </p:txBody>
      </p:sp>
      <p:sp>
        <p:nvSpPr>
          <p:cNvPr id="27652" name="Rectangle 11">
            <a:extLst>
              <a:ext uri="{FF2B5EF4-FFF2-40B4-BE49-F238E27FC236}">
                <a16:creationId xmlns:a16="http://schemas.microsoft.com/office/drawing/2014/main" id="{B2226B04-4813-48C0-9365-C291B2A09F40}"/>
              </a:ext>
            </a:extLst>
          </p:cNvPr>
          <p:cNvSpPr>
            <a:spLocks noChangeArrowheads="1"/>
          </p:cNvSpPr>
          <p:nvPr/>
        </p:nvSpPr>
        <p:spPr bwMode="auto">
          <a:xfrm>
            <a:off x="3581400" y="3394275"/>
            <a:ext cx="1981200" cy="3200400"/>
          </a:xfrm>
          <a:prstGeom prst="rect">
            <a:avLst/>
          </a:prstGeom>
          <a:solidFill>
            <a:schemeClr val="tx1">
              <a:lumMod val="40000"/>
              <a:lumOff val="60000"/>
            </a:schemeClr>
          </a:solidFill>
          <a:ln w="38100" algn="ctr">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latin typeface="Times New Roman" panose="02020603050405020304" pitchFamily="18" charset="0"/>
            </a:endParaRPr>
          </a:p>
        </p:txBody>
      </p:sp>
      <p:sp>
        <p:nvSpPr>
          <p:cNvPr id="27653" name="Rectangle 9">
            <a:extLst>
              <a:ext uri="{FF2B5EF4-FFF2-40B4-BE49-F238E27FC236}">
                <a16:creationId xmlns:a16="http://schemas.microsoft.com/office/drawing/2014/main" id="{83E488C8-9EFB-49A5-A984-01AF6C9BCDE5}"/>
              </a:ext>
            </a:extLst>
          </p:cNvPr>
          <p:cNvSpPr>
            <a:spLocks noChangeArrowheads="1"/>
          </p:cNvSpPr>
          <p:nvPr/>
        </p:nvSpPr>
        <p:spPr bwMode="auto">
          <a:xfrm>
            <a:off x="3629607" y="1794075"/>
            <a:ext cx="1905000" cy="762000"/>
          </a:xfrm>
          <a:prstGeom prst="rect">
            <a:avLst/>
          </a:prstGeom>
          <a:solidFill>
            <a:srgbClr val="A61C20">
              <a:alpha val="47842"/>
            </a:srgbClr>
          </a:solidFill>
          <a:ln w="38100" algn="ctr">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latin typeface="Times New Roman" panose="02020603050405020304" pitchFamily="18" charset="0"/>
            </a:endParaRPr>
          </a:p>
        </p:txBody>
      </p:sp>
      <p:sp>
        <p:nvSpPr>
          <p:cNvPr id="27654" name="Title 15">
            <a:extLst>
              <a:ext uri="{FF2B5EF4-FFF2-40B4-BE49-F238E27FC236}">
                <a16:creationId xmlns:a16="http://schemas.microsoft.com/office/drawing/2014/main" id="{9BA64F8B-33FB-4B9A-9950-B333A44329A2}"/>
              </a:ext>
            </a:extLst>
          </p:cNvPr>
          <p:cNvSpPr>
            <a:spLocks noGrp="1"/>
          </p:cNvSpPr>
          <p:nvPr>
            <p:ph type="title"/>
          </p:nvPr>
        </p:nvSpPr>
        <p:spPr>
          <a:xfrm>
            <a:off x="457200" y="848908"/>
            <a:ext cx="8229600" cy="568729"/>
          </a:xfrm>
        </p:spPr>
        <p:txBody>
          <a:bodyPr/>
          <a:lstStyle/>
          <a:p>
            <a:r>
              <a:rPr lang="en-US" altLang="en-US" sz="4000" dirty="0"/>
              <a:t>Place Matters</a:t>
            </a:r>
          </a:p>
        </p:txBody>
      </p:sp>
      <p:sp>
        <p:nvSpPr>
          <p:cNvPr id="27656" name="Rectangle 3">
            <a:extLst>
              <a:ext uri="{FF2B5EF4-FFF2-40B4-BE49-F238E27FC236}">
                <a16:creationId xmlns:a16="http://schemas.microsoft.com/office/drawing/2014/main" id="{8426F4FD-BEF0-4445-B2B5-AE5CF44A082E}"/>
              </a:ext>
            </a:extLst>
          </p:cNvPr>
          <p:cNvSpPr>
            <a:spLocks noGrp="1" noChangeArrowheads="1"/>
          </p:cNvSpPr>
          <p:nvPr>
            <p:ph idx="4294967295"/>
          </p:nvPr>
        </p:nvSpPr>
        <p:spPr>
          <a:xfrm>
            <a:off x="5943600" y="2937075"/>
            <a:ext cx="3200400" cy="2895600"/>
          </a:xfrm>
          <a:prstGeom prst="rect">
            <a:avLst/>
          </a:prstGeom>
        </p:spPr>
        <p:txBody>
          <a:bodyPr>
            <a:normAutofit lnSpcReduction="10000"/>
          </a:bodyPr>
          <a:lstStyle/>
          <a:p>
            <a:pPr>
              <a:lnSpc>
                <a:spcPct val="90000"/>
              </a:lnSpc>
              <a:spcBef>
                <a:spcPts val="800"/>
              </a:spcBef>
              <a:buFontTx/>
              <a:buNone/>
            </a:pPr>
            <a:r>
              <a:rPr lang="en-US" altLang="en-US" sz="1900" dirty="0">
                <a:solidFill>
                  <a:srgbClr val="000000"/>
                </a:solidFill>
                <a:cs typeface="Arial" panose="020B0604020202020204" pitchFamily="34" charset="0"/>
              </a:rPr>
              <a:t>Fast Food Restaurants</a:t>
            </a:r>
          </a:p>
          <a:p>
            <a:pPr>
              <a:lnSpc>
                <a:spcPct val="90000"/>
              </a:lnSpc>
              <a:spcBef>
                <a:spcPts val="800"/>
              </a:spcBef>
              <a:buFontTx/>
              <a:buNone/>
            </a:pPr>
            <a:r>
              <a:rPr lang="en-US" altLang="en-US" sz="1900" dirty="0">
                <a:solidFill>
                  <a:srgbClr val="000000"/>
                </a:solidFill>
                <a:cs typeface="Arial" panose="020B0604020202020204" pitchFamily="34" charset="0"/>
              </a:rPr>
              <a:t>Liquor Stores</a:t>
            </a:r>
          </a:p>
          <a:p>
            <a:pPr>
              <a:lnSpc>
                <a:spcPct val="90000"/>
              </a:lnSpc>
              <a:spcBef>
                <a:spcPts val="800"/>
              </a:spcBef>
              <a:buFontTx/>
              <a:buNone/>
            </a:pPr>
            <a:r>
              <a:rPr lang="en-US" altLang="en-US" sz="1900" dirty="0">
                <a:solidFill>
                  <a:srgbClr val="000000"/>
                </a:solidFill>
                <a:cs typeface="Arial" panose="020B0604020202020204" pitchFamily="34" charset="0"/>
              </a:rPr>
              <a:t>Unsafe/Limited Parks</a:t>
            </a:r>
          </a:p>
          <a:p>
            <a:pPr>
              <a:lnSpc>
                <a:spcPct val="90000"/>
              </a:lnSpc>
              <a:spcBef>
                <a:spcPts val="800"/>
              </a:spcBef>
              <a:buFontTx/>
              <a:buNone/>
            </a:pPr>
            <a:r>
              <a:rPr lang="en-US" altLang="en-US" sz="1900" dirty="0">
                <a:solidFill>
                  <a:srgbClr val="000000"/>
                </a:solidFill>
                <a:cs typeface="Arial" panose="020B0604020202020204" pitchFamily="34" charset="0"/>
              </a:rPr>
              <a:t>Poor Performing Schools</a:t>
            </a:r>
          </a:p>
          <a:p>
            <a:pPr>
              <a:lnSpc>
                <a:spcPct val="90000"/>
              </a:lnSpc>
              <a:spcBef>
                <a:spcPts val="800"/>
              </a:spcBef>
              <a:buFontTx/>
              <a:buNone/>
            </a:pPr>
            <a:r>
              <a:rPr lang="en-US" altLang="en-US" sz="1900" dirty="0">
                <a:solidFill>
                  <a:srgbClr val="000000"/>
                </a:solidFill>
                <a:cs typeface="Arial" panose="020B0604020202020204" pitchFamily="34" charset="0"/>
              </a:rPr>
              <a:t>Increased Pollution and Toxic Waste Sites</a:t>
            </a:r>
          </a:p>
          <a:p>
            <a:pPr>
              <a:lnSpc>
                <a:spcPct val="90000"/>
              </a:lnSpc>
              <a:spcBef>
                <a:spcPts val="800"/>
              </a:spcBef>
              <a:buFontTx/>
              <a:buNone/>
            </a:pPr>
            <a:r>
              <a:rPr lang="en-US" altLang="en-US" sz="1900" dirty="0">
                <a:solidFill>
                  <a:srgbClr val="000000"/>
                </a:solidFill>
                <a:cs typeface="Arial" panose="020B0604020202020204" pitchFamily="34" charset="0"/>
              </a:rPr>
              <a:t>Limited Public Transportation</a:t>
            </a:r>
          </a:p>
          <a:p>
            <a:pPr>
              <a:lnSpc>
                <a:spcPct val="90000"/>
              </a:lnSpc>
              <a:spcBef>
                <a:spcPts val="800"/>
              </a:spcBef>
              <a:buFontTx/>
              <a:buNone/>
            </a:pPr>
            <a:r>
              <a:rPr lang="en-US" altLang="en-US" sz="1900" dirty="0">
                <a:solidFill>
                  <a:srgbClr val="000000"/>
                </a:solidFill>
                <a:cs typeface="Arial" panose="020B0604020202020204" pitchFamily="34" charset="0"/>
              </a:rPr>
              <a:t>High Levels of Crime</a:t>
            </a:r>
          </a:p>
        </p:txBody>
      </p:sp>
      <p:sp>
        <p:nvSpPr>
          <p:cNvPr id="27657" name="Text Box 4">
            <a:extLst>
              <a:ext uri="{FF2B5EF4-FFF2-40B4-BE49-F238E27FC236}">
                <a16:creationId xmlns:a16="http://schemas.microsoft.com/office/drawing/2014/main" id="{FCE6FF68-9049-4C1A-AD44-154BEE7A72D1}"/>
              </a:ext>
            </a:extLst>
          </p:cNvPr>
          <p:cNvSpPr txBox="1">
            <a:spLocks noChangeArrowheads="1"/>
          </p:cNvSpPr>
          <p:nvPr/>
        </p:nvSpPr>
        <p:spPr bwMode="auto">
          <a:xfrm>
            <a:off x="172614" y="1805257"/>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b="1" dirty="0"/>
              <a:t>Communities of Opportunity</a:t>
            </a:r>
          </a:p>
        </p:txBody>
      </p:sp>
      <p:sp>
        <p:nvSpPr>
          <p:cNvPr id="27658" name="Text Box 6">
            <a:extLst>
              <a:ext uri="{FF2B5EF4-FFF2-40B4-BE49-F238E27FC236}">
                <a16:creationId xmlns:a16="http://schemas.microsoft.com/office/drawing/2014/main" id="{FF8404E9-3C4C-4B46-B527-AD4A2EB6E37E}"/>
              </a:ext>
            </a:extLst>
          </p:cNvPr>
          <p:cNvSpPr txBox="1">
            <a:spLocks noChangeArrowheads="1"/>
          </p:cNvSpPr>
          <p:nvPr/>
        </p:nvSpPr>
        <p:spPr bwMode="auto">
          <a:xfrm>
            <a:off x="5753100" y="1805257"/>
            <a:ext cx="312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2000" b="1" dirty="0"/>
              <a:t>High Vulnerability Communities</a:t>
            </a:r>
          </a:p>
        </p:txBody>
      </p:sp>
      <p:cxnSp>
        <p:nvCxnSpPr>
          <p:cNvPr id="27662" name="AutoShape 13">
            <a:extLst>
              <a:ext uri="{FF2B5EF4-FFF2-40B4-BE49-F238E27FC236}">
                <a16:creationId xmlns:a16="http://schemas.microsoft.com/office/drawing/2014/main" id="{F670478B-097C-4784-AD94-FCD7F84FD3FC}"/>
              </a:ext>
            </a:extLst>
          </p:cNvPr>
          <p:cNvCxnSpPr>
            <a:cxnSpLocks noChangeShapeType="1"/>
            <a:endCxn id="27652" idx="0"/>
          </p:cNvCxnSpPr>
          <p:nvPr/>
        </p:nvCxnSpPr>
        <p:spPr bwMode="auto">
          <a:xfrm rot="10800000" flipV="1">
            <a:off x="4572000" y="3013275"/>
            <a:ext cx="1143000" cy="38100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59" name="Text Box 8">
            <a:extLst>
              <a:ext uri="{FF2B5EF4-FFF2-40B4-BE49-F238E27FC236}">
                <a16:creationId xmlns:a16="http://schemas.microsoft.com/office/drawing/2014/main" id="{76093F77-CB88-407B-A373-38E4148FABFB}"/>
              </a:ext>
            </a:extLst>
          </p:cNvPr>
          <p:cNvSpPr txBox="1">
            <a:spLocks noChangeArrowheads="1"/>
          </p:cNvSpPr>
          <p:nvPr/>
        </p:nvSpPr>
        <p:spPr bwMode="auto">
          <a:xfrm>
            <a:off x="3705807" y="1838525"/>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dirty="0"/>
              <a:t>Good Health Status</a:t>
            </a:r>
          </a:p>
        </p:txBody>
      </p:sp>
      <p:cxnSp>
        <p:nvCxnSpPr>
          <p:cNvPr id="27661" name="AutoShape 12">
            <a:extLst>
              <a:ext uri="{FF2B5EF4-FFF2-40B4-BE49-F238E27FC236}">
                <a16:creationId xmlns:a16="http://schemas.microsoft.com/office/drawing/2014/main" id="{A0CA4CEA-9111-4CD6-9EA8-C824E1C08027}"/>
              </a:ext>
            </a:extLst>
          </p:cNvPr>
          <p:cNvCxnSpPr>
            <a:cxnSpLocks noChangeShapeType="1"/>
            <a:endCxn id="27653" idx="2"/>
          </p:cNvCxnSpPr>
          <p:nvPr/>
        </p:nvCxnSpPr>
        <p:spPr bwMode="auto">
          <a:xfrm flipV="1">
            <a:off x="3429000" y="2556075"/>
            <a:ext cx="1153107" cy="568729"/>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60" name="Text Box 10">
            <a:extLst>
              <a:ext uri="{FF2B5EF4-FFF2-40B4-BE49-F238E27FC236}">
                <a16:creationId xmlns:a16="http://schemas.microsoft.com/office/drawing/2014/main" id="{842A8CA8-89F5-4985-8F1F-B26F8D065599}"/>
              </a:ext>
            </a:extLst>
          </p:cNvPr>
          <p:cNvSpPr txBox="1">
            <a:spLocks noChangeArrowheads="1"/>
          </p:cNvSpPr>
          <p:nvPr/>
        </p:nvSpPr>
        <p:spPr bwMode="auto">
          <a:xfrm>
            <a:off x="3505199" y="3470475"/>
            <a:ext cx="20931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dirty="0"/>
              <a:t>Poor Health Status</a:t>
            </a:r>
            <a:br>
              <a:rPr lang="en-US" altLang="en-US" b="1" dirty="0"/>
            </a:br>
            <a:r>
              <a:rPr lang="en-US" altLang="en-US" b="1" dirty="0"/>
              <a:t>contributes to health disparities</a:t>
            </a:r>
            <a:r>
              <a:rPr lang="en-US" altLang="en-US" dirty="0"/>
              <a:t>:</a:t>
            </a:r>
          </a:p>
          <a:p>
            <a:pPr>
              <a:buFontTx/>
              <a:buChar char="•"/>
            </a:pPr>
            <a:endParaRPr lang="en-US" altLang="en-US" dirty="0"/>
          </a:p>
          <a:p>
            <a:pPr algn="ctr"/>
            <a:r>
              <a:rPr lang="en-US" altLang="en-US" dirty="0"/>
              <a:t>Obesity</a:t>
            </a:r>
          </a:p>
          <a:p>
            <a:pPr algn="ctr"/>
            <a:r>
              <a:rPr lang="en-US" altLang="en-US" dirty="0"/>
              <a:t>Diabetes</a:t>
            </a:r>
          </a:p>
          <a:p>
            <a:pPr algn="ctr"/>
            <a:r>
              <a:rPr lang="en-US" altLang="en-US" dirty="0"/>
              <a:t>Asthma</a:t>
            </a:r>
          </a:p>
          <a:p>
            <a:pPr algn="ctr"/>
            <a:r>
              <a:rPr lang="en-US" altLang="en-US" dirty="0"/>
              <a:t>Infant Mortality</a:t>
            </a:r>
          </a:p>
        </p:txBody>
      </p:sp>
      <p:sp>
        <p:nvSpPr>
          <p:cNvPr id="27650" name="Rectangle 5">
            <a:extLst>
              <a:ext uri="{FF2B5EF4-FFF2-40B4-BE49-F238E27FC236}">
                <a16:creationId xmlns:a16="http://schemas.microsoft.com/office/drawing/2014/main" id="{3AAF8CA0-6BBD-470C-B6A7-85084C0F82BF}"/>
              </a:ext>
            </a:extLst>
          </p:cNvPr>
          <p:cNvSpPr>
            <a:spLocks noChangeArrowheads="1"/>
          </p:cNvSpPr>
          <p:nvPr/>
        </p:nvSpPr>
        <p:spPr bwMode="auto">
          <a:xfrm>
            <a:off x="228600" y="2860875"/>
            <a:ext cx="3200400" cy="2895600"/>
          </a:xfrm>
          <a:prstGeom prst="rect">
            <a:avLst/>
          </a:prstGeom>
          <a:solidFill>
            <a:schemeClr val="accent3">
              <a:lumMod val="40000"/>
              <a:lumOff val="60000"/>
            </a:schemeClr>
          </a:solidFill>
          <a:ln w="38100">
            <a:solidFill>
              <a:schemeClr val="bg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latin typeface="Times New Roman" panose="02020603050405020304" pitchFamily="18" charset="0"/>
            </a:endParaRPr>
          </a:p>
        </p:txBody>
      </p:sp>
      <p:sp>
        <p:nvSpPr>
          <p:cNvPr id="23" name="TextBox 22">
            <a:extLst>
              <a:ext uri="{FF2B5EF4-FFF2-40B4-BE49-F238E27FC236}">
                <a16:creationId xmlns:a16="http://schemas.microsoft.com/office/drawing/2014/main" id="{551B1C8B-E39D-49F2-92D5-B48E786D51A0}"/>
              </a:ext>
            </a:extLst>
          </p:cNvPr>
          <p:cNvSpPr txBox="1"/>
          <p:nvPr/>
        </p:nvSpPr>
        <p:spPr>
          <a:xfrm>
            <a:off x="337392" y="2937075"/>
            <a:ext cx="3015408" cy="2549929"/>
          </a:xfrm>
          <a:prstGeom prst="rect">
            <a:avLst/>
          </a:prstGeom>
          <a:noFill/>
        </p:spPr>
        <p:txBody>
          <a:bodyPr wrap="square">
            <a:spAutoFit/>
          </a:bodyPr>
          <a:lstStyle/>
          <a:p>
            <a:pPr>
              <a:lnSpc>
                <a:spcPct val="90000"/>
              </a:lnSpc>
              <a:spcBef>
                <a:spcPts val="800"/>
              </a:spcBef>
              <a:buFontTx/>
              <a:buNone/>
              <a:defRPr/>
            </a:pPr>
            <a:r>
              <a:rPr lang="en-US" sz="1900" dirty="0">
                <a:solidFill>
                  <a:srgbClr val="000000"/>
                </a:solidFill>
                <a:ea typeface="Arial" pitchFamily="25" charset="0"/>
                <a:cs typeface="Arial" pitchFamily="25" charset="0"/>
              </a:rPr>
              <a:t>Parks</a:t>
            </a:r>
          </a:p>
          <a:p>
            <a:pPr>
              <a:lnSpc>
                <a:spcPct val="90000"/>
              </a:lnSpc>
              <a:spcBef>
                <a:spcPts val="800"/>
              </a:spcBef>
              <a:buFontTx/>
              <a:buNone/>
              <a:defRPr/>
            </a:pPr>
            <a:r>
              <a:rPr lang="en-US" sz="1900" dirty="0">
                <a:solidFill>
                  <a:srgbClr val="000000"/>
                </a:solidFill>
                <a:ea typeface="Arial" pitchFamily="25" charset="0"/>
                <a:cs typeface="Arial" pitchFamily="25" charset="0"/>
              </a:rPr>
              <a:t>Sidewalks</a:t>
            </a:r>
          </a:p>
          <a:p>
            <a:pPr>
              <a:lnSpc>
                <a:spcPct val="90000"/>
              </a:lnSpc>
              <a:spcBef>
                <a:spcPts val="800"/>
              </a:spcBef>
              <a:buFontTx/>
              <a:buNone/>
              <a:defRPr/>
            </a:pPr>
            <a:r>
              <a:rPr lang="en-US" sz="1900" dirty="0">
                <a:solidFill>
                  <a:srgbClr val="000000"/>
                </a:solidFill>
                <a:ea typeface="Arial" pitchFamily="25" charset="0"/>
                <a:cs typeface="Arial" pitchFamily="25" charset="0"/>
              </a:rPr>
              <a:t>Grocery Stores</a:t>
            </a:r>
          </a:p>
          <a:p>
            <a:pPr>
              <a:lnSpc>
                <a:spcPct val="90000"/>
              </a:lnSpc>
              <a:spcBef>
                <a:spcPts val="800"/>
              </a:spcBef>
              <a:buFontTx/>
              <a:buNone/>
              <a:defRPr/>
            </a:pPr>
            <a:r>
              <a:rPr lang="en-US" sz="1900" dirty="0">
                <a:solidFill>
                  <a:srgbClr val="000000"/>
                </a:solidFill>
                <a:ea typeface="Arial" pitchFamily="25" charset="0"/>
                <a:cs typeface="Arial" pitchFamily="25" charset="0"/>
              </a:rPr>
              <a:t>Financial Institutions</a:t>
            </a:r>
          </a:p>
          <a:p>
            <a:pPr indent="-182880">
              <a:lnSpc>
                <a:spcPct val="90000"/>
              </a:lnSpc>
              <a:spcBef>
                <a:spcPts val="800"/>
              </a:spcBef>
              <a:buFontTx/>
              <a:buNone/>
              <a:defRPr/>
            </a:pPr>
            <a:r>
              <a:rPr lang="en-US" sz="1900" dirty="0">
                <a:solidFill>
                  <a:srgbClr val="000000"/>
                </a:solidFill>
                <a:ea typeface="Arial" pitchFamily="25" charset="0"/>
                <a:cs typeface="Arial" pitchFamily="25" charset="0"/>
              </a:rPr>
              <a:t>Better Performing Schools</a:t>
            </a:r>
          </a:p>
          <a:p>
            <a:pPr indent="-182880">
              <a:lnSpc>
                <a:spcPct val="90000"/>
              </a:lnSpc>
              <a:spcBef>
                <a:spcPts val="800"/>
              </a:spcBef>
              <a:buFontTx/>
              <a:buNone/>
              <a:defRPr/>
            </a:pPr>
            <a:r>
              <a:rPr lang="en-US" sz="1900" dirty="0">
                <a:solidFill>
                  <a:srgbClr val="000000"/>
                </a:solidFill>
                <a:ea typeface="Arial" pitchFamily="25" charset="0"/>
                <a:cs typeface="Arial" pitchFamily="25" charset="0"/>
              </a:rPr>
              <a:t>Good Public Transportation</a:t>
            </a:r>
          </a:p>
          <a:p>
            <a:pPr indent="-182880">
              <a:lnSpc>
                <a:spcPct val="90000"/>
              </a:lnSpc>
              <a:spcBef>
                <a:spcPts val="800"/>
              </a:spcBef>
              <a:buFontTx/>
              <a:buNone/>
              <a:defRPr/>
            </a:pPr>
            <a:r>
              <a:rPr lang="en-US" sz="1900" dirty="0">
                <a:solidFill>
                  <a:srgbClr val="000000"/>
                </a:solidFill>
                <a:cs typeface="Arial" pitchFamily="25" charset="0"/>
              </a:rPr>
              <a:t>Safe and Clean Housing</a:t>
            </a:r>
            <a:endParaRPr lang="en-US" sz="19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terminants of health as set out by Dahlgren and Whitehead (1992)  ">
            <a:extLst>
              <a:ext uri="{FF2B5EF4-FFF2-40B4-BE49-F238E27FC236}">
                <a16:creationId xmlns:a16="http://schemas.microsoft.com/office/drawing/2014/main" id="{2C26A752-5723-42F2-AE1C-35DB171513F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953" r="4733"/>
          <a:stretch/>
        </p:blipFill>
        <p:spPr bwMode="auto">
          <a:xfrm>
            <a:off x="4195346" y="1880641"/>
            <a:ext cx="4726608" cy="3373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F80771-8529-46FF-9832-3BB79A5DDE2C}"/>
              </a:ext>
            </a:extLst>
          </p:cNvPr>
          <p:cNvSpPr>
            <a:spLocks noGrp="1"/>
          </p:cNvSpPr>
          <p:nvPr>
            <p:ph type="title"/>
          </p:nvPr>
        </p:nvSpPr>
        <p:spPr>
          <a:xfrm>
            <a:off x="628650" y="902448"/>
            <a:ext cx="7886700" cy="788241"/>
          </a:xfrm>
        </p:spPr>
        <p:txBody>
          <a:bodyPr/>
          <a:lstStyle/>
          <a:p>
            <a:r>
              <a:rPr lang="en-US" sz="4000" dirty="0"/>
              <a:t>Social Determinants of SUD</a:t>
            </a:r>
          </a:p>
        </p:txBody>
      </p:sp>
      <p:sp>
        <p:nvSpPr>
          <p:cNvPr id="8" name="Content Placeholder 7">
            <a:extLst>
              <a:ext uri="{FF2B5EF4-FFF2-40B4-BE49-F238E27FC236}">
                <a16:creationId xmlns:a16="http://schemas.microsoft.com/office/drawing/2014/main" id="{EF9AB3E7-0BC6-4056-A6FA-D7BB889D64EC}"/>
              </a:ext>
            </a:extLst>
          </p:cNvPr>
          <p:cNvSpPr>
            <a:spLocks noGrp="1"/>
          </p:cNvSpPr>
          <p:nvPr>
            <p:ph sz="half" idx="1"/>
          </p:nvPr>
        </p:nvSpPr>
        <p:spPr>
          <a:xfrm>
            <a:off x="628650" y="1906650"/>
            <a:ext cx="3886200" cy="4351338"/>
          </a:xfrm>
        </p:spPr>
        <p:txBody>
          <a:bodyPr>
            <a:normAutofit/>
          </a:bodyPr>
          <a:lstStyle/>
          <a:p>
            <a:r>
              <a:rPr lang="en-US" sz="2400" dirty="0"/>
              <a:t>Proximal vs. Distal</a:t>
            </a:r>
          </a:p>
          <a:p>
            <a:r>
              <a:rPr lang="en-US" sz="2400" dirty="0"/>
              <a:t>Individual vs. Community</a:t>
            </a:r>
          </a:p>
        </p:txBody>
      </p:sp>
      <p:sp>
        <p:nvSpPr>
          <p:cNvPr id="14" name="TextBox 13">
            <a:extLst>
              <a:ext uri="{FF2B5EF4-FFF2-40B4-BE49-F238E27FC236}">
                <a16:creationId xmlns:a16="http://schemas.microsoft.com/office/drawing/2014/main" id="{5AF7373A-C4AC-442B-970E-46AD95F3ED31}"/>
              </a:ext>
            </a:extLst>
          </p:cNvPr>
          <p:cNvSpPr txBox="1"/>
          <p:nvPr/>
        </p:nvSpPr>
        <p:spPr>
          <a:xfrm>
            <a:off x="6074123" y="5443739"/>
            <a:ext cx="2847831" cy="307777"/>
          </a:xfrm>
          <a:prstGeom prst="rect">
            <a:avLst/>
          </a:prstGeom>
          <a:noFill/>
        </p:spPr>
        <p:txBody>
          <a:bodyPr wrap="square">
            <a:spAutoFit/>
          </a:bodyPr>
          <a:lstStyle/>
          <a:p>
            <a:pPr algn="l"/>
            <a:r>
              <a:rPr lang="en-US" sz="1400" b="0" i="0" dirty="0">
                <a:solidFill>
                  <a:srgbClr val="111111"/>
                </a:solidFill>
                <a:effectLst/>
                <a:latin typeface="Roboto"/>
              </a:rPr>
              <a:t>Dahlgren and Whitehead (1992)  </a:t>
            </a:r>
          </a:p>
        </p:txBody>
      </p:sp>
      <p:sp>
        <p:nvSpPr>
          <p:cNvPr id="16" name="TextBox 15">
            <a:extLst>
              <a:ext uri="{FF2B5EF4-FFF2-40B4-BE49-F238E27FC236}">
                <a16:creationId xmlns:a16="http://schemas.microsoft.com/office/drawing/2014/main" id="{DBD8B5C1-2565-4A5A-A84C-35EA6E175748}"/>
              </a:ext>
            </a:extLst>
          </p:cNvPr>
          <p:cNvSpPr txBox="1"/>
          <p:nvPr/>
        </p:nvSpPr>
        <p:spPr>
          <a:xfrm>
            <a:off x="628649" y="3000996"/>
            <a:ext cx="3365835" cy="2646878"/>
          </a:xfrm>
          <a:prstGeom prst="rect">
            <a:avLst/>
          </a:prstGeom>
          <a:noFill/>
        </p:spPr>
        <p:txBody>
          <a:bodyPr wrap="square">
            <a:spAutoFit/>
          </a:bodyPr>
          <a:lstStyle/>
          <a:p>
            <a:r>
              <a:rPr lang="en-US" sz="2000" dirty="0"/>
              <a:t>Generally, SUD/OUD literature focuses on:</a:t>
            </a:r>
          </a:p>
          <a:p>
            <a:pPr marL="274320" lvl="1" indent="-182880">
              <a:buFont typeface="Arial" panose="020B0604020202020204" pitchFamily="34" charset="0"/>
              <a:buChar char="•"/>
            </a:pPr>
            <a:r>
              <a:rPr lang="en-US" dirty="0"/>
              <a:t>proximal determinants (e.g., demographic and individual lifestyle)</a:t>
            </a:r>
          </a:p>
          <a:p>
            <a:pPr marL="274320" lvl="1" indent="-182880">
              <a:buFont typeface="Arial" panose="020B0604020202020204" pitchFamily="34" charset="0"/>
              <a:buChar char="•"/>
            </a:pPr>
            <a:r>
              <a:rPr lang="en-US" dirty="0"/>
              <a:t>social/community networks (e.g., peer support, stigma, exposure to prevention programs)</a:t>
            </a:r>
          </a:p>
        </p:txBody>
      </p:sp>
    </p:spTree>
    <p:extLst>
      <p:ext uri="{BB962C8B-B14F-4D97-AF65-F5344CB8AC3E}">
        <p14:creationId xmlns:p14="http://schemas.microsoft.com/office/powerpoint/2010/main" val="14140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terminants of health as set out by Dahlgren and Whitehead (1992)  ">
            <a:extLst>
              <a:ext uri="{FF2B5EF4-FFF2-40B4-BE49-F238E27FC236}">
                <a16:creationId xmlns:a16="http://schemas.microsoft.com/office/drawing/2014/main" id="{2C26A752-5723-42F2-AE1C-35DB171513F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953" r="4733"/>
          <a:stretch/>
        </p:blipFill>
        <p:spPr bwMode="auto">
          <a:xfrm>
            <a:off x="4195346" y="1880641"/>
            <a:ext cx="4726608" cy="33731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F80771-8529-46FF-9832-3BB79A5DDE2C}"/>
              </a:ext>
            </a:extLst>
          </p:cNvPr>
          <p:cNvSpPr>
            <a:spLocks noGrp="1"/>
          </p:cNvSpPr>
          <p:nvPr>
            <p:ph type="title"/>
          </p:nvPr>
        </p:nvSpPr>
        <p:spPr>
          <a:xfrm>
            <a:off x="628650" y="902448"/>
            <a:ext cx="7886700" cy="788241"/>
          </a:xfrm>
        </p:spPr>
        <p:txBody>
          <a:bodyPr/>
          <a:lstStyle/>
          <a:p>
            <a:r>
              <a:rPr lang="en-US" sz="4000" dirty="0"/>
              <a:t>Social Determinants of SUD</a:t>
            </a:r>
          </a:p>
        </p:txBody>
      </p:sp>
      <p:sp>
        <p:nvSpPr>
          <p:cNvPr id="8" name="Content Placeholder 7">
            <a:extLst>
              <a:ext uri="{FF2B5EF4-FFF2-40B4-BE49-F238E27FC236}">
                <a16:creationId xmlns:a16="http://schemas.microsoft.com/office/drawing/2014/main" id="{EF9AB3E7-0BC6-4056-A6FA-D7BB889D64EC}"/>
              </a:ext>
            </a:extLst>
          </p:cNvPr>
          <p:cNvSpPr>
            <a:spLocks noGrp="1"/>
          </p:cNvSpPr>
          <p:nvPr>
            <p:ph sz="half" idx="1"/>
          </p:nvPr>
        </p:nvSpPr>
        <p:spPr/>
        <p:txBody>
          <a:bodyPr>
            <a:normAutofit/>
          </a:bodyPr>
          <a:lstStyle/>
          <a:p>
            <a:r>
              <a:rPr lang="en-US" sz="2400" dirty="0"/>
              <a:t>Only a very small SUD literature focusing on distal factors</a:t>
            </a:r>
          </a:p>
        </p:txBody>
      </p:sp>
      <p:sp>
        <p:nvSpPr>
          <p:cNvPr id="14" name="TextBox 13">
            <a:extLst>
              <a:ext uri="{FF2B5EF4-FFF2-40B4-BE49-F238E27FC236}">
                <a16:creationId xmlns:a16="http://schemas.microsoft.com/office/drawing/2014/main" id="{5AF7373A-C4AC-442B-970E-46AD95F3ED31}"/>
              </a:ext>
            </a:extLst>
          </p:cNvPr>
          <p:cNvSpPr txBox="1"/>
          <p:nvPr/>
        </p:nvSpPr>
        <p:spPr>
          <a:xfrm>
            <a:off x="6074123" y="5443739"/>
            <a:ext cx="2847831" cy="307777"/>
          </a:xfrm>
          <a:prstGeom prst="rect">
            <a:avLst/>
          </a:prstGeom>
          <a:noFill/>
        </p:spPr>
        <p:txBody>
          <a:bodyPr wrap="square">
            <a:spAutoFit/>
          </a:bodyPr>
          <a:lstStyle/>
          <a:p>
            <a:pPr algn="l"/>
            <a:r>
              <a:rPr lang="en-US" sz="1400" b="0" i="0" dirty="0">
                <a:solidFill>
                  <a:srgbClr val="111111"/>
                </a:solidFill>
                <a:effectLst/>
                <a:latin typeface="Roboto"/>
              </a:rPr>
              <a:t>Dahlgren and Whitehead (1992)  </a:t>
            </a:r>
          </a:p>
        </p:txBody>
      </p:sp>
      <p:sp>
        <p:nvSpPr>
          <p:cNvPr id="16" name="TextBox 15">
            <a:extLst>
              <a:ext uri="{FF2B5EF4-FFF2-40B4-BE49-F238E27FC236}">
                <a16:creationId xmlns:a16="http://schemas.microsoft.com/office/drawing/2014/main" id="{DBD8B5C1-2565-4A5A-A84C-35EA6E175748}"/>
              </a:ext>
            </a:extLst>
          </p:cNvPr>
          <p:cNvSpPr txBox="1"/>
          <p:nvPr/>
        </p:nvSpPr>
        <p:spPr>
          <a:xfrm>
            <a:off x="628649" y="3112532"/>
            <a:ext cx="3566697" cy="2246769"/>
          </a:xfrm>
          <a:prstGeom prst="rect">
            <a:avLst/>
          </a:prstGeom>
          <a:noFill/>
        </p:spPr>
        <p:txBody>
          <a:bodyPr wrap="square">
            <a:spAutoFit/>
          </a:bodyPr>
          <a:lstStyle/>
          <a:p>
            <a:r>
              <a:rPr lang="en-US" sz="2000" dirty="0"/>
              <a:t>Community-level living and working conditions</a:t>
            </a:r>
          </a:p>
          <a:p>
            <a:endParaRPr lang="en-US" sz="2000" dirty="0"/>
          </a:p>
          <a:p>
            <a:r>
              <a:rPr lang="en-US" sz="2000" dirty="0"/>
              <a:t>Political structures, larger economic and structural components of community that are barriers or facilitators</a:t>
            </a:r>
            <a:endParaRPr lang="en-US" dirty="0"/>
          </a:p>
        </p:txBody>
      </p:sp>
    </p:spTree>
    <p:extLst>
      <p:ext uri="{BB962C8B-B14F-4D97-AF65-F5344CB8AC3E}">
        <p14:creationId xmlns:p14="http://schemas.microsoft.com/office/powerpoint/2010/main" val="51377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6363E21C-6807-4AD7-9F87-DD44BB7B9619}"/>
              </a:ext>
            </a:extLst>
          </p:cNvPr>
          <p:cNvSpPr>
            <a:spLocks noGrp="1"/>
          </p:cNvSpPr>
          <p:nvPr>
            <p:ph idx="15"/>
          </p:nvPr>
        </p:nvSpPr>
        <p:spPr>
          <a:xfrm>
            <a:off x="5573888" y="229810"/>
            <a:ext cx="3392206" cy="668812"/>
          </a:xfrm>
        </p:spPr>
        <p:txBody>
          <a:bodyPr/>
          <a:lstStyle/>
          <a:p>
            <a:endParaRPr lang="en-US"/>
          </a:p>
        </p:txBody>
      </p:sp>
      <p:sp>
        <p:nvSpPr>
          <p:cNvPr id="2" name="Title 1">
            <a:extLst>
              <a:ext uri="{FF2B5EF4-FFF2-40B4-BE49-F238E27FC236}">
                <a16:creationId xmlns:a16="http://schemas.microsoft.com/office/drawing/2014/main" id="{DF3E44F1-F903-4B2D-9CC2-D38344CBDCCA}"/>
              </a:ext>
            </a:extLst>
          </p:cNvPr>
          <p:cNvSpPr>
            <a:spLocks noGrp="1"/>
          </p:cNvSpPr>
          <p:nvPr>
            <p:ph idx="16"/>
          </p:nvPr>
        </p:nvSpPr>
        <p:spPr>
          <a:xfrm>
            <a:off x="532437" y="1307939"/>
            <a:ext cx="8125426" cy="535460"/>
          </a:xfrm>
        </p:spPr>
        <p:txBody>
          <a:bodyPr>
            <a:normAutofit/>
          </a:bodyPr>
          <a:lstStyle/>
          <a:p>
            <a:pPr algn="ctr">
              <a:spcAft>
                <a:spcPts val="600"/>
              </a:spcAft>
            </a:pPr>
            <a:r>
              <a:rPr lang="en-US" sz="4000" b="0" dirty="0">
                <a:solidFill>
                  <a:schemeClr val="tx1"/>
                </a:solidFill>
                <a:latin typeface="+mj-lt"/>
                <a:ea typeface="+mj-ea"/>
                <a:cs typeface="+mj-cs"/>
              </a:rPr>
              <a:t>SDH are complex and interrelated</a:t>
            </a:r>
          </a:p>
        </p:txBody>
      </p:sp>
      <p:graphicFrame>
        <p:nvGraphicFramePr>
          <p:cNvPr id="6" name="Content Placeholder 2">
            <a:extLst>
              <a:ext uri="{FF2B5EF4-FFF2-40B4-BE49-F238E27FC236}">
                <a16:creationId xmlns:a16="http://schemas.microsoft.com/office/drawing/2014/main" id="{BEF33FE5-4372-4408-BFB8-C0E5EBB557E0}"/>
              </a:ext>
            </a:extLst>
          </p:cNvPr>
          <p:cNvGraphicFramePr>
            <a:graphicFrameLocks noGrp="1"/>
          </p:cNvGraphicFramePr>
          <p:nvPr>
            <p:ph idx="14"/>
            <p:extLst>
              <p:ext uri="{D42A27DB-BD31-4B8C-83A1-F6EECF244321}">
                <p14:modId xmlns:p14="http://schemas.microsoft.com/office/powerpoint/2010/main" val="3495315594"/>
              </p:ext>
            </p:extLst>
          </p:nvPr>
        </p:nvGraphicFramePr>
        <p:xfrm>
          <a:off x="532436" y="1843399"/>
          <a:ext cx="8125427" cy="451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9006AFFA-9EAD-483D-868E-4EEE3E3E5E3C}"/>
              </a:ext>
            </a:extLst>
          </p:cNvPr>
          <p:cNvSpPr>
            <a:spLocks noGrp="1"/>
          </p:cNvSpPr>
          <p:nvPr>
            <p:ph type="sldNum" sz="quarter" idx="4294967295"/>
          </p:nvPr>
        </p:nvSpPr>
        <p:spPr>
          <a:xfrm>
            <a:off x="6457950" y="6356351"/>
            <a:ext cx="2057400" cy="365125"/>
          </a:xfrm>
          <a:prstGeom prst="rect">
            <a:avLst/>
          </a:prstGeom>
        </p:spPr>
        <p:txBody>
          <a:bodyPr/>
          <a:lstStyle/>
          <a:p>
            <a:pPr>
              <a:spcAft>
                <a:spcPts val="600"/>
              </a:spcAft>
            </a:pPr>
            <a:fld id="{57299947-1565-492F-829E-E650B82FE392}" type="slidenum">
              <a:rPr lang="en-US" smtClean="0"/>
              <a:pPr>
                <a:spcAft>
                  <a:spcPts val="600"/>
                </a:spcAft>
              </a:pPr>
              <a:t>7</a:t>
            </a:fld>
            <a:endParaRPr lang="en-US"/>
          </a:p>
        </p:txBody>
      </p:sp>
    </p:spTree>
    <p:extLst>
      <p:ext uri="{BB962C8B-B14F-4D97-AF65-F5344CB8AC3E}">
        <p14:creationId xmlns:p14="http://schemas.microsoft.com/office/powerpoint/2010/main" val="314369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2280260C-2249-4C40-978F-F1B912EAF9A8}"/>
              </a:ext>
            </a:extLst>
          </p:cNvPr>
          <p:cNvSpPr>
            <a:spLocks noGrp="1"/>
          </p:cNvSpPr>
          <p:nvPr>
            <p:ph type="title"/>
          </p:nvPr>
        </p:nvSpPr>
        <p:spPr>
          <a:xfrm>
            <a:off x="457200" y="848756"/>
            <a:ext cx="8229600" cy="568882"/>
          </a:xfrm>
        </p:spPr>
        <p:txBody>
          <a:bodyPr/>
          <a:lstStyle/>
          <a:p>
            <a:r>
              <a:rPr lang="en-US" sz="4000" dirty="0"/>
              <a:t>The Ohio Opportunity Index</a:t>
            </a:r>
          </a:p>
        </p:txBody>
      </p:sp>
      <p:cxnSp>
        <p:nvCxnSpPr>
          <p:cNvPr id="6" name="Elbow Connector 14">
            <a:extLst>
              <a:ext uri="{FF2B5EF4-FFF2-40B4-BE49-F238E27FC236}">
                <a16:creationId xmlns:a16="http://schemas.microsoft.com/office/drawing/2014/main" id="{6DA0A5BF-AD17-4DE4-AABA-B635FF229D17}"/>
              </a:ext>
            </a:extLst>
          </p:cNvPr>
          <p:cNvCxnSpPr>
            <a:endCxn id="30" idx="1"/>
          </p:cNvCxnSpPr>
          <p:nvPr/>
        </p:nvCxnSpPr>
        <p:spPr bwMode="auto">
          <a:xfrm>
            <a:off x="724673" y="5123743"/>
            <a:ext cx="2807074" cy="1131224"/>
          </a:xfrm>
          <a:prstGeom prst="bentConnector3">
            <a:avLst>
              <a:gd name="adj1" fmla="val 1524"/>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Elbow Connector 41">
            <a:extLst>
              <a:ext uri="{FF2B5EF4-FFF2-40B4-BE49-F238E27FC236}">
                <a16:creationId xmlns:a16="http://schemas.microsoft.com/office/drawing/2014/main" id="{0412C4B8-032A-4952-9191-4CCA16E2D86A}"/>
              </a:ext>
            </a:extLst>
          </p:cNvPr>
          <p:cNvCxnSpPr>
            <a:endCxn id="30" idx="1"/>
          </p:cNvCxnSpPr>
          <p:nvPr/>
        </p:nvCxnSpPr>
        <p:spPr bwMode="auto">
          <a:xfrm>
            <a:off x="1897088" y="5123743"/>
            <a:ext cx="1634659" cy="1131224"/>
          </a:xfrm>
          <a:prstGeom prst="bentConnector3">
            <a:avLst>
              <a:gd name="adj1" fmla="val 8009"/>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Elbow Connector 43">
            <a:extLst>
              <a:ext uri="{FF2B5EF4-FFF2-40B4-BE49-F238E27FC236}">
                <a16:creationId xmlns:a16="http://schemas.microsoft.com/office/drawing/2014/main" id="{AE599D23-6819-4EBC-809C-9E096F33406A}"/>
              </a:ext>
            </a:extLst>
          </p:cNvPr>
          <p:cNvCxnSpPr>
            <a:stCxn id="24" idx="2"/>
            <a:endCxn id="30" idx="1"/>
          </p:cNvCxnSpPr>
          <p:nvPr/>
        </p:nvCxnSpPr>
        <p:spPr bwMode="auto">
          <a:xfrm rot="16200000" flipH="1">
            <a:off x="2855350" y="5578571"/>
            <a:ext cx="1133804" cy="218989"/>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Elbow Connector 47">
            <a:extLst>
              <a:ext uri="{FF2B5EF4-FFF2-40B4-BE49-F238E27FC236}">
                <a16:creationId xmlns:a16="http://schemas.microsoft.com/office/drawing/2014/main" id="{1AD3B937-0CA9-4E5C-AC6D-5B7584ECC8A8}"/>
              </a:ext>
            </a:extLst>
          </p:cNvPr>
          <p:cNvCxnSpPr>
            <a:stCxn id="29" idx="2"/>
            <a:endCxn id="30" idx="0"/>
          </p:cNvCxnSpPr>
          <p:nvPr/>
        </p:nvCxnSpPr>
        <p:spPr bwMode="auto">
          <a:xfrm rot="16200000" flipH="1">
            <a:off x="4508872" y="6030262"/>
            <a:ext cx="179996" cy="473"/>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Elbow Connector 51">
            <a:extLst>
              <a:ext uri="{FF2B5EF4-FFF2-40B4-BE49-F238E27FC236}">
                <a16:creationId xmlns:a16="http://schemas.microsoft.com/office/drawing/2014/main" id="{B2FAC6C2-A110-4482-B9C8-4C489C839031}"/>
              </a:ext>
            </a:extLst>
          </p:cNvPr>
          <p:cNvCxnSpPr>
            <a:stCxn id="28" idx="2"/>
            <a:endCxn id="30" idx="3"/>
          </p:cNvCxnSpPr>
          <p:nvPr/>
        </p:nvCxnSpPr>
        <p:spPr bwMode="auto">
          <a:xfrm rot="5400000">
            <a:off x="5197580" y="5584849"/>
            <a:ext cx="1139006" cy="201232"/>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Elbow Connector 54">
            <a:extLst>
              <a:ext uri="{FF2B5EF4-FFF2-40B4-BE49-F238E27FC236}">
                <a16:creationId xmlns:a16="http://schemas.microsoft.com/office/drawing/2014/main" id="{0A288166-D6DA-4A2E-B8CE-FA379F9560F1}"/>
              </a:ext>
            </a:extLst>
          </p:cNvPr>
          <p:cNvCxnSpPr>
            <a:endCxn id="30" idx="3"/>
          </p:cNvCxnSpPr>
          <p:nvPr/>
        </p:nvCxnSpPr>
        <p:spPr bwMode="auto">
          <a:xfrm rot="10800000" flipV="1">
            <a:off x="5666466" y="5123742"/>
            <a:ext cx="1516998" cy="1131225"/>
          </a:xfrm>
          <a:prstGeom prst="bentConnector3">
            <a:avLst>
              <a:gd name="adj1" fmla="val 316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lbow Connector 58">
            <a:extLst>
              <a:ext uri="{FF2B5EF4-FFF2-40B4-BE49-F238E27FC236}">
                <a16:creationId xmlns:a16="http://schemas.microsoft.com/office/drawing/2014/main" id="{0EEE077E-6833-4584-94C3-395E17626CF9}"/>
              </a:ext>
            </a:extLst>
          </p:cNvPr>
          <p:cNvCxnSpPr>
            <a:endCxn id="30" idx="3"/>
          </p:cNvCxnSpPr>
          <p:nvPr/>
        </p:nvCxnSpPr>
        <p:spPr bwMode="auto">
          <a:xfrm rot="10800000" flipV="1">
            <a:off x="5666466" y="5123740"/>
            <a:ext cx="2807074" cy="1131227"/>
          </a:xfrm>
          <a:prstGeom prst="bentConnector3">
            <a:avLst>
              <a:gd name="adj1" fmla="val 1095"/>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CCD72804-7E40-4891-B0BD-511E87EC8058}"/>
              </a:ext>
            </a:extLst>
          </p:cNvPr>
          <p:cNvCxnSpPr>
            <a:stCxn id="31" idx="2"/>
          </p:cNvCxnSpPr>
          <p:nvPr/>
        </p:nvCxnSpPr>
        <p:spPr bwMode="auto">
          <a:xfrm>
            <a:off x="7145170" y="2096314"/>
            <a:ext cx="0"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9038FC0E-613B-4218-A13D-EC448244878B}"/>
              </a:ext>
            </a:extLst>
          </p:cNvPr>
          <p:cNvCxnSpPr/>
          <p:nvPr/>
        </p:nvCxnSpPr>
        <p:spPr bwMode="auto">
          <a:xfrm flipH="1">
            <a:off x="5882445" y="2096314"/>
            <a:ext cx="8404"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E67AC34C-B0DF-4FF5-BAB6-FDB728BCE02C}"/>
              </a:ext>
            </a:extLst>
          </p:cNvPr>
          <p:cNvCxnSpPr>
            <a:stCxn id="25" idx="2"/>
          </p:cNvCxnSpPr>
          <p:nvPr/>
        </p:nvCxnSpPr>
        <p:spPr bwMode="auto">
          <a:xfrm>
            <a:off x="4590229" y="2096314"/>
            <a:ext cx="0"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56E8658D-5F43-4044-89CF-1558EDC079E7}"/>
              </a:ext>
            </a:extLst>
          </p:cNvPr>
          <p:cNvCxnSpPr/>
          <p:nvPr/>
        </p:nvCxnSpPr>
        <p:spPr bwMode="auto">
          <a:xfrm>
            <a:off x="3315929" y="2096314"/>
            <a:ext cx="0"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2E98F6C0-1FDD-4B1C-B0B1-60ADA964B4D3}"/>
              </a:ext>
            </a:extLst>
          </p:cNvPr>
          <p:cNvCxnSpPr>
            <a:stCxn id="21" idx="2"/>
          </p:cNvCxnSpPr>
          <p:nvPr/>
        </p:nvCxnSpPr>
        <p:spPr bwMode="auto">
          <a:xfrm>
            <a:off x="2035287" y="2096314"/>
            <a:ext cx="0"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0D9C828D-FF04-4871-94B3-D8F016974814}"/>
              </a:ext>
            </a:extLst>
          </p:cNvPr>
          <p:cNvCxnSpPr>
            <a:stCxn id="20" idx="2"/>
          </p:cNvCxnSpPr>
          <p:nvPr/>
        </p:nvCxnSpPr>
        <p:spPr bwMode="auto">
          <a:xfrm flipH="1">
            <a:off x="766222" y="2096314"/>
            <a:ext cx="8404"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6E212F17-5BED-4F47-B7B5-1680C5338FD1}"/>
              </a:ext>
            </a:extLst>
          </p:cNvPr>
          <p:cNvSpPr txBox="1"/>
          <p:nvPr/>
        </p:nvSpPr>
        <p:spPr>
          <a:xfrm>
            <a:off x="1438574" y="2484833"/>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Population with an Associate’s Degree or Higher</a:t>
            </a:r>
          </a:p>
          <a:p>
            <a:pPr marL="80687" indent="-80687">
              <a:buFont typeface="Arial" panose="020B0604020202020204" pitchFamily="34" charset="0"/>
              <a:buChar char="•"/>
            </a:pPr>
            <a:r>
              <a:rPr lang="en-US" sz="971" dirty="0"/>
              <a:t>Average school performance </a:t>
            </a:r>
          </a:p>
          <a:p>
            <a:pPr marL="80687" indent="-80687">
              <a:buFont typeface="Arial" panose="020B0604020202020204" pitchFamily="34" charset="0"/>
              <a:buChar char="•"/>
            </a:pPr>
            <a:r>
              <a:rPr lang="en-US" sz="971" dirty="0"/>
              <a:t>Average free &amp; reduced lunch rate</a:t>
            </a:r>
          </a:p>
          <a:p>
            <a:pPr marL="80687" indent="-80687">
              <a:buFont typeface="Arial" panose="020B0604020202020204" pitchFamily="34" charset="0"/>
              <a:buChar char="•"/>
            </a:pPr>
            <a:r>
              <a:rPr lang="en-US" sz="971" dirty="0"/>
              <a:t>High school graduation rate</a:t>
            </a:r>
          </a:p>
          <a:p>
            <a:pPr marL="80687" indent="-80687">
              <a:buFont typeface="Arial" panose="020B0604020202020204" pitchFamily="34" charset="0"/>
              <a:buChar char="•"/>
            </a:pPr>
            <a:r>
              <a:rPr lang="en-US" sz="971" dirty="0"/>
              <a:t>Households with a residential internet connection</a:t>
            </a:r>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p:txBody>
      </p:sp>
      <p:sp>
        <p:nvSpPr>
          <p:cNvPr id="20" name="Flowchart: Process 19">
            <a:extLst>
              <a:ext uri="{FF2B5EF4-FFF2-40B4-BE49-F238E27FC236}">
                <a16:creationId xmlns:a16="http://schemas.microsoft.com/office/drawing/2014/main" id="{7362336F-7613-46C0-A0A3-9DB90903DAD8}"/>
              </a:ext>
            </a:extLst>
          </p:cNvPr>
          <p:cNvSpPr/>
          <p:nvPr/>
        </p:nvSpPr>
        <p:spPr bwMode="auto">
          <a:xfrm>
            <a:off x="236743"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Transportation</a:t>
            </a:r>
          </a:p>
        </p:txBody>
      </p:sp>
      <p:sp>
        <p:nvSpPr>
          <p:cNvPr id="21" name="Flowchart: Process 20">
            <a:extLst>
              <a:ext uri="{FF2B5EF4-FFF2-40B4-BE49-F238E27FC236}">
                <a16:creationId xmlns:a16="http://schemas.microsoft.com/office/drawing/2014/main" id="{92FCF0E4-AEF9-4343-B8A6-19882C1C0177}"/>
              </a:ext>
            </a:extLst>
          </p:cNvPr>
          <p:cNvSpPr/>
          <p:nvPr/>
        </p:nvSpPr>
        <p:spPr bwMode="auto">
          <a:xfrm>
            <a:off x="1497405"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Education</a:t>
            </a:r>
          </a:p>
        </p:txBody>
      </p:sp>
      <p:sp>
        <p:nvSpPr>
          <p:cNvPr id="22" name="Flowchart: Process 21">
            <a:extLst>
              <a:ext uri="{FF2B5EF4-FFF2-40B4-BE49-F238E27FC236}">
                <a16:creationId xmlns:a16="http://schemas.microsoft.com/office/drawing/2014/main" id="{BD5FD031-AB99-4D71-9FCE-5C30CCFF77B2}"/>
              </a:ext>
            </a:extLst>
          </p:cNvPr>
          <p:cNvSpPr/>
          <p:nvPr/>
        </p:nvSpPr>
        <p:spPr bwMode="auto">
          <a:xfrm>
            <a:off x="2766471"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Employment</a:t>
            </a:r>
          </a:p>
        </p:txBody>
      </p:sp>
      <p:sp>
        <p:nvSpPr>
          <p:cNvPr id="23" name="TextBox 22">
            <a:extLst>
              <a:ext uri="{FF2B5EF4-FFF2-40B4-BE49-F238E27FC236}">
                <a16:creationId xmlns:a16="http://schemas.microsoft.com/office/drawing/2014/main" id="{401902DD-7DE0-44F2-A26F-EBBFC08B1835}"/>
              </a:ext>
            </a:extLst>
          </p:cNvPr>
          <p:cNvSpPr txBox="1"/>
          <p:nvPr/>
        </p:nvSpPr>
        <p:spPr>
          <a:xfrm>
            <a:off x="161103" y="2483831"/>
            <a:ext cx="1176618"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Public Transit Access </a:t>
            </a:r>
          </a:p>
          <a:p>
            <a:pPr marL="80687" indent="-80687">
              <a:buFont typeface="Arial" panose="020B0604020202020204" pitchFamily="34" charset="0"/>
              <a:buChar char="•"/>
            </a:pPr>
            <a:r>
              <a:rPr lang="en-US" sz="971" dirty="0"/>
              <a:t>Average Commute Time to Employment</a:t>
            </a:r>
          </a:p>
          <a:p>
            <a:pPr marL="80687" indent="-80687">
              <a:buFont typeface="Arial" panose="020B0604020202020204" pitchFamily="34" charset="0"/>
              <a:buChar char="•"/>
            </a:pPr>
            <a:r>
              <a:rPr lang="en-US" sz="971" dirty="0"/>
              <a:t>Households without access to a vehicle</a:t>
            </a:r>
          </a:p>
          <a:p>
            <a:pPr marL="80687" indent="-80687">
              <a:buFont typeface="Arial" panose="020B0604020202020204" pitchFamily="34" charset="0"/>
              <a:buChar char="•"/>
            </a:pPr>
            <a:r>
              <a:rPr lang="en-US" sz="971" dirty="0"/>
              <a:t>Traffic proximity</a:t>
            </a:r>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p:txBody>
      </p:sp>
      <p:sp>
        <p:nvSpPr>
          <p:cNvPr id="24" name="TextBox 23">
            <a:extLst>
              <a:ext uri="{FF2B5EF4-FFF2-40B4-BE49-F238E27FC236}">
                <a16:creationId xmlns:a16="http://schemas.microsoft.com/office/drawing/2014/main" id="{C9058E36-451C-495F-B82E-3FCA2EB277A1}"/>
              </a:ext>
            </a:extLst>
          </p:cNvPr>
          <p:cNvSpPr txBox="1"/>
          <p:nvPr/>
        </p:nvSpPr>
        <p:spPr>
          <a:xfrm>
            <a:off x="2716045" y="2489033"/>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Low-wage job access by educational attainment</a:t>
            </a:r>
          </a:p>
          <a:p>
            <a:pPr marL="80687" indent="-80687">
              <a:buFont typeface="Arial" panose="020B0604020202020204" pitchFamily="34" charset="0"/>
              <a:buChar char="•"/>
            </a:pPr>
            <a:r>
              <a:rPr lang="en-US" sz="971" dirty="0"/>
              <a:t>Access to workforce or job training sites</a:t>
            </a:r>
          </a:p>
          <a:p>
            <a:pPr marL="80687" indent="-80687">
              <a:buFont typeface="Arial" panose="020B0604020202020204" pitchFamily="34" charset="0"/>
              <a:buChar char="•"/>
            </a:pPr>
            <a:r>
              <a:rPr lang="en-US" sz="971" dirty="0"/>
              <a:t>Unemployment rate</a:t>
            </a:r>
          </a:p>
          <a:p>
            <a:pPr marL="80687" indent="-80687">
              <a:buFont typeface="Arial" panose="020B0604020202020204" pitchFamily="34" charset="0"/>
              <a:buChar char="•"/>
            </a:pPr>
            <a:r>
              <a:rPr lang="en-US" sz="971" dirty="0"/>
              <a:t>Poverty</a:t>
            </a:r>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p:txBody>
      </p:sp>
      <p:sp>
        <p:nvSpPr>
          <p:cNvPr id="25" name="Flowchart: Process 24">
            <a:extLst>
              <a:ext uri="{FF2B5EF4-FFF2-40B4-BE49-F238E27FC236}">
                <a16:creationId xmlns:a16="http://schemas.microsoft.com/office/drawing/2014/main" id="{AA50C8A5-FA21-4B11-8136-CFDFC837E2C4}"/>
              </a:ext>
            </a:extLst>
          </p:cNvPr>
          <p:cNvSpPr/>
          <p:nvPr/>
        </p:nvSpPr>
        <p:spPr bwMode="auto">
          <a:xfrm>
            <a:off x="4052346"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Housing</a:t>
            </a:r>
          </a:p>
        </p:txBody>
      </p:sp>
      <p:sp>
        <p:nvSpPr>
          <p:cNvPr id="26" name="TextBox 25">
            <a:extLst>
              <a:ext uri="{FF2B5EF4-FFF2-40B4-BE49-F238E27FC236}">
                <a16:creationId xmlns:a16="http://schemas.microsoft.com/office/drawing/2014/main" id="{89849868-32F2-44D6-9830-F1DB54287E0C}"/>
              </a:ext>
            </a:extLst>
          </p:cNvPr>
          <p:cNvSpPr txBox="1"/>
          <p:nvPr/>
        </p:nvSpPr>
        <p:spPr>
          <a:xfrm>
            <a:off x="3993516" y="2484833"/>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Median Rent</a:t>
            </a:r>
          </a:p>
          <a:p>
            <a:pPr marL="80687" indent="-80687">
              <a:buFont typeface="Arial" panose="020B0604020202020204" pitchFamily="34" charset="0"/>
              <a:buChar char="•"/>
            </a:pPr>
            <a:r>
              <a:rPr lang="en-US" sz="971" dirty="0"/>
              <a:t>Median Home Value</a:t>
            </a:r>
          </a:p>
          <a:p>
            <a:pPr marL="80687" indent="-80687">
              <a:buFont typeface="Arial" panose="020B0604020202020204" pitchFamily="34" charset="0"/>
              <a:buChar char="•"/>
            </a:pPr>
            <a:r>
              <a:rPr lang="en-US" sz="971" dirty="0"/>
              <a:t>Concentration of existing LIHTC units</a:t>
            </a:r>
          </a:p>
          <a:p>
            <a:pPr marL="80687" indent="-80687">
              <a:buFont typeface="Arial" panose="020B0604020202020204" pitchFamily="34" charset="0"/>
              <a:buChar char="•"/>
            </a:pPr>
            <a:r>
              <a:rPr lang="en-US" sz="971" dirty="0"/>
              <a:t>Population living with overcrowding</a:t>
            </a:r>
          </a:p>
          <a:p>
            <a:pPr marL="80687" indent="-80687">
              <a:buFont typeface="Arial" panose="020B0604020202020204" pitchFamily="34" charset="0"/>
              <a:buChar char="•"/>
            </a:pPr>
            <a:r>
              <a:rPr lang="en-US" sz="971" dirty="0"/>
              <a:t>Population that moved 3+ times in the last year</a:t>
            </a:r>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endParaRPr lang="en-US" sz="971" dirty="0"/>
          </a:p>
          <a:p>
            <a:pPr marL="80687" indent="-80687">
              <a:buFont typeface="Arial" panose="020B0604020202020204" pitchFamily="34" charset="0"/>
              <a:buChar char="•"/>
            </a:pPr>
            <a:endParaRPr lang="en-US" sz="971" dirty="0"/>
          </a:p>
        </p:txBody>
      </p:sp>
      <p:sp>
        <p:nvSpPr>
          <p:cNvPr id="27" name="Flowchart: Process 26">
            <a:extLst>
              <a:ext uri="{FF2B5EF4-FFF2-40B4-BE49-F238E27FC236}">
                <a16:creationId xmlns:a16="http://schemas.microsoft.com/office/drawing/2014/main" id="{23F26877-4AB8-4C3A-9365-4E5A8FE8C9AD}"/>
              </a:ext>
            </a:extLst>
          </p:cNvPr>
          <p:cNvSpPr/>
          <p:nvPr/>
        </p:nvSpPr>
        <p:spPr bwMode="auto">
          <a:xfrm>
            <a:off x="5329817"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Health</a:t>
            </a:r>
          </a:p>
        </p:txBody>
      </p:sp>
      <p:sp>
        <p:nvSpPr>
          <p:cNvPr id="28" name="TextBox 27">
            <a:extLst>
              <a:ext uri="{FF2B5EF4-FFF2-40B4-BE49-F238E27FC236}">
                <a16:creationId xmlns:a16="http://schemas.microsoft.com/office/drawing/2014/main" id="{22B199CB-4CEE-4189-A8BE-52B20152B19C}"/>
              </a:ext>
            </a:extLst>
          </p:cNvPr>
          <p:cNvSpPr txBox="1"/>
          <p:nvPr/>
        </p:nvSpPr>
        <p:spPr>
          <a:xfrm>
            <a:off x="5270986" y="2483831"/>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Age-adjusted mortality rate</a:t>
            </a:r>
          </a:p>
          <a:p>
            <a:pPr marL="80687" indent="-80687">
              <a:buFont typeface="Arial" panose="020B0604020202020204" pitchFamily="34" charset="0"/>
              <a:buChar char="•"/>
            </a:pPr>
            <a:r>
              <a:rPr lang="en-US" sz="971" dirty="0"/>
              <a:t>Preventable ED admits/visits</a:t>
            </a:r>
          </a:p>
          <a:p>
            <a:pPr marL="80687" indent="-80687">
              <a:buFont typeface="Arial" panose="020B0604020202020204" pitchFamily="34" charset="0"/>
              <a:buChar char="•"/>
            </a:pPr>
            <a:r>
              <a:rPr lang="en-US" sz="971" dirty="0"/>
              <a:t>Diabetes admits/ diagnoses</a:t>
            </a:r>
          </a:p>
          <a:p>
            <a:pPr marL="80687" indent="-80687">
              <a:buFont typeface="Arial" panose="020B0604020202020204" pitchFamily="34" charset="0"/>
              <a:buChar char="•"/>
            </a:pPr>
            <a:r>
              <a:rPr lang="en-US" sz="971" dirty="0"/>
              <a:t>Geographic access to medical providers</a:t>
            </a:r>
          </a:p>
          <a:p>
            <a:pPr marL="80687" indent="-80687">
              <a:buFont typeface="Arial" panose="020B0604020202020204" pitchFamily="34" charset="0"/>
              <a:buChar char="•"/>
            </a:pPr>
            <a:r>
              <a:rPr lang="en-US" sz="971" dirty="0"/>
              <a:t>Geographic access to healthy food options</a:t>
            </a:r>
          </a:p>
          <a:p>
            <a:pPr marL="80687" indent="-80687">
              <a:buFont typeface="Arial" panose="020B0604020202020204" pitchFamily="34" charset="0"/>
              <a:buChar char="•"/>
            </a:pPr>
            <a:r>
              <a:rPr lang="en-US" sz="971" dirty="0"/>
              <a:t>Geographic access to hospitals</a:t>
            </a:r>
          </a:p>
        </p:txBody>
      </p:sp>
      <p:sp>
        <p:nvSpPr>
          <p:cNvPr id="29" name="Flowchart: Process 28">
            <a:extLst>
              <a:ext uri="{FF2B5EF4-FFF2-40B4-BE49-F238E27FC236}">
                <a16:creationId xmlns:a16="http://schemas.microsoft.com/office/drawing/2014/main" id="{DFC515A4-F11A-4EE0-A0DF-D935688929C8}"/>
              </a:ext>
            </a:extLst>
          </p:cNvPr>
          <p:cNvSpPr/>
          <p:nvPr/>
        </p:nvSpPr>
        <p:spPr bwMode="auto">
          <a:xfrm>
            <a:off x="497280" y="5371620"/>
            <a:ext cx="8202707" cy="568881"/>
          </a:xfrm>
          <a:prstGeom prst="flowChartProcess">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a:r>
              <a:rPr lang="en-US" sz="1059" dirty="0">
                <a:solidFill>
                  <a:schemeClr val="bg1"/>
                </a:solidFill>
                <a:latin typeface="Arial" panose="020B0604020202020204" pitchFamily="34" charset="0"/>
              </a:rPr>
              <a:t>Each variable is standardized by converting it into a z-score and summed. </a:t>
            </a:r>
            <a:r>
              <a:rPr lang="en-US" sz="1059" dirty="0">
                <a:solidFill>
                  <a:schemeClr val="bg1"/>
                </a:solidFill>
              </a:rPr>
              <a:t>Domain-specific were ranked in order of increasing deprivation and transformed to an exponential distribution.</a:t>
            </a:r>
          </a:p>
          <a:p>
            <a:pPr algn="ctr"/>
            <a:r>
              <a:rPr lang="en-US" sz="1059" dirty="0">
                <a:solidFill>
                  <a:schemeClr val="bg1"/>
                </a:solidFill>
              </a:rPr>
              <a:t>The variables for each domain are combined using standardized scoring coefficients (weights) generated by factor analysis</a:t>
            </a:r>
            <a:r>
              <a:rPr lang="en-US" sz="1059" dirty="0">
                <a:solidFill>
                  <a:schemeClr val="bg1"/>
                </a:solidFill>
                <a:latin typeface="Arial" panose="020B0604020202020204" pitchFamily="34" charset="0"/>
              </a:rPr>
              <a:t>.</a:t>
            </a:r>
          </a:p>
        </p:txBody>
      </p:sp>
      <p:sp>
        <p:nvSpPr>
          <p:cNvPr id="30" name="Flowchart: Process 29">
            <a:extLst>
              <a:ext uri="{FF2B5EF4-FFF2-40B4-BE49-F238E27FC236}">
                <a16:creationId xmlns:a16="http://schemas.microsoft.com/office/drawing/2014/main" id="{669DF96E-4140-4184-A6A2-090084B71626}"/>
              </a:ext>
            </a:extLst>
          </p:cNvPr>
          <p:cNvSpPr/>
          <p:nvPr/>
        </p:nvSpPr>
        <p:spPr bwMode="auto">
          <a:xfrm>
            <a:off x="3531747" y="6120497"/>
            <a:ext cx="2134720"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235" dirty="0">
                <a:solidFill>
                  <a:schemeClr val="bg1"/>
                </a:solidFill>
                <a:latin typeface="Arial" panose="020B0604020202020204" pitchFamily="34" charset="0"/>
              </a:rPr>
              <a:t>Overall Opportunity Index</a:t>
            </a:r>
          </a:p>
        </p:txBody>
      </p:sp>
      <p:sp>
        <p:nvSpPr>
          <p:cNvPr id="31" name="Flowchart: Process 30">
            <a:extLst>
              <a:ext uri="{FF2B5EF4-FFF2-40B4-BE49-F238E27FC236}">
                <a16:creationId xmlns:a16="http://schemas.microsoft.com/office/drawing/2014/main" id="{02303124-13DA-4845-97F2-808B4B86F2DD}"/>
              </a:ext>
            </a:extLst>
          </p:cNvPr>
          <p:cNvSpPr/>
          <p:nvPr/>
        </p:nvSpPr>
        <p:spPr bwMode="auto">
          <a:xfrm>
            <a:off x="6607287"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Environment</a:t>
            </a:r>
          </a:p>
        </p:txBody>
      </p:sp>
      <p:sp>
        <p:nvSpPr>
          <p:cNvPr id="32" name="TextBox 31">
            <a:extLst>
              <a:ext uri="{FF2B5EF4-FFF2-40B4-BE49-F238E27FC236}">
                <a16:creationId xmlns:a16="http://schemas.microsoft.com/office/drawing/2014/main" id="{560F96FE-E2E4-4629-A399-D8DE0384FC33}"/>
              </a:ext>
            </a:extLst>
          </p:cNvPr>
          <p:cNvSpPr txBox="1"/>
          <p:nvPr/>
        </p:nvSpPr>
        <p:spPr>
          <a:xfrm>
            <a:off x="6548457" y="2483831"/>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Access to green space</a:t>
            </a:r>
          </a:p>
          <a:p>
            <a:pPr marL="80687" indent="-80687">
              <a:buFont typeface="Arial" panose="020B0604020202020204" pitchFamily="34" charset="0"/>
              <a:buChar char="•"/>
            </a:pPr>
            <a:r>
              <a:rPr lang="en-US" sz="971" dirty="0"/>
              <a:t>Average PM2.5 levels</a:t>
            </a:r>
          </a:p>
          <a:p>
            <a:pPr marL="80687" indent="-80687">
              <a:buFont typeface="Arial" panose="020B0604020202020204" pitchFamily="34" charset="0"/>
              <a:buChar char="•"/>
            </a:pPr>
            <a:r>
              <a:rPr lang="en-US" sz="971" dirty="0"/>
              <a:t>Neighborhood walkability score</a:t>
            </a:r>
          </a:p>
          <a:p>
            <a:pPr marL="80687" indent="-80687">
              <a:buFont typeface="Arial" panose="020B0604020202020204" pitchFamily="34" charset="0"/>
              <a:buChar char="•"/>
            </a:pPr>
            <a:r>
              <a:rPr lang="en-US" sz="971" dirty="0"/>
              <a:t>High density urban landcover</a:t>
            </a:r>
          </a:p>
          <a:p>
            <a:pPr marL="80687" indent="-80687">
              <a:buFont typeface="Arial" panose="020B0604020202020204" pitchFamily="34" charset="0"/>
              <a:buChar char="•"/>
            </a:pPr>
            <a:r>
              <a:rPr lang="en-US" sz="971" dirty="0"/>
              <a:t>Traffic related air pollution</a:t>
            </a:r>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a:p>
            <a:pPr marL="80687" indent="-80687">
              <a:buFont typeface="Arial" panose="020B0604020202020204" pitchFamily="34" charset="0"/>
              <a:buChar char="•"/>
            </a:pPr>
            <a:endParaRPr lang="en-US" sz="971" dirty="0"/>
          </a:p>
        </p:txBody>
      </p:sp>
      <p:cxnSp>
        <p:nvCxnSpPr>
          <p:cNvPr id="33" name="Straight Arrow Connector 32">
            <a:extLst>
              <a:ext uri="{FF2B5EF4-FFF2-40B4-BE49-F238E27FC236}">
                <a16:creationId xmlns:a16="http://schemas.microsoft.com/office/drawing/2014/main" id="{1651C6E5-49D0-46E6-BB6F-A99284F0315A}"/>
              </a:ext>
            </a:extLst>
          </p:cNvPr>
          <p:cNvCxnSpPr>
            <a:stCxn id="34" idx="2"/>
          </p:cNvCxnSpPr>
          <p:nvPr/>
        </p:nvCxnSpPr>
        <p:spPr bwMode="auto">
          <a:xfrm>
            <a:off x="8439449" y="2096314"/>
            <a:ext cx="0" cy="3275306"/>
          </a:xfrm>
          <a:prstGeom prst="straightConnector1">
            <a:avLst/>
          </a:prstGeom>
          <a:solidFill>
            <a:schemeClr val="accent1"/>
          </a:solidFill>
          <a:ln w="19050"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lowchart: Process 33">
            <a:extLst>
              <a:ext uri="{FF2B5EF4-FFF2-40B4-BE49-F238E27FC236}">
                <a16:creationId xmlns:a16="http://schemas.microsoft.com/office/drawing/2014/main" id="{B6919C50-0FF4-4A29-88F2-A78CF10BBF3A}"/>
              </a:ext>
            </a:extLst>
          </p:cNvPr>
          <p:cNvSpPr/>
          <p:nvPr/>
        </p:nvSpPr>
        <p:spPr bwMode="auto">
          <a:xfrm>
            <a:off x="7901567" y="1827373"/>
            <a:ext cx="1075765" cy="268941"/>
          </a:xfrm>
          <a:prstGeom prst="flowChartProcess">
            <a:avLst/>
          </a:prstGeom>
          <a:solidFill>
            <a:srgbClr val="C00000">
              <a:alpha val="78000"/>
            </a:srgb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r>
              <a:rPr lang="en-US" sz="1059" dirty="0">
                <a:solidFill>
                  <a:schemeClr val="bg1"/>
                </a:solidFill>
                <a:latin typeface="Arial" panose="020B0604020202020204" pitchFamily="34" charset="0"/>
              </a:rPr>
              <a:t>Crime</a:t>
            </a:r>
          </a:p>
        </p:txBody>
      </p:sp>
      <p:sp>
        <p:nvSpPr>
          <p:cNvPr id="35" name="TextBox 34">
            <a:extLst>
              <a:ext uri="{FF2B5EF4-FFF2-40B4-BE49-F238E27FC236}">
                <a16:creationId xmlns:a16="http://schemas.microsoft.com/office/drawing/2014/main" id="{E080E593-D84B-416E-A82F-DC206686ABA8}"/>
              </a:ext>
            </a:extLst>
          </p:cNvPr>
          <p:cNvSpPr txBox="1"/>
          <p:nvPr/>
        </p:nvSpPr>
        <p:spPr>
          <a:xfrm>
            <a:off x="7842736" y="2483831"/>
            <a:ext cx="1193426" cy="2632131"/>
          </a:xfrm>
          <a:prstGeom prst="rect">
            <a:avLst/>
          </a:prstGeom>
          <a:solidFill>
            <a:schemeClr val="bg1"/>
          </a:solidFill>
          <a:ln>
            <a:solidFill>
              <a:schemeClr val="tx1"/>
            </a:solidFill>
          </a:ln>
        </p:spPr>
        <p:txBody>
          <a:bodyPr wrap="square" rtlCol="0">
            <a:spAutoFit/>
          </a:bodyPr>
          <a:lstStyle/>
          <a:p>
            <a:pPr marL="80687" indent="-80687">
              <a:buFont typeface="Arial" panose="020B0604020202020204" pitchFamily="34" charset="0"/>
              <a:buChar char="•"/>
            </a:pPr>
            <a:r>
              <a:rPr lang="en-US" sz="971" dirty="0"/>
              <a:t>Homicide, aggravated assault and sexual assault</a:t>
            </a:r>
          </a:p>
          <a:p>
            <a:pPr marL="80687" indent="-80687">
              <a:buFont typeface="Arial" panose="020B0604020202020204" pitchFamily="34" charset="0"/>
              <a:buChar char="•"/>
            </a:pPr>
            <a:r>
              <a:rPr lang="en-US" sz="971" dirty="0"/>
              <a:t>Robbery</a:t>
            </a:r>
          </a:p>
          <a:p>
            <a:pPr marL="80687" indent="-80687">
              <a:buFont typeface="Arial" panose="020B0604020202020204" pitchFamily="34" charset="0"/>
              <a:buChar char="•"/>
            </a:pPr>
            <a:r>
              <a:rPr lang="en-US" sz="971" dirty="0"/>
              <a:t>Burglary, larceny-theft, and motor vehicle theft</a:t>
            </a:r>
          </a:p>
          <a:p>
            <a:pPr marL="80687" indent="-80687">
              <a:buFont typeface="Arial" panose="020B0604020202020204" pitchFamily="34" charset="0"/>
              <a:buChar char="•"/>
            </a:pPr>
            <a:r>
              <a:rPr lang="en-US" sz="971" dirty="0"/>
              <a:t>Public drunkenness and DUI</a:t>
            </a:r>
          </a:p>
          <a:p>
            <a:pPr marL="80687" indent="-80687">
              <a:buFont typeface="Arial" panose="020B0604020202020204" pitchFamily="34" charset="0"/>
              <a:buChar char="•"/>
            </a:pPr>
            <a:r>
              <a:rPr lang="en-US" sz="971" dirty="0"/>
              <a:t>Drug-related crime</a:t>
            </a:r>
          </a:p>
          <a:p>
            <a:pPr marL="80687" indent="-80687">
              <a:buFont typeface="Arial" panose="020B0604020202020204" pitchFamily="34" charset="0"/>
              <a:buChar char="•"/>
            </a:pPr>
            <a:endParaRPr lang="en-US" sz="971" dirty="0"/>
          </a:p>
          <a:p>
            <a:endParaRPr lang="en-US" sz="971" dirty="0"/>
          </a:p>
          <a:p>
            <a:pPr marL="80687" indent="-80687">
              <a:buFont typeface="Arial" panose="020B0604020202020204" pitchFamily="34" charset="0"/>
              <a:buChar char="•"/>
            </a:pPr>
            <a:endParaRPr lang="en-US" sz="971" dirty="0"/>
          </a:p>
        </p:txBody>
      </p:sp>
    </p:spTree>
    <p:extLst>
      <p:ext uri="{BB962C8B-B14F-4D97-AF65-F5344CB8AC3E}">
        <p14:creationId xmlns:p14="http://schemas.microsoft.com/office/powerpoint/2010/main" val="338438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7655" y="893378"/>
            <a:ext cx="8765628" cy="797309"/>
          </a:xfrm>
        </p:spPr>
        <p:txBody>
          <a:bodyPr/>
          <a:lstStyle/>
          <a:p>
            <a:r>
              <a:rPr lang="en-US" sz="3600" dirty="0"/>
              <a:t>The </a:t>
            </a:r>
            <a:r>
              <a:rPr lang="en-US" sz="3600" dirty="0" err="1"/>
              <a:t>HEALing</a:t>
            </a:r>
            <a:r>
              <a:rPr lang="en-US" sz="3600" dirty="0"/>
              <a:t> Communities Study (HCS)</a:t>
            </a:r>
          </a:p>
        </p:txBody>
      </p:sp>
      <p:sp>
        <p:nvSpPr>
          <p:cNvPr id="4" name="Content Placeholder 3">
            <a:extLst>
              <a:ext uri="{FF2B5EF4-FFF2-40B4-BE49-F238E27FC236}">
                <a16:creationId xmlns:a16="http://schemas.microsoft.com/office/drawing/2014/main" id="{0D93BEB9-1D7C-48B6-8EB0-9199E9BDE9A7}"/>
              </a:ext>
            </a:extLst>
          </p:cNvPr>
          <p:cNvSpPr>
            <a:spLocks noGrp="1"/>
          </p:cNvSpPr>
          <p:nvPr>
            <p:ph sz="half" idx="1"/>
          </p:nvPr>
        </p:nvSpPr>
        <p:spPr>
          <a:xfrm>
            <a:off x="628650" y="1825625"/>
            <a:ext cx="3886200" cy="4351338"/>
          </a:xfrm>
        </p:spPr>
        <p:txBody>
          <a:bodyPr/>
          <a:lstStyle/>
          <a:p>
            <a:r>
              <a:rPr lang="en-US" sz="2000" dirty="0"/>
              <a:t>Test the impact of an integrated set of evidence-based practices across health care, behavioral health, justice, and other community-based settings</a:t>
            </a:r>
          </a:p>
          <a:p>
            <a:endParaRPr lang="en-US" sz="2000" dirty="0"/>
          </a:p>
          <a:p>
            <a:r>
              <a:rPr lang="en-US" sz="2000" b="1" dirty="0">
                <a:solidFill>
                  <a:srgbClr val="C00000"/>
                </a:solidFill>
              </a:rPr>
              <a:t>Primary Study Outcome</a:t>
            </a:r>
            <a:r>
              <a:rPr lang="en-US" sz="2000" dirty="0">
                <a:solidFill>
                  <a:srgbClr val="C00000"/>
                </a:solidFill>
              </a:rPr>
              <a:t>: Reduce opioid-related overdose deaths by 40 percent over the course of three years</a:t>
            </a:r>
          </a:p>
        </p:txBody>
      </p:sp>
      <p:pic>
        <p:nvPicPr>
          <p:cNvPr id="8" name="Content Placeholder 6">
            <a:extLst>
              <a:ext uri="{FF2B5EF4-FFF2-40B4-BE49-F238E27FC236}">
                <a16:creationId xmlns:a16="http://schemas.microsoft.com/office/drawing/2014/main" id="{05D09A04-B90B-4576-91A8-8433635C507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899335"/>
            <a:ext cx="3886200" cy="4203918"/>
          </a:xfrm>
        </p:spPr>
      </p:pic>
    </p:spTree>
    <p:extLst>
      <p:ext uri="{BB962C8B-B14F-4D97-AF65-F5344CB8AC3E}">
        <p14:creationId xmlns:p14="http://schemas.microsoft.com/office/powerpoint/2010/main" val="2269383773"/>
      </p:ext>
    </p:extLst>
  </p:cSld>
  <p:clrMapOvr>
    <a:masterClrMapping/>
  </p:clrMapOvr>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du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AAG2021_EDR</Template>
  <TotalTime>1908</TotalTime>
  <Words>4514</Words>
  <Application>Microsoft Office PowerPoint</Application>
  <PresentationFormat>On-screen Show (4:3)</PresentationFormat>
  <Paragraphs>587</Paragraphs>
  <Slides>27</Slides>
  <Notes>24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27</vt:i4>
      </vt:variant>
    </vt:vector>
  </HeadingPairs>
  <TitlesOfParts>
    <vt:vector size="41" baseType="lpstr">
      <vt:lpstr>ＭＳ Ｐゴシック</vt:lpstr>
      <vt:lpstr>Arial</vt:lpstr>
      <vt:lpstr>Calibri</vt:lpstr>
      <vt:lpstr>Cambria</vt:lpstr>
      <vt:lpstr>Courier New</vt:lpstr>
      <vt:lpstr>Roboto</vt:lpstr>
      <vt:lpstr>System Font Regular</vt:lpstr>
      <vt:lpstr>Times New Roman</vt:lpstr>
      <vt:lpstr>Wingdings</vt:lpstr>
      <vt:lpstr>2_Title Slide</vt:lpstr>
      <vt:lpstr>Content Slide</vt:lpstr>
      <vt:lpstr>Module1</vt:lpstr>
      <vt:lpstr>Default Design</vt:lpstr>
      <vt:lpstr>Custom Design</vt:lpstr>
      <vt:lpstr>Social Determinants and the Opioid Epidemic in Ohio</vt:lpstr>
      <vt:lpstr>Overview</vt:lpstr>
      <vt:lpstr>Intersection of Health, Place, and Equity</vt:lpstr>
      <vt:lpstr>Place Matters</vt:lpstr>
      <vt:lpstr>Social Determinants of SUD</vt:lpstr>
      <vt:lpstr>Social Determinants of SUD</vt:lpstr>
      <vt:lpstr>PowerPoint Presentation</vt:lpstr>
      <vt:lpstr>The Ohio Opportunity Index</vt:lpstr>
      <vt:lpstr>The HEALing Communities Study (HCS)</vt:lpstr>
      <vt:lpstr>How will HCS address the problem?  </vt:lpstr>
      <vt:lpstr>Ohio (HCS) communities are highly diverse</vt:lpstr>
      <vt:lpstr>SDoH in HCS Communities</vt:lpstr>
      <vt:lpstr>Objectives</vt:lpstr>
      <vt:lpstr>PowerPoint Presentation</vt:lpstr>
      <vt:lpstr>Research Questions</vt:lpstr>
      <vt:lpstr>Methods #1: Small-area rate maps and spatial cluster analysis</vt:lpstr>
      <vt:lpstr>Methods #2: Spatial Regression Modeling</vt:lpstr>
      <vt:lpstr>Overdose Rate per 1,000 by census tract Raw Rate (A) vs. Smoothed Rate (B)</vt:lpstr>
      <vt:lpstr>Spatial Conditional Autoregressive Model OUD Overdoses: IRRs and 95% CIs</vt:lpstr>
      <vt:lpstr>Maternal Opioid Use per 1,000 Medicaid Births Raw Rate (A) vs. Smoothed Rate (B)</vt:lpstr>
      <vt:lpstr>Spatio-temporal cluster analysis</vt:lpstr>
      <vt:lpstr>Spatial Conditional Autoregressive Model Maternal Opioid Use: IRRs and 95% CIs</vt:lpstr>
      <vt:lpstr>Naloxone Administration by EMS per 1,000 population</vt:lpstr>
      <vt:lpstr>Spatial CAR: Naloxone Administration Predictors: Opportunity Index * Rural/Urban</vt:lpstr>
      <vt:lpstr>Key Takeaways</vt:lpstr>
      <vt:lpstr>SDoH in HCS</vt:lpstr>
      <vt:lpstr>Thank You Questions?</vt:lpstr>
    </vt:vector>
  </TitlesOfParts>
  <Company>OSU Wexner Medical Center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dc:creator>
  <cp:lastModifiedBy>Lindsay Osborn</cp:lastModifiedBy>
  <cp:revision>129</cp:revision>
  <cp:lastPrinted>2021-01-22T05:08:03Z</cp:lastPrinted>
  <dcterms:created xsi:type="dcterms:W3CDTF">2021-01-21T16:20:30Z</dcterms:created>
  <dcterms:modified xsi:type="dcterms:W3CDTF">2021-04-26T18:18:26Z</dcterms:modified>
</cp:coreProperties>
</file>