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.xml" ContentType="application/vnd.openxmlformats-officedocument.presentationml.tags+xml"/>
  <Override PartName="/ppt/notesSlides/notesSlide39.xml" ContentType="application/vnd.openxmlformats-officedocument.presentationml.notesSlide+xml"/>
  <Override PartName="/ppt/tags/tag45.xml" ContentType="application/vnd.openxmlformats-officedocument.presentationml.tags+xml"/>
  <Override PartName="/ppt/notesSlides/notesSlide40.xml" ContentType="application/vnd.openxmlformats-officedocument.presentationml.notesSlide+xml"/>
  <Override PartName="/ppt/tags/tag46.xml" ContentType="application/vnd.openxmlformats-officedocument.presentationml.tags+xml"/>
  <Override PartName="/ppt/notesSlides/notesSlide41.xml" ContentType="application/vnd.openxmlformats-officedocument.presentationml.notesSlide+xml"/>
  <Override PartName="/ppt/tags/tag47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9"/>
  </p:notesMasterIdLst>
  <p:sldIdLst>
    <p:sldId id="301" r:id="rId3"/>
    <p:sldId id="30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D025-12C9-496D-B440-08E5C7A50FC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D7D5C-E71A-49F1-A800-76B2F47B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05E2-7ACE-4511-9C62-0A348F950F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Interruptions is by far one of the biggest time wasters people identify. On average in an office, people are interrupted 6 times per hour! But not only is the amount of interruptions a problem, but what it does to our cognition is also a problem. How long do you think it takes for your brain to switch back to a task that it’s been interrupted from? It takes 45-90 seconds to get back to the cognitive level you were at prior to the interruption. This means you could be losing almost ten minutes an hour just from interruptions alone!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6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1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1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2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24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6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33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1B9B1-0015-49B7-A04E-57099B08A7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A22AB-01BC-44CC-B966-B98E052082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0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BE89C-4404-49F3-AC5F-C46C736CD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89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B1D1A-8E4B-4B59-836E-F4A38B8FA6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0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19762-3ECC-4953-964B-3AE34FF1BC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0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C852D-CD1B-4533-8CD8-27A714056D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0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D29AC-44D9-4DF1-A193-634364D266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FEF22-30A1-411C-9948-E8F2B3C1F6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2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77BFE-2D46-4B64-A1E2-D633FD4D8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5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C438CB-5C23-4A86-A1C8-DFA89F29D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15536-B55F-4547-A7CE-FD0E3241CB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7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FD663-26C8-4FF5-A9A5-94F0673126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15536-B55F-4547-A7CE-FD0E3241CB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0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167E6-EB92-4AB4-8A2B-3DEBC733EA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1D5AF-D593-4765-8256-467F7D4FC1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4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2F5B2-B451-4B7B-B41F-C3B71C339F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5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B79E7-A411-4C2B-BDE3-CE9139C4EA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A6FB-3ADE-4A56-A445-CF5BCE7D35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93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90DE4C-D9C4-4536-A75B-8AD5E7050F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8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4C51-B4F8-4779-B1DB-729E48D553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71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397A3-F190-4F07-A0BB-092C5FDD2C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9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9F8EA-C7F5-446E-8A00-57015A8E8C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78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74DF5-033D-41AE-80D0-E5D36FC86A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17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09040-74E4-42D7-AD17-6669928D81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60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73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3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C953F-8A78-4530-B487-F3E5616730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3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4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47E8-6724-4958-B261-4F2AB39C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9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9" name="Picture 1045" descr="time_top_welcome_background_te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2130" r="429" b="20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1" name="Rectangle 1037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609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24950" name="Picture 1046" descr="Logo on black 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8"/>
          <a:stretch>
            <a:fillRect/>
          </a:stretch>
        </p:blipFill>
        <p:spPr bwMode="auto">
          <a:xfrm>
            <a:off x="9347201" y="5791201"/>
            <a:ext cx="1860551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0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27163-2F48-4E8A-83E6-0C48B2E17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4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5247" y="228600"/>
            <a:ext cx="1231106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473CBF-A866-4CDE-9F8E-DD72ABA88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81088"/>
            <a:ext cx="10972800" cy="47863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9600" y="64008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fld id="{950B4D1F-7CE6-4EE4-9A27-67E1672FB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6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C6E6D-BFE6-4992-8972-28A2E4A55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2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1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7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9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9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9" name="Picture 1045" descr="time_top_welcome_background_te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2130" r="429" b="20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1" name="Rectangle 1037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609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24950" name="Picture 1046" descr="Logo on black b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8"/>
          <a:stretch>
            <a:fillRect/>
          </a:stretch>
        </p:blipFill>
        <p:spPr bwMode="auto">
          <a:xfrm>
            <a:off x="9347201" y="5791201"/>
            <a:ext cx="1860551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1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D8231F-E884-4B6B-843F-DDED81152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1088"/>
            <a:ext cx="5384800" cy="4786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81088"/>
            <a:ext cx="5384800" cy="4786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FB5B26-9F85-4FDA-B27A-DEC2EB7F3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1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413D63-1AA7-4A2A-8475-BC3F51A2F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70E32-2A00-4542-BB51-082EC59FB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3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122410-5C83-41A5-84CA-532FD7B9B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7323"/>
            <a:ext cx="401108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53E9B4-8776-4B52-962E-250E22ABE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F4D0AF-302F-4FD9-B258-236B833F1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time_top_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21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41388"/>
            <a:ext cx="12192000" cy="5459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36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81088"/>
            <a:ext cx="109728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008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/>
            </a:lvl1pPr>
          </a:lstStyle>
          <a:p>
            <a:fld id="{5A5EDEAA-0B97-4C85-BDAA-D6EEB1653241}" type="slidenum">
              <a:rPr lang="en-US"/>
              <a:pPr/>
              <a:t>‹#›</a:t>
            </a:fld>
            <a:endParaRPr lang="en-US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1071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40BA-62D4-48BD-AF0A-6A935D97104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7127-D7DA-43AF-A76E-927EE5D8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9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2209799" y="1317944"/>
            <a:ext cx="86223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55563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Swetland Center—Time Management Part 2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248400" y="3962401"/>
            <a:ext cx="37544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Human Resources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Professional Development and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7391400" y="6096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Time Mastery Profile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7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650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BF843EC-262F-4D55-88CE-8F1E23242670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10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6858000" y="939800"/>
            <a:ext cx="38100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Meeting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1524000" y="2058989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1828801" y="1858964"/>
            <a:ext cx="4168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513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What went wrong? 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1828801" y="3505200"/>
            <a:ext cx="4702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Who was responsible?</a:t>
            </a:r>
          </a:p>
        </p:txBody>
      </p:sp>
      <p:sp>
        <p:nvSpPr>
          <p:cNvPr id="395271" name="Rectangle 7"/>
          <p:cNvSpPr>
            <a:spLocks noChangeArrowheads="1"/>
          </p:cNvSpPr>
          <p:nvPr/>
        </p:nvSpPr>
        <p:spPr bwMode="auto">
          <a:xfrm>
            <a:off x="1524000" y="3709989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95272" name="Picture 8" descr="gettyimages_BU0009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20688"/>
          <a:stretch>
            <a:fillRect/>
          </a:stretch>
        </p:blipFill>
        <p:spPr bwMode="auto">
          <a:xfrm>
            <a:off x="7124700" y="1447800"/>
            <a:ext cx="32972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478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5C43A26B-615F-4E53-9B76-959D578D0924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11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Effective Meetings HO 10-2</a:t>
            </a: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6705601" y="3984625"/>
            <a:ext cx="341312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Although meetings are notorious time-wasters, they are also easy to control.</a:t>
            </a:r>
          </a:p>
        </p:txBody>
      </p:sp>
      <p:grpSp>
        <p:nvGrpSpPr>
          <p:cNvPr id="387077" name="Group 5"/>
          <p:cNvGrpSpPr>
            <a:grpSpLocks/>
          </p:cNvGrpSpPr>
          <p:nvPr/>
        </p:nvGrpSpPr>
        <p:grpSpPr bwMode="auto">
          <a:xfrm>
            <a:off x="1524001" y="1785938"/>
            <a:ext cx="5273675" cy="654050"/>
            <a:chOff x="0" y="1125"/>
            <a:chExt cx="3322" cy="412"/>
          </a:xfrm>
        </p:grpSpPr>
        <p:sp>
          <p:nvSpPr>
            <p:cNvPr id="387078" name="Rectangle 6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Who, how many?</a:t>
              </a:r>
            </a:p>
          </p:txBody>
        </p:sp>
        <p:sp>
          <p:nvSpPr>
            <p:cNvPr id="387079" name="Rectangle 7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387080" name="Group 8"/>
          <p:cNvGrpSpPr>
            <a:grpSpLocks/>
          </p:cNvGrpSpPr>
          <p:nvPr/>
        </p:nvGrpSpPr>
        <p:grpSpPr bwMode="auto">
          <a:xfrm>
            <a:off x="1524001" y="1104901"/>
            <a:ext cx="4594225" cy="600075"/>
            <a:chOff x="0" y="696"/>
            <a:chExt cx="2894" cy="378"/>
          </a:xfrm>
        </p:grpSpPr>
        <p:sp>
          <p:nvSpPr>
            <p:cNvPr id="387081" name="Rectangle 9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87082" name="Rectangle 10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Plan </a:t>
              </a:r>
              <a:r>
                <a:rPr lang="en-US" sz="32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and organize</a:t>
              </a:r>
            </a:p>
          </p:txBody>
        </p:sp>
      </p:grpSp>
      <p:pic>
        <p:nvPicPr>
          <p:cNvPr id="387083" name="Picture 11" descr="PH01619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1304926"/>
            <a:ext cx="341312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4305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5FA8ED8-EA01-48FD-9B2C-DDBD7685BDE6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12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smtClean="0"/>
              <a:t>Planner HO 10-3</a:t>
            </a:r>
            <a:endParaRPr lang="en-US" dirty="0"/>
          </a:p>
        </p:txBody>
      </p:sp>
      <p:pic>
        <p:nvPicPr>
          <p:cNvPr id="388099" name="Picture 3" descr="Meeting Planner 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 b="227"/>
          <a:stretch>
            <a:fillRect/>
          </a:stretch>
        </p:blipFill>
        <p:spPr bwMode="auto">
          <a:xfrm>
            <a:off x="4343400" y="1009650"/>
            <a:ext cx="5334000" cy="5259388"/>
          </a:xfrm>
          <a:prstGeom prst="rect">
            <a:avLst/>
          </a:prstGeom>
          <a:noFill/>
          <a:effectLst>
            <a:outerShdw dist="71842" dir="2700000" algn="ctr" rotWithShape="0">
              <a:srgbClr val="73698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828801"/>
            <a:ext cx="181492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Is the goal: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Ideas?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People?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Analyze?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Assign/act?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4480" y="3980689"/>
            <a:ext cx="2853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Match behavior to goal.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8141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575A2B8B-EEFB-4642-8382-C6F69F7BC0FD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13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Effective Meetings HO 10-2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2003425" y="1785938"/>
            <a:ext cx="47942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513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A8A2B8"/>
                </a:solidFill>
                <a:latin typeface="Tahoma" pitchFamily="34" charset="0"/>
              </a:rPr>
              <a:t>Who, how many?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1524001" y="1990725"/>
            <a:ext cx="817563" cy="230188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1524001" y="1304925"/>
            <a:ext cx="817563" cy="230188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2003425" y="1104901"/>
            <a:ext cx="4114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513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A8A2B8"/>
                </a:solidFill>
                <a:latin typeface="Tahoma" pitchFamily="34" charset="0"/>
              </a:rPr>
              <a:t>Plan </a:t>
            </a:r>
            <a:r>
              <a:rPr lang="en-US" sz="3200">
                <a:solidFill>
                  <a:srgbClr val="A8A2B8"/>
                </a:solidFill>
                <a:latin typeface="Tahoma" pitchFamily="34" charset="0"/>
                <a:cs typeface="Tahoma" pitchFamily="34" charset="0"/>
              </a:rPr>
              <a:t>and organize</a:t>
            </a:r>
          </a:p>
        </p:txBody>
      </p:sp>
      <p:grpSp>
        <p:nvGrpSpPr>
          <p:cNvPr id="389128" name="Group 8"/>
          <p:cNvGrpSpPr>
            <a:grpSpLocks/>
          </p:cNvGrpSpPr>
          <p:nvPr/>
        </p:nvGrpSpPr>
        <p:grpSpPr bwMode="auto">
          <a:xfrm>
            <a:off x="1524001" y="2470150"/>
            <a:ext cx="5273675" cy="654050"/>
            <a:chOff x="0" y="1556"/>
            <a:chExt cx="3322" cy="412"/>
          </a:xfrm>
        </p:grpSpPr>
        <p:sp>
          <p:nvSpPr>
            <p:cNvPr id="389129" name="Rectangle 9"/>
            <p:cNvSpPr>
              <a:spLocks noChangeArrowheads="1"/>
            </p:cNvSpPr>
            <p:nvPr/>
          </p:nvSpPr>
          <p:spPr bwMode="auto">
            <a:xfrm>
              <a:off x="302" y="1556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Prepare an agenda</a:t>
              </a:r>
            </a:p>
          </p:txBody>
        </p:sp>
        <p:sp>
          <p:nvSpPr>
            <p:cNvPr id="389130" name="Rectangle 10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pic>
        <p:nvPicPr>
          <p:cNvPr id="389131" name="Picture 11" descr="PH01619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1304926"/>
            <a:ext cx="341312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2" name="Text Box 12"/>
          <p:cNvSpPr txBox="1">
            <a:spLocks noChangeArrowheads="1"/>
          </p:cNvSpPr>
          <p:nvPr/>
        </p:nvSpPr>
        <p:spPr bwMode="auto">
          <a:xfrm>
            <a:off x="6705601" y="3984625"/>
            <a:ext cx="341312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Although meetings are notorious time-wasters, they are also easy to control.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7593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EF8F4F3-64A1-475F-8749-D5CD5337E8AC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14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smtClean="0"/>
              <a:t>Agenda HO 10-4</a:t>
            </a:r>
            <a:endParaRPr lang="en-US" dirty="0"/>
          </a:p>
        </p:txBody>
      </p:sp>
      <p:pic>
        <p:nvPicPr>
          <p:cNvPr id="390147" name="Picture 3" descr="Meeting Agenda 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" b="237"/>
          <a:stretch>
            <a:fillRect/>
          </a:stretch>
        </p:blipFill>
        <p:spPr bwMode="auto">
          <a:xfrm>
            <a:off x="3429001" y="1066800"/>
            <a:ext cx="5383213" cy="5181600"/>
          </a:xfrm>
          <a:prstGeom prst="rect">
            <a:avLst/>
          </a:prstGeom>
          <a:noFill/>
          <a:effectLst>
            <a:outerShdw dist="71842" dir="2700000" algn="ctr" rotWithShape="0">
              <a:srgbClr val="73698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8671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5F40DE7B-12CC-47DB-B648-B92E8019D766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Effective Meetings HO 10-2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2003425" y="1785938"/>
            <a:ext cx="47942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513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A8A2B8"/>
                </a:solidFill>
                <a:latin typeface="Tahoma" pitchFamily="34" charset="0"/>
              </a:rPr>
              <a:t>Who, how many?</a:t>
            </a: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1524001" y="1990725"/>
            <a:ext cx="817563" cy="230188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391174" name="Group 6"/>
          <p:cNvGrpSpPr>
            <a:grpSpLocks/>
          </p:cNvGrpSpPr>
          <p:nvPr/>
        </p:nvGrpSpPr>
        <p:grpSpPr bwMode="auto">
          <a:xfrm>
            <a:off x="1524001" y="1104901"/>
            <a:ext cx="4594225" cy="600075"/>
            <a:chOff x="0" y="696"/>
            <a:chExt cx="2894" cy="378"/>
          </a:xfrm>
        </p:grpSpPr>
        <p:sp>
          <p:nvSpPr>
            <p:cNvPr id="391175" name="Rectangle 7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A8A2B8"/>
                  </a:solidFill>
                  <a:latin typeface="Tahoma" pitchFamily="34" charset="0"/>
                </a:rPr>
                <a:t>Plan </a:t>
              </a:r>
              <a:r>
                <a:rPr lang="en-US" sz="3200">
                  <a:solidFill>
                    <a:srgbClr val="A8A2B8"/>
                  </a:solidFill>
                  <a:latin typeface="Tahoma" pitchFamily="34" charset="0"/>
                  <a:cs typeface="Tahoma" pitchFamily="34" charset="0"/>
                </a:rPr>
                <a:t>and organize</a:t>
              </a:r>
            </a:p>
          </p:txBody>
        </p:sp>
      </p:grp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2003425" y="2470150"/>
            <a:ext cx="47942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513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A8A2B8"/>
                </a:solidFill>
                <a:latin typeface="Tahoma" pitchFamily="34" charset="0"/>
              </a:rPr>
              <a:t>Prepare an agenda</a:t>
            </a: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1524001" y="2674939"/>
            <a:ext cx="817563" cy="230187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391179" name="Group 11"/>
          <p:cNvGrpSpPr>
            <a:grpSpLocks/>
          </p:cNvGrpSpPr>
          <p:nvPr/>
        </p:nvGrpSpPr>
        <p:grpSpPr bwMode="auto">
          <a:xfrm>
            <a:off x="1524001" y="3844925"/>
            <a:ext cx="3997325" cy="654050"/>
            <a:chOff x="0" y="2422"/>
            <a:chExt cx="2518" cy="412"/>
          </a:xfrm>
        </p:grpSpPr>
        <p:sp>
          <p:nvSpPr>
            <p:cNvPr id="391180" name="Rectangle 12"/>
            <p:cNvSpPr>
              <a:spLocks noChangeArrowheads="1"/>
            </p:cNvSpPr>
            <p:nvPr/>
          </p:nvSpPr>
          <p:spPr bwMode="auto">
            <a:xfrm>
              <a:off x="302" y="2422"/>
              <a:ext cx="221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Take minutes</a:t>
              </a:r>
            </a:p>
          </p:txBody>
        </p:sp>
        <p:sp>
          <p:nvSpPr>
            <p:cNvPr id="391181" name="Rectangle 13"/>
            <p:cNvSpPr>
              <a:spLocks noChangeArrowheads="1"/>
            </p:cNvSpPr>
            <p:nvPr/>
          </p:nvSpPr>
          <p:spPr bwMode="auto">
            <a:xfrm>
              <a:off x="0" y="2551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391182" name="Group 14"/>
          <p:cNvGrpSpPr>
            <a:grpSpLocks/>
          </p:cNvGrpSpPr>
          <p:nvPr/>
        </p:nvGrpSpPr>
        <p:grpSpPr bwMode="auto">
          <a:xfrm>
            <a:off x="1524001" y="3163889"/>
            <a:ext cx="4594225" cy="600075"/>
            <a:chOff x="0" y="1993"/>
            <a:chExt cx="2894" cy="378"/>
          </a:xfrm>
        </p:grpSpPr>
        <p:sp>
          <p:nvSpPr>
            <p:cNvPr id="391183" name="Rectangle 15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1184" name="Rectangle 16"/>
            <p:cNvSpPr>
              <a:spLocks noChangeArrowheads="1"/>
            </p:cNvSpPr>
            <p:nvPr/>
          </p:nvSpPr>
          <p:spPr bwMode="auto">
            <a:xfrm>
              <a:off x="302" y="1993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Stay in control</a:t>
              </a:r>
            </a:p>
          </p:txBody>
        </p:sp>
      </p:grpSp>
      <p:grpSp>
        <p:nvGrpSpPr>
          <p:cNvPr id="391185" name="Group 17"/>
          <p:cNvGrpSpPr>
            <a:grpSpLocks/>
          </p:cNvGrpSpPr>
          <p:nvPr/>
        </p:nvGrpSpPr>
        <p:grpSpPr bwMode="auto">
          <a:xfrm>
            <a:off x="1524001" y="4529138"/>
            <a:ext cx="5273675" cy="654050"/>
            <a:chOff x="0" y="2853"/>
            <a:chExt cx="3322" cy="412"/>
          </a:xfrm>
        </p:grpSpPr>
        <p:sp>
          <p:nvSpPr>
            <p:cNvPr id="391186" name="Rectangle 18"/>
            <p:cNvSpPr>
              <a:spLocks noChangeArrowheads="1"/>
            </p:cNvSpPr>
            <p:nvPr/>
          </p:nvSpPr>
          <p:spPr bwMode="auto">
            <a:xfrm>
              <a:off x="302" y="2853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Follow up</a:t>
              </a:r>
            </a:p>
          </p:txBody>
        </p:sp>
        <p:sp>
          <p:nvSpPr>
            <p:cNvPr id="391187" name="Rectangle 19"/>
            <p:cNvSpPr>
              <a:spLocks noChangeArrowheads="1"/>
            </p:cNvSpPr>
            <p:nvPr/>
          </p:nvSpPr>
          <p:spPr bwMode="auto">
            <a:xfrm>
              <a:off x="0" y="298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pic>
        <p:nvPicPr>
          <p:cNvPr id="391188" name="Picture 20" descr="PH01619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1304926"/>
            <a:ext cx="341312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189" name="Text Box 21"/>
          <p:cNvSpPr txBox="1">
            <a:spLocks noChangeArrowheads="1"/>
          </p:cNvSpPr>
          <p:nvPr/>
        </p:nvSpPr>
        <p:spPr bwMode="auto">
          <a:xfrm>
            <a:off x="6705601" y="3984625"/>
            <a:ext cx="341312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Although meetings are notorious time-wasters, they are also easy to control.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2610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F613CCF-FE5D-4569-B68C-20D5042EB153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16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Meeting Follow-up HO 10-5</a:t>
            </a:r>
          </a:p>
        </p:txBody>
      </p:sp>
      <p:pic>
        <p:nvPicPr>
          <p:cNvPr id="392195" name="Picture 3" descr="Meeting Follow-up 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 b="5322"/>
          <a:stretch>
            <a:fillRect/>
          </a:stretch>
        </p:blipFill>
        <p:spPr bwMode="auto">
          <a:xfrm>
            <a:off x="3048000" y="1066800"/>
            <a:ext cx="5943600" cy="5181600"/>
          </a:xfrm>
          <a:prstGeom prst="rect">
            <a:avLst/>
          </a:prstGeom>
          <a:noFill/>
          <a:effectLst>
            <a:outerShdw dist="71842" dir="2700000" algn="ctr" rotWithShape="0">
              <a:srgbClr val="73698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8810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8EA12AAD-22CC-40E5-BD1B-098253FF896B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17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Effective Meetings HO 10-2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393220" name="Group 4"/>
          <p:cNvGrpSpPr>
            <a:grpSpLocks/>
          </p:cNvGrpSpPr>
          <p:nvPr/>
        </p:nvGrpSpPr>
        <p:grpSpPr bwMode="auto">
          <a:xfrm>
            <a:off x="1524001" y="1104900"/>
            <a:ext cx="5273675" cy="4078288"/>
            <a:chOff x="0" y="696"/>
            <a:chExt cx="3322" cy="2569"/>
          </a:xfrm>
        </p:grpSpPr>
        <p:sp>
          <p:nvSpPr>
            <p:cNvPr id="393221" name="Rectangle 5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Who, how many?</a:t>
              </a:r>
            </a:p>
          </p:txBody>
        </p:sp>
        <p:sp>
          <p:nvSpPr>
            <p:cNvPr id="393222" name="Rectangle 6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3223" name="Rectangle 7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3224" name="Rectangle 8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ahoma" pitchFamily="34" charset="0"/>
                </a:rPr>
                <a:t>Plan </a:t>
              </a:r>
              <a:r>
                <a:rPr lang="en-US" sz="32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and organize</a:t>
              </a:r>
            </a:p>
          </p:txBody>
        </p:sp>
        <p:sp>
          <p:nvSpPr>
            <p:cNvPr id="393225" name="Rectangle 9"/>
            <p:cNvSpPr>
              <a:spLocks noChangeArrowheads="1"/>
            </p:cNvSpPr>
            <p:nvPr/>
          </p:nvSpPr>
          <p:spPr bwMode="auto">
            <a:xfrm>
              <a:off x="302" y="1556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ahoma" pitchFamily="34" charset="0"/>
                </a:rPr>
                <a:t>Prepare an agenda</a:t>
              </a:r>
            </a:p>
          </p:txBody>
        </p:sp>
        <p:sp>
          <p:nvSpPr>
            <p:cNvPr id="393226" name="Rectangle 10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3227" name="Rectangle 11"/>
            <p:cNvSpPr>
              <a:spLocks noChangeArrowheads="1"/>
            </p:cNvSpPr>
            <p:nvPr/>
          </p:nvSpPr>
          <p:spPr bwMode="auto">
            <a:xfrm>
              <a:off x="302" y="2422"/>
              <a:ext cx="221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Take minutes</a:t>
              </a:r>
            </a:p>
          </p:txBody>
        </p:sp>
        <p:sp>
          <p:nvSpPr>
            <p:cNvPr id="393228" name="Rectangle 12"/>
            <p:cNvSpPr>
              <a:spLocks noChangeArrowheads="1"/>
            </p:cNvSpPr>
            <p:nvPr/>
          </p:nvSpPr>
          <p:spPr bwMode="auto">
            <a:xfrm>
              <a:off x="0" y="2551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3229" name="Rectangle 13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93230" name="Rectangle 14"/>
            <p:cNvSpPr>
              <a:spLocks noChangeArrowheads="1"/>
            </p:cNvSpPr>
            <p:nvPr/>
          </p:nvSpPr>
          <p:spPr bwMode="auto">
            <a:xfrm>
              <a:off x="302" y="1993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Stay in control</a:t>
              </a:r>
            </a:p>
          </p:txBody>
        </p:sp>
        <p:sp>
          <p:nvSpPr>
            <p:cNvPr id="393231" name="Rectangle 15"/>
            <p:cNvSpPr>
              <a:spLocks noChangeArrowheads="1"/>
            </p:cNvSpPr>
            <p:nvPr/>
          </p:nvSpPr>
          <p:spPr bwMode="auto">
            <a:xfrm>
              <a:off x="302" y="2853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Follow up</a:t>
              </a:r>
            </a:p>
          </p:txBody>
        </p:sp>
        <p:sp>
          <p:nvSpPr>
            <p:cNvPr id="393232" name="Rectangle 16"/>
            <p:cNvSpPr>
              <a:spLocks noChangeArrowheads="1"/>
            </p:cNvSpPr>
            <p:nvPr/>
          </p:nvSpPr>
          <p:spPr bwMode="auto">
            <a:xfrm>
              <a:off x="0" y="2982"/>
              <a:ext cx="515" cy="145"/>
            </a:xfrm>
            <a:prstGeom prst="rect">
              <a:avLst/>
            </a:prstGeom>
            <a:solidFill>
              <a:srgbClr val="A8A2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393233" name="Group 17"/>
          <p:cNvGrpSpPr>
            <a:grpSpLocks/>
          </p:cNvGrpSpPr>
          <p:nvPr/>
        </p:nvGrpSpPr>
        <p:grpSpPr bwMode="auto">
          <a:xfrm>
            <a:off x="1524001" y="5213350"/>
            <a:ext cx="5273675" cy="654050"/>
            <a:chOff x="0" y="3284"/>
            <a:chExt cx="3322" cy="412"/>
          </a:xfrm>
        </p:grpSpPr>
        <p:sp>
          <p:nvSpPr>
            <p:cNvPr id="393234" name="Rectangle 18"/>
            <p:cNvSpPr>
              <a:spLocks noChangeArrowheads="1"/>
            </p:cNvSpPr>
            <p:nvPr/>
          </p:nvSpPr>
          <p:spPr bwMode="auto">
            <a:xfrm>
              <a:off x="302" y="3284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922338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Critique</a:t>
              </a:r>
            </a:p>
          </p:txBody>
        </p:sp>
        <p:sp>
          <p:nvSpPr>
            <p:cNvPr id="393235" name="Rectangle 19"/>
            <p:cNvSpPr>
              <a:spLocks noChangeArrowheads="1"/>
            </p:cNvSpPr>
            <p:nvPr/>
          </p:nvSpPr>
          <p:spPr bwMode="auto">
            <a:xfrm>
              <a:off x="0" y="3413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pic>
        <p:nvPicPr>
          <p:cNvPr id="393236" name="Picture 20" descr="PH01619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1304926"/>
            <a:ext cx="341312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6705601" y="3984625"/>
            <a:ext cx="341312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Although meetings are notorious time-wasters, they are also easy to control.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0290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A4C6E6D-BFE6-4992-8972-28A2E4A557EF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18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438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What if you aren’t leading the meeting? How can you help improve them?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2209800" y="1317943"/>
            <a:ext cx="777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55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11. Handling Written Communications</a:t>
            </a: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6248400" y="3962401"/>
            <a:ext cx="37544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Human Resources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Professional Development and Learning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7391400" y="6096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Time Mastery Profile</a:t>
            </a:r>
            <a:r>
              <a:rPr lang="en-US" sz="1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 </a:t>
            </a:r>
            <a:r>
              <a:rPr lang="en-US" sz="1400" baseline="70000">
                <a:solidFill>
                  <a:srgbClr val="FFFFFF"/>
                </a:solidFill>
                <a:latin typeface="Tahoma" pitchFamily="34" charset="0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1979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Review: Habits and Change</a:t>
            </a:r>
          </a:p>
          <a:p>
            <a:r>
              <a:rPr lang="en-US" dirty="0" smtClean="0"/>
              <a:t>Improving Meetings</a:t>
            </a:r>
          </a:p>
          <a:p>
            <a:r>
              <a:rPr lang="en-US" dirty="0" smtClean="0"/>
              <a:t>Handling Written Communications</a:t>
            </a:r>
          </a:p>
          <a:p>
            <a:r>
              <a:rPr lang="en-US" dirty="0" smtClean="0"/>
              <a:t>Delegation </a:t>
            </a:r>
          </a:p>
          <a:p>
            <a:r>
              <a:rPr lang="en-US" dirty="0" smtClean="0"/>
              <a:t>Improving Team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6E6D-BFE6-4992-8972-28A2E4A557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96B4378-8CDC-4687-8752-7122B787DF60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20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6518276" y="942975"/>
            <a:ext cx="4149725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Accumulation</a:t>
            </a:r>
          </a:p>
        </p:txBody>
      </p:sp>
      <p:pic>
        <p:nvPicPr>
          <p:cNvPr id="400388" name="Picture 4" descr="gettyimages_dv09000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1"/>
            <a:ext cx="32004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0389" name="Group 5"/>
          <p:cNvGrpSpPr>
            <a:grpSpLocks/>
          </p:cNvGrpSpPr>
          <p:nvPr/>
        </p:nvGrpSpPr>
        <p:grpSpPr bwMode="auto">
          <a:xfrm>
            <a:off x="1524000" y="1905000"/>
            <a:ext cx="5029200" cy="1066800"/>
            <a:chOff x="0" y="1296"/>
            <a:chExt cx="3168" cy="672"/>
          </a:xfrm>
        </p:grpSpPr>
        <p:sp>
          <p:nvSpPr>
            <p:cNvPr id="400390" name="Rectangle 6"/>
            <p:cNvSpPr>
              <a:spLocks noChangeArrowheads="1"/>
            </p:cNvSpPr>
            <p:nvPr/>
          </p:nvSpPr>
          <p:spPr bwMode="auto">
            <a:xfrm>
              <a:off x="0" y="1422"/>
              <a:ext cx="512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00391" name="Rectangle 7"/>
            <p:cNvSpPr>
              <a:spLocks noChangeArrowheads="1"/>
            </p:cNvSpPr>
            <p:nvPr/>
          </p:nvSpPr>
          <p:spPr bwMode="auto">
            <a:xfrm>
              <a:off x="302" y="1296"/>
              <a:ext cx="28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Failure to make decisions about them</a:t>
              </a:r>
            </a:p>
          </p:txBody>
        </p:sp>
      </p:grpSp>
      <p:grpSp>
        <p:nvGrpSpPr>
          <p:cNvPr id="400392" name="Group 8"/>
          <p:cNvGrpSpPr>
            <a:grpSpLocks/>
          </p:cNvGrpSpPr>
          <p:nvPr/>
        </p:nvGrpSpPr>
        <p:grpSpPr bwMode="auto">
          <a:xfrm>
            <a:off x="1524000" y="3429000"/>
            <a:ext cx="4876800" cy="1066800"/>
            <a:chOff x="0" y="2160"/>
            <a:chExt cx="3072" cy="672"/>
          </a:xfrm>
        </p:grpSpPr>
        <p:sp>
          <p:nvSpPr>
            <p:cNvPr id="400393" name="Rectangle 9"/>
            <p:cNvSpPr>
              <a:spLocks noChangeArrowheads="1"/>
            </p:cNvSpPr>
            <p:nvPr/>
          </p:nvSpPr>
          <p:spPr bwMode="auto">
            <a:xfrm>
              <a:off x="0" y="2279"/>
              <a:ext cx="512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00394" name="Rectangle 10"/>
            <p:cNvSpPr>
              <a:spLocks noChangeArrowheads="1"/>
            </p:cNvSpPr>
            <p:nvPr/>
          </p:nvSpPr>
          <p:spPr bwMode="auto">
            <a:xfrm>
              <a:off x="302" y="2160"/>
              <a:ext cx="277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6513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No systematic way to handle them</a:t>
              </a:r>
            </a:p>
          </p:txBody>
        </p:sp>
      </p:grp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6934200" y="4419601"/>
            <a:ext cx="358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Written communications are increasing at a rate of 20 percent per year.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8889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87180"/>
            <a:ext cx="7772400" cy="492443"/>
          </a:xfrm>
        </p:spPr>
        <p:txBody>
          <a:bodyPr/>
          <a:lstStyle/>
          <a:p>
            <a:r>
              <a:rPr lang="en-US" sz="3200" dirty="0"/>
              <a:t>Handling Written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A4C6E6D-BFE6-4992-8972-28A2E4A557EF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21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438401"/>
            <a:ext cx="79248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What is the most problematic written communication you deal with?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How do you organize and address written communication?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1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D912A8C-1E11-4DD2-AE9E-9EC24D8A78FA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22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</a:t>
            </a:r>
            <a:r>
              <a:rPr lang="en-US" dirty="0" smtClean="0"/>
              <a:t>Options HO 11-1</a:t>
            </a:r>
            <a:endParaRPr lang="en-US" dirty="0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4484" name="Picture 4" descr="gettyimages_dv1199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/>
          <a:stretch>
            <a:fillRect/>
          </a:stretch>
        </p:blipFill>
        <p:spPr bwMode="auto">
          <a:xfrm>
            <a:off x="6965950" y="1374776"/>
            <a:ext cx="339725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2308226" y="1462089"/>
            <a:ext cx="3635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Dump it</a:t>
            </a: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2330451" y="2376489"/>
            <a:ext cx="3306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Delegate it</a:t>
            </a:r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2330451" y="4203700"/>
            <a:ext cx="2187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Delay it</a:t>
            </a: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2330451" y="3289300"/>
            <a:ext cx="3495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Do it</a:t>
            </a:r>
          </a:p>
        </p:txBody>
      </p:sp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1524000" y="1568451"/>
            <a:ext cx="812800" cy="379413"/>
          </a:xfrm>
          <a:prstGeom prst="rightArrow">
            <a:avLst>
              <a:gd name="adj1" fmla="val 50000"/>
              <a:gd name="adj2" fmla="val 53556"/>
            </a:avLst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4490" name="AutoShape 10"/>
          <p:cNvSpPr>
            <a:spLocks noChangeArrowheads="1"/>
          </p:cNvSpPr>
          <p:nvPr/>
        </p:nvSpPr>
        <p:spPr bwMode="auto">
          <a:xfrm>
            <a:off x="1524000" y="2486026"/>
            <a:ext cx="812800" cy="379413"/>
          </a:xfrm>
          <a:prstGeom prst="rightArrow">
            <a:avLst>
              <a:gd name="adj1" fmla="val 50000"/>
              <a:gd name="adj2" fmla="val 53556"/>
            </a:avLst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4491" name="AutoShape 11"/>
          <p:cNvSpPr>
            <a:spLocks noChangeArrowheads="1"/>
          </p:cNvSpPr>
          <p:nvPr/>
        </p:nvSpPr>
        <p:spPr bwMode="auto">
          <a:xfrm>
            <a:off x="1524000" y="3400426"/>
            <a:ext cx="812800" cy="379413"/>
          </a:xfrm>
          <a:prstGeom prst="rightArrow">
            <a:avLst>
              <a:gd name="adj1" fmla="val 50000"/>
              <a:gd name="adj2" fmla="val 53556"/>
            </a:avLst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1524000" y="4313238"/>
            <a:ext cx="812800" cy="379412"/>
          </a:xfrm>
          <a:prstGeom prst="rightArrow">
            <a:avLst>
              <a:gd name="adj1" fmla="val 50000"/>
              <a:gd name="adj2" fmla="val 53557"/>
            </a:avLst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2047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9" grpId="0" animBg="1"/>
      <p:bldP spid="404490" grpId="0" animBg="1"/>
      <p:bldP spid="404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E2D9E4F-1E02-4BC4-94CB-1843E36178C2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23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Questions</a:t>
            </a:r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6532" name="Picture 4" descr="gettyimages_dv1199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/>
          <a:stretch>
            <a:fillRect/>
          </a:stretch>
        </p:blipFill>
        <p:spPr bwMode="auto">
          <a:xfrm>
            <a:off x="6962776" y="1370014"/>
            <a:ext cx="3395663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551113" y="1522413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Will I really do anything with this?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2551113" y="3236914"/>
            <a:ext cx="33642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When will I do it?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2551114" y="4600575"/>
            <a:ext cx="4002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Where will I keep it? </a:t>
            </a:r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7315200" y="1143001"/>
            <a:ext cx="27241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69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0">
                <a:solidFill>
                  <a:srgbClr val="73698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Webdings" pitchFamily="18" charset="2"/>
              </a:rPr>
              <a:t></a:t>
            </a:r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1905001" y="1520825"/>
            <a:ext cx="569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69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73698A"/>
                </a:solidFill>
                <a:latin typeface="Tahoma" pitchFamily="34" charset="0"/>
              </a:rPr>
              <a:t>1.</a:t>
            </a:r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1905001" y="3238500"/>
            <a:ext cx="569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69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73698A"/>
                </a:solidFill>
                <a:latin typeface="Tahoma" pitchFamily="34" charset="0"/>
              </a:rPr>
              <a:t>2.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1905001" y="4602164"/>
            <a:ext cx="569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69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73698A"/>
                </a:solidFill>
                <a:latin typeface="Tahoma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2417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BBFC2731-39D8-4B96-A5CC-603BB5959BB7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24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Written Communications</a:t>
            </a: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797676" y="4051300"/>
            <a:ext cx="36417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There are four things you can do with a document: dump it, delegate it,     do it, or delay it.</a:t>
            </a:r>
          </a:p>
        </p:txBody>
      </p:sp>
      <p:grpSp>
        <p:nvGrpSpPr>
          <p:cNvPr id="408581" name="Group 5"/>
          <p:cNvGrpSpPr>
            <a:grpSpLocks/>
          </p:cNvGrpSpPr>
          <p:nvPr/>
        </p:nvGrpSpPr>
        <p:grpSpPr bwMode="auto">
          <a:xfrm>
            <a:off x="1524001" y="1890713"/>
            <a:ext cx="5273675" cy="654050"/>
            <a:chOff x="0" y="1125"/>
            <a:chExt cx="3322" cy="412"/>
          </a:xfrm>
        </p:grpSpPr>
        <p:sp>
          <p:nvSpPr>
            <p:cNvPr id="408582" name="Rectangle 6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Analyze the flow</a:t>
              </a:r>
            </a:p>
          </p:txBody>
        </p:sp>
        <p:sp>
          <p:nvSpPr>
            <p:cNvPr id="408583" name="Rectangle 7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08584" name="Group 8"/>
          <p:cNvGrpSpPr>
            <a:grpSpLocks/>
          </p:cNvGrpSpPr>
          <p:nvPr/>
        </p:nvGrpSpPr>
        <p:grpSpPr bwMode="auto">
          <a:xfrm>
            <a:off x="1524001" y="4495800"/>
            <a:ext cx="4594225" cy="533400"/>
            <a:chOff x="0" y="2428"/>
            <a:chExt cx="2894" cy="336"/>
          </a:xfrm>
        </p:grpSpPr>
        <p:sp>
          <p:nvSpPr>
            <p:cNvPr id="408585" name="Rectangle 9"/>
            <p:cNvSpPr>
              <a:spLocks noChangeArrowheads="1"/>
            </p:cNvSpPr>
            <p:nvPr/>
          </p:nvSpPr>
          <p:spPr bwMode="auto">
            <a:xfrm>
              <a:off x="302" y="2428"/>
              <a:ext cx="25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Handle it once</a:t>
              </a:r>
            </a:p>
          </p:txBody>
        </p:sp>
        <p:sp>
          <p:nvSpPr>
            <p:cNvPr id="408586" name="Rectangle 10"/>
            <p:cNvSpPr>
              <a:spLocks noChangeArrowheads="1"/>
            </p:cNvSpPr>
            <p:nvPr/>
          </p:nvSpPr>
          <p:spPr bwMode="auto">
            <a:xfrm>
              <a:off x="0" y="255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08587" name="Group 11"/>
          <p:cNvGrpSpPr>
            <a:grpSpLocks/>
          </p:cNvGrpSpPr>
          <p:nvPr/>
        </p:nvGrpSpPr>
        <p:grpSpPr bwMode="auto">
          <a:xfrm>
            <a:off x="1524001" y="2681288"/>
            <a:ext cx="4594225" cy="749300"/>
            <a:chOff x="0" y="1575"/>
            <a:chExt cx="2894" cy="472"/>
          </a:xfrm>
        </p:grpSpPr>
        <p:sp>
          <p:nvSpPr>
            <p:cNvPr id="408588" name="Rectangle 12"/>
            <p:cNvSpPr>
              <a:spLocks noChangeArrowheads="1"/>
            </p:cNvSpPr>
            <p:nvPr/>
          </p:nvSpPr>
          <p:spPr bwMode="auto">
            <a:xfrm>
              <a:off x="302" y="1575"/>
              <a:ext cx="259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Screen and sort</a:t>
              </a:r>
            </a:p>
          </p:txBody>
        </p:sp>
        <p:sp>
          <p:nvSpPr>
            <p:cNvPr id="408589" name="Rectangle 13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1524001" y="3416301"/>
            <a:ext cx="4594225" cy="766763"/>
            <a:chOff x="0" y="1990"/>
            <a:chExt cx="2894" cy="483"/>
          </a:xfrm>
        </p:grpSpPr>
        <p:sp>
          <p:nvSpPr>
            <p:cNvPr id="408591" name="Rectangle 15"/>
            <p:cNvSpPr>
              <a:spLocks noChangeArrowheads="1"/>
            </p:cNvSpPr>
            <p:nvPr/>
          </p:nvSpPr>
          <p:spPr bwMode="auto">
            <a:xfrm>
              <a:off x="302" y="1990"/>
              <a:ext cx="2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3550" indent="158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Develop a tracking system</a:t>
              </a:r>
            </a:p>
          </p:txBody>
        </p:sp>
        <p:sp>
          <p:nvSpPr>
            <p:cNvPr id="408592" name="Rectangle 16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08593" name="Group 17"/>
          <p:cNvGrpSpPr>
            <a:grpSpLocks/>
          </p:cNvGrpSpPr>
          <p:nvPr/>
        </p:nvGrpSpPr>
        <p:grpSpPr bwMode="auto">
          <a:xfrm>
            <a:off x="1524001" y="1181101"/>
            <a:ext cx="4594225" cy="600075"/>
            <a:chOff x="0" y="696"/>
            <a:chExt cx="2894" cy="378"/>
          </a:xfrm>
        </p:grpSpPr>
        <p:sp>
          <p:nvSpPr>
            <p:cNvPr id="408594" name="Rectangle 18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08595" name="Rectangle 19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Resist junk mail</a:t>
              </a:r>
            </a:p>
          </p:txBody>
        </p:sp>
      </p:grpSp>
      <p:grpSp>
        <p:nvGrpSpPr>
          <p:cNvPr id="408596" name="Group 20"/>
          <p:cNvGrpSpPr>
            <a:grpSpLocks/>
          </p:cNvGrpSpPr>
          <p:nvPr/>
        </p:nvGrpSpPr>
        <p:grpSpPr bwMode="auto">
          <a:xfrm>
            <a:off x="1524000" y="5260975"/>
            <a:ext cx="4997450" cy="533400"/>
            <a:chOff x="0" y="2862"/>
            <a:chExt cx="3148" cy="336"/>
          </a:xfrm>
        </p:grpSpPr>
        <p:sp>
          <p:nvSpPr>
            <p:cNvPr id="408597" name="Rectangle 21"/>
            <p:cNvSpPr>
              <a:spLocks noChangeArrowheads="1"/>
            </p:cNvSpPr>
            <p:nvPr/>
          </p:nvSpPr>
          <p:spPr bwMode="auto">
            <a:xfrm>
              <a:off x="302" y="2862"/>
              <a:ext cx="284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Schedule time for it</a:t>
              </a:r>
            </a:p>
          </p:txBody>
        </p:sp>
        <p:sp>
          <p:nvSpPr>
            <p:cNvPr id="408598" name="Rectangle 22"/>
            <p:cNvSpPr>
              <a:spLocks noChangeArrowheads="1"/>
            </p:cNvSpPr>
            <p:nvPr/>
          </p:nvSpPr>
          <p:spPr bwMode="auto">
            <a:xfrm>
              <a:off x="0" y="2986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pic>
        <p:nvPicPr>
          <p:cNvPr id="408599" name="Picture 23" descr="PH02037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1370013"/>
            <a:ext cx="3413125" cy="22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1676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8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8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59094911-F1DB-4F31-B759-8C6F7B1CE5AB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</a:t>
            </a:r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6521450" y="942975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2133601" y="1981200"/>
            <a:ext cx="3902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69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What are ways people waste time when writing?</a:t>
            </a:r>
          </a:p>
        </p:txBody>
      </p:sp>
      <p:pic>
        <p:nvPicPr>
          <p:cNvPr id="412677" name="Picture 5" descr="gettyimages_BU000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1"/>
          <a:stretch>
            <a:fillRect/>
          </a:stretch>
        </p:blipFill>
        <p:spPr bwMode="auto">
          <a:xfrm>
            <a:off x="6858000" y="1524000"/>
            <a:ext cx="3398838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4411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CA10904-068D-4F01-81BB-74A07D1B67F5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26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Percent Rule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939800"/>
            <a:ext cx="7315200" cy="54610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You can do an adequate job in about 10 percent of the time it takes to do a “perfect“ job.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048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A1FD370-8055-4936-8B2C-DAD629836F5E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27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Tips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6521450" y="942975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416772" name="Group 4"/>
          <p:cNvGrpSpPr>
            <a:grpSpLocks/>
          </p:cNvGrpSpPr>
          <p:nvPr/>
        </p:nvGrpSpPr>
        <p:grpSpPr bwMode="auto">
          <a:xfrm>
            <a:off x="1524000" y="1325564"/>
            <a:ext cx="4876800" cy="579437"/>
            <a:chOff x="0" y="835"/>
            <a:chExt cx="3072" cy="365"/>
          </a:xfrm>
        </p:grpSpPr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624" y="835"/>
              <a:ext cx="24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Avoid overwriting</a:t>
              </a:r>
              <a:endParaRPr lang="en-US" sz="3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16774" name="Rectangle 6"/>
            <p:cNvSpPr>
              <a:spLocks noChangeArrowheads="1"/>
            </p:cNvSpPr>
            <p:nvPr/>
          </p:nvSpPr>
          <p:spPr bwMode="auto">
            <a:xfrm>
              <a:off x="0" y="954"/>
              <a:ext cx="512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16775" name="Group 7"/>
          <p:cNvGrpSpPr>
            <a:grpSpLocks/>
          </p:cNvGrpSpPr>
          <p:nvPr/>
        </p:nvGrpSpPr>
        <p:grpSpPr bwMode="auto">
          <a:xfrm>
            <a:off x="1524000" y="2209800"/>
            <a:ext cx="4876800" cy="1066800"/>
            <a:chOff x="0" y="1392"/>
            <a:chExt cx="3072" cy="672"/>
          </a:xfrm>
        </p:grpSpPr>
        <p:sp>
          <p:nvSpPr>
            <p:cNvPr id="416776" name="Text Box 8"/>
            <p:cNvSpPr txBox="1">
              <a:spLocks noChangeArrowheads="1"/>
            </p:cNvSpPr>
            <p:nvPr/>
          </p:nvSpPr>
          <p:spPr bwMode="auto">
            <a:xfrm>
              <a:off x="624" y="1392"/>
              <a:ext cx="244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Plan or outline  what to write</a:t>
              </a:r>
            </a:p>
          </p:txBody>
        </p:sp>
        <p:sp>
          <p:nvSpPr>
            <p:cNvPr id="416777" name="Rectangle 9"/>
            <p:cNvSpPr>
              <a:spLocks noChangeArrowheads="1"/>
            </p:cNvSpPr>
            <p:nvPr/>
          </p:nvSpPr>
          <p:spPr bwMode="auto">
            <a:xfrm>
              <a:off x="0" y="1522"/>
              <a:ext cx="512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16778" name="Group 10"/>
          <p:cNvGrpSpPr>
            <a:grpSpLocks/>
          </p:cNvGrpSpPr>
          <p:nvPr/>
        </p:nvGrpSpPr>
        <p:grpSpPr bwMode="auto">
          <a:xfrm>
            <a:off x="1524000" y="4876800"/>
            <a:ext cx="4953000" cy="1066800"/>
            <a:chOff x="0" y="3102"/>
            <a:chExt cx="3120" cy="672"/>
          </a:xfrm>
        </p:grpSpPr>
        <p:sp>
          <p:nvSpPr>
            <p:cNvPr id="416779" name="Text Box 11"/>
            <p:cNvSpPr txBox="1">
              <a:spLocks noChangeArrowheads="1"/>
            </p:cNvSpPr>
            <p:nvPr/>
          </p:nvSpPr>
          <p:spPr bwMode="auto">
            <a:xfrm>
              <a:off x="617" y="3102"/>
              <a:ext cx="2503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3698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Keep the reader     in mind</a:t>
              </a:r>
              <a:endParaRPr lang="en-US" sz="3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0" y="3215"/>
              <a:ext cx="512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16781" name="Group 13"/>
          <p:cNvGrpSpPr>
            <a:grpSpLocks/>
          </p:cNvGrpSpPr>
          <p:nvPr/>
        </p:nvGrpSpPr>
        <p:grpSpPr bwMode="auto">
          <a:xfrm>
            <a:off x="1524000" y="3581400"/>
            <a:ext cx="4895850" cy="1066800"/>
            <a:chOff x="0" y="2274"/>
            <a:chExt cx="3084" cy="672"/>
          </a:xfrm>
        </p:grpSpPr>
        <p:sp>
          <p:nvSpPr>
            <p:cNvPr id="416782" name="Text Box 14"/>
            <p:cNvSpPr txBox="1">
              <a:spLocks noChangeArrowheads="1"/>
            </p:cNvSpPr>
            <p:nvPr/>
          </p:nvSpPr>
          <p:spPr bwMode="auto">
            <a:xfrm>
              <a:off x="626" y="2274"/>
              <a:ext cx="245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3698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Have a clear  purpose</a:t>
              </a:r>
            </a:p>
          </p:txBody>
        </p:sp>
        <p:sp>
          <p:nvSpPr>
            <p:cNvPr id="416783" name="Rectangle 15"/>
            <p:cNvSpPr>
              <a:spLocks noChangeArrowheads="1"/>
            </p:cNvSpPr>
            <p:nvPr/>
          </p:nvSpPr>
          <p:spPr bwMode="auto">
            <a:xfrm>
              <a:off x="0" y="2386"/>
              <a:ext cx="512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pic>
        <p:nvPicPr>
          <p:cNvPr id="416784" name="Picture 16" descr="gettyimages_BU000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8" t="32187"/>
          <a:stretch>
            <a:fillRect/>
          </a:stretch>
        </p:blipFill>
        <p:spPr bwMode="auto">
          <a:xfrm>
            <a:off x="6858001" y="1219201"/>
            <a:ext cx="3400425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85" name="Text Box 17"/>
          <p:cNvSpPr txBox="1">
            <a:spLocks noChangeArrowheads="1"/>
          </p:cNvSpPr>
          <p:nvPr/>
        </p:nvSpPr>
        <p:spPr bwMode="auto">
          <a:xfrm>
            <a:off x="6858000" y="4267200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69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You can do an adequate job in about 10 percent of the time it takes to do a perfect job.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4494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2209800" y="1687275"/>
            <a:ext cx="7772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55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12. Delegation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6248400" y="3962401"/>
            <a:ext cx="37544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Human Resources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Professional Development and Learning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7391400" y="6096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Time Mastery Profile</a:t>
            </a:r>
            <a:r>
              <a:rPr lang="en-US" sz="1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 </a:t>
            </a:r>
            <a:r>
              <a:rPr lang="en-US" sz="1400" baseline="70000">
                <a:solidFill>
                  <a:srgbClr val="FFFFFF"/>
                </a:solidFill>
                <a:latin typeface="Tahoma" pitchFamily="34" charset="0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7470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EDAF75D-99D2-4841-8394-3394182A3027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29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Ineffective Delegation</a:t>
            </a:r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6858000" y="939800"/>
            <a:ext cx="38100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What are common reasons for ineffective delegation? </a:t>
            </a:r>
          </a:p>
        </p:txBody>
      </p:sp>
      <p:pic>
        <p:nvPicPr>
          <p:cNvPr id="427013" name="Picture 5" descr="gettyimages_BU0008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9390" r="17583" b="3"/>
          <a:stretch>
            <a:fillRect/>
          </a:stretch>
        </p:blipFill>
        <p:spPr bwMode="auto">
          <a:xfrm>
            <a:off x="7010401" y="1143000"/>
            <a:ext cx="35480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2597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9970E32-2A00-4542-BB51-082EC59FB5A3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0882" y="263723"/>
            <a:ext cx="8229600" cy="61555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Perpetuates Habits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82482" y="2155687"/>
            <a:ext cx="4038600" cy="3763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ahoma"/>
              </a:rPr>
              <a:t>Habits are reinforced groups of neural pathways in your brain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</a:rPr>
              <a:t>The brain doesn’t like uncertainty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</a:rPr>
              <a:t>The change is being compared to past experiences 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(good or bad)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295401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70C0"/>
                </a:solidFill>
                <a:latin typeface="Tahoma" pitchFamily="34" charset="0"/>
              </a:rPr>
              <a:t>“Your brain is wired for change but it’s not wired to change”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70C0"/>
                </a:solidFill>
                <a:latin typeface="Tahoma" pitchFamily="34" charset="0"/>
              </a:rPr>
              <a:t>			Srini Pillay M.D., CEO of NBG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99950"/>
            <a:ext cx="44958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3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40ABFF6-82CF-4064-B5A8-DD7D8A56602F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30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Effective Delegation HO 12-1</a:t>
            </a:r>
          </a:p>
        </p:txBody>
      </p:sp>
      <p:grpSp>
        <p:nvGrpSpPr>
          <p:cNvPr id="429059" name="Group 3"/>
          <p:cNvGrpSpPr>
            <a:grpSpLocks/>
          </p:cNvGrpSpPr>
          <p:nvPr/>
        </p:nvGrpSpPr>
        <p:grpSpPr bwMode="auto">
          <a:xfrm>
            <a:off x="1524001" y="989013"/>
            <a:ext cx="5273675" cy="654050"/>
            <a:chOff x="0" y="1125"/>
            <a:chExt cx="3322" cy="412"/>
          </a:xfrm>
        </p:grpSpPr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Responsibility</a:t>
              </a:r>
            </a:p>
          </p:txBody>
        </p:sp>
        <p:sp>
          <p:nvSpPr>
            <p:cNvPr id="429061" name="Rectangle 5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29062" name="Group 6"/>
          <p:cNvGrpSpPr>
            <a:grpSpLocks/>
          </p:cNvGrpSpPr>
          <p:nvPr/>
        </p:nvGrpSpPr>
        <p:grpSpPr bwMode="auto">
          <a:xfrm>
            <a:off x="1524001" y="2667001"/>
            <a:ext cx="4594225" cy="766763"/>
            <a:chOff x="0" y="1990"/>
            <a:chExt cx="2894" cy="483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302" y="1990"/>
              <a:ext cx="2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Authority</a:t>
              </a:r>
            </a:p>
          </p:txBody>
        </p:sp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429068" name="Rectangle 12"/>
          <p:cNvSpPr>
            <a:spLocks noChangeArrowheads="1"/>
          </p:cNvSpPr>
          <p:nvPr/>
        </p:nvSpPr>
        <p:spPr bwMode="auto">
          <a:xfrm>
            <a:off x="6705600" y="939800"/>
            <a:ext cx="39624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29069" name="Picture 13" descr="E003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4" y="1458914"/>
            <a:ext cx="3413125" cy="22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7010400" y="4114800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Delegation is sharing responsibility and  authority with others, and holding them accountable.</a:t>
            </a:r>
          </a:p>
        </p:txBody>
      </p:sp>
      <p:sp>
        <p:nvSpPr>
          <p:cNvPr id="429071" name="Text Box 15"/>
          <p:cNvSpPr txBox="1">
            <a:spLocks noChangeArrowheads="1"/>
          </p:cNvSpPr>
          <p:nvPr/>
        </p:nvSpPr>
        <p:spPr bwMode="auto">
          <a:xfrm>
            <a:off x="2528889" y="1479551"/>
            <a:ext cx="20970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Assignment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Results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Obligation</a:t>
            </a:r>
          </a:p>
        </p:txBody>
      </p:sp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2528888" y="3155951"/>
            <a:ext cx="3643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Right to act and        make decisions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Equal to responsibility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6483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1" grpId="0"/>
      <p:bldP spid="4290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CCA9EDD5-9C53-453F-A752-C0B043499E6B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31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Delegated Authority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066800"/>
            <a:ext cx="8229600" cy="5243512"/>
          </a:xfrm>
        </p:spPr>
        <p:txBody>
          <a:bodyPr/>
          <a:lstStyle/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1: Get the facts; I’ll decide.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2: Suggest alternatives; I’ll decide.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3: Recommend an alternative; I’ll decide.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4: Decide; wait for my approval.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5: Decide; act unless I say no.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6: Act; report results.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7: Act; report if unsuccessful.</a:t>
            </a:r>
          </a:p>
          <a:p>
            <a:pPr marL="1544638" indent="-1544638">
              <a:spcBef>
                <a:spcPct val="40000"/>
              </a:spcBef>
              <a:buNone/>
            </a:pPr>
            <a:r>
              <a:rPr lang="en-US" sz="3000" dirty="0"/>
              <a:t>Level 8: Act, reporting not needed.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245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40ABFF6-82CF-4064-B5A8-DD7D8A56602F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32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6401"/>
            <a:ext cx="7772400" cy="553998"/>
          </a:xfrm>
        </p:spPr>
        <p:txBody>
          <a:bodyPr/>
          <a:lstStyle/>
          <a:p>
            <a:r>
              <a:rPr lang="en-US" sz="3600" dirty="0"/>
              <a:t>Effective Delegation HO 12-1</a:t>
            </a:r>
          </a:p>
        </p:txBody>
      </p:sp>
      <p:grpSp>
        <p:nvGrpSpPr>
          <p:cNvPr id="429059" name="Group 3"/>
          <p:cNvGrpSpPr>
            <a:grpSpLocks/>
          </p:cNvGrpSpPr>
          <p:nvPr/>
        </p:nvGrpSpPr>
        <p:grpSpPr bwMode="auto">
          <a:xfrm>
            <a:off x="1524001" y="989013"/>
            <a:ext cx="5273675" cy="654050"/>
            <a:chOff x="0" y="1125"/>
            <a:chExt cx="3322" cy="412"/>
          </a:xfrm>
        </p:grpSpPr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Responsibility</a:t>
              </a:r>
            </a:p>
          </p:txBody>
        </p:sp>
        <p:sp>
          <p:nvSpPr>
            <p:cNvPr id="429061" name="Rectangle 5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29062" name="Group 6"/>
          <p:cNvGrpSpPr>
            <a:grpSpLocks/>
          </p:cNvGrpSpPr>
          <p:nvPr/>
        </p:nvGrpSpPr>
        <p:grpSpPr bwMode="auto">
          <a:xfrm>
            <a:off x="1524001" y="2667001"/>
            <a:ext cx="4594225" cy="766763"/>
            <a:chOff x="0" y="1990"/>
            <a:chExt cx="2894" cy="483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302" y="1990"/>
              <a:ext cx="2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Authority</a:t>
              </a:r>
            </a:p>
          </p:txBody>
        </p:sp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29065" name="Group 9"/>
          <p:cNvGrpSpPr>
            <a:grpSpLocks/>
          </p:cNvGrpSpPr>
          <p:nvPr/>
        </p:nvGrpSpPr>
        <p:grpSpPr bwMode="auto">
          <a:xfrm>
            <a:off x="1524001" y="4495800"/>
            <a:ext cx="4594225" cy="533400"/>
            <a:chOff x="0" y="3295"/>
            <a:chExt cx="2894" cy="336"/>
          </a:xfrm>
        </p:grpSpPr>
        <p:sp>
          <p:nvSpPr>
            <p:cNvPr id="429066" name="Rectangle 10"/>
            <p:cNvSpPr>
              <a:spLocks noChangeArrowheads="1"/>
            </p:cNvSpPr>
            <p:nvPr/>
          </p:nvSpPr>
          <p:spPr bwMode="auto">
            <a:xfrm>
              <a:off x="302" y="3295"/>
              <a:ext cx="25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Accountability</a:t>
              </a:r>
            </a:p>
          </p:txBody>
        </p:sp>
        <p:sp>
          <p:nvSpPr>
            <p:cNvPr id="429067" name="Rectangle 11"/>
            <p:cNvSpPr>
              <a:spLocks noChangeArrowheads="1"/>
            </p:cNvSpPr>
            <p:nvPr/>
          </p:nvSpPr>
          <p:spPr bwMode="auto">
            <a:xfrm>
              <a:off x="0" y="34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429068" name="Rectangle 12"/>
          <p:cNvSpPr>
            <a:spLocks noChangeArrowheads="1"/>
          </p:cNvSpPr>
          <p:nvPr/>
        </p:nvSpPr>
        <p:spPr bwMode="auto">
          <a:xfrm>
            <a:off x="6705600" y="939800"/>
            <a:ext cx="39624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29069" name="Picture 13" descr="E003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4" y="1458914"/>
            <a:ext cx="3413125" cy="22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7010400" y="4114800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Delegation is sharing responsibility and  authority with others, and holding them accountable.</a:t>
            </a:r>
          </a:p>
        </p:txBody>
      </p:sp>
      <p:sp>
        <p:nvSpPr>
          <p:cNvPr id="429071" name="Text Box 15"/>
          <p:cNvSpPr txBox="1">
            <a:spLocks noChangeArrowheads="1"/>
          </p:cNvSpPr>
          <p:nvPr/>
        </p:nvSpPr>
        <p:spPr bwMode="auto">
          <a:xfrm>
            <a:off x="2528889" y="1479551"/>
            <a:ext cx="20970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Assignment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Results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Obligation</a:t>
            </a:r>
          </a:p>
        </p:txBody>
      </p:sp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2528888" y="3155951"/>
            <a:ext cx="3643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Right to act and        make decisions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Equal to responsibility</a:t>
            </a:r>
          </a:p>
        </p:txBody>
      </p:sp>
      <p:sp>
        <p:nvSpPr>
          <p:cNvPr id="429073" name="Text Box 17"/>
          <p:cNvSpPr txBox="1">
            <a:spLocks noChangeArrowheads="1"/>
          </p:cNvSpPr>
          <p:nvPr/>
        </p:nvSpPr>
        <p:spPr bwMode="auto">
          <a:xfrm>
            <a:off x="2528888" y="4989514"/>
            <a:ext cx="3719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Answer for actions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May include rewards and penalties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7391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43521B5-96A2-4C89-830A-0946A83835A8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33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1524000" y="914400"/>
            <a:ext cx="9144000" cy="32766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1524000" y="4168775"/>
            <a:ext cx="9144000" cy="77788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37253" name="Picture 5" descr="gettyimages_ED000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1" r="9206"/>
          <a:stretch>
            <a:fillRect/>
          </a:stretch>
        </p:blipFill>
        <p:spPr bwMode="auto">
          <a:xfrm>
            <a:off x="6248400" y="917576"/>
            <a:ext cx="4419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1828800" y="2057400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Handout 12-4:</a:t>
            </a:r>
            <a:r>
              <a:rPr lang="en-US" sz="3200" i="1" dirty="0">
                <a:solidFill>
                  <a:srgbClr val="000000"/>
                </a:solidFill>
                <a:latin typeface="Tahoma" pitchFamily="34" charset="0"/>
              </a:rPr>
              <a:t>                 It’s Called Delegation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2297113" y="4343401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Read the meeting notes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2292351" y="5029201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Discuss the questions with your table group</a:t>
            </a:r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1524000" y="4492625"/>
            <a:ext cx="685800" cy="230188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1524000" y="5199064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680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2C97677-48C6-4B1F-9363-3DF19285660A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34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858000" y="939800"/>
            <a:ext cx="38100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Called Delegation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1524000" y="1458914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1828800" y="1295400"/>
            <a:ext cx="495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513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How would you rate Marie’s delegation skills?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1828800" y="2667001"/>
            <a:ext cx="495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What do we know about the authority, responsibility, and accountability in this case?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1524000" y="2836864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1828800" y="4845050"/>
            <a:ext cx="495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158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How could Marie have done things better?</a:t>
            </a:r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1524000" y="5014914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39306" name="Picture 10" descr="gettyimages_dv544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/>
          <a:stretch>
            <a:fillRect/>
          </a:stretch>
        </p:blipFill>
        <p:spPr bwMode="auto">
          <a:xfrm>
            <a:off x="7010400" y="121920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148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47888EB-980A-4864-A8C7-F795845EACA6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6705600" y="939800"/>
            <a:ext cx="39624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31107" name="Picture 3" descr="E003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4" y="1458914"/>
            <a:ext cx="3413125" cy="22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Delegation Guidelines</a:t>
            </a:r>
          </a:p>
        </p:txBody>
      </p:sp>
      <p:grpSp>
        <p:nvGrpSpPr>
          <p:cNvPr id="431109" name="Group 5"/>
          <p:cNvGrpSpPr>
            <a:grpSpLocks/>
          </p:cNvGrpSpPr>
          <p:nvPr/>
        </p:nvGrpSpPr>
        <p:grpSpPr bwMode="auto">
          <a:xfrm>
            <a:off x="1524001" y="1797050"/>
            <a:ext cx="5273675" cy="654050"/>
            <a:chOff x="0" y="1125"/>
            <a:chExt cx="3322" cy="412"/>
          </a:xfrm>
        </p:grpSpPr>
        <p:sp>
          <p:nvSpPr>
            <p:cNvPr id="431110" name="Rectangle 6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Responsibilities/results</a:t>
              </a:r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31112" name="Group 8"/>
          <p:cNvGrpSpPr>
            <a:grpSpLocks/>
          </p:cNvGrpSpPr>
          <p:nvPr/>
        </p:nvGrpSpPr>
        <p:grpSpPr bwMode="auto">
          <a:xfrm>
            <a:off x="1524001" y="3865563"/>
            <a:ext cx="4594225" cy="533400"/>
            <a:chOff x="0" y="2428"/>
            <a:chExt cx="2894" cy="336"/>
          </a:xfrm>
        </p:grpSpPr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302" y="2428"/>
              <a:ext cx="25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Checkpoints</a:t>
              </a: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0" y="255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31115" name="Group 11"/>
          <p:cNvGrpSpPr>
            <a:grpSpLocks/>
          </p:cNvGrpSpPr>
          <p:nvPr/>
        </p:nvGrpSpPr>
        <p:grpSpPr bwMode="auto">
          <a:xfrm>
            <a:off x="1524001" y="2511425"/>
            <a:ext cx="4594225" cy="749300"/>
            <a:chOff x="0" y="1575"/>
            <a:chExt cx="2894" cy="472"/>
          </a:xfrm>
        </p:grpSpPr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302" y="1575"/>
              <a:ext cx="259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Right person</a:t>
              </a:r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31118" name="Group 14"/>
          <p:cNvGrpSpPr>
            <a:grpSpLocks/>
          </p:cNvGrpSpPr>
          <p:nvPr/>
        </p:nvGrpSpPr>
        <p:grpSpPr bwMode="auto">
          <a:xfrm>
            <a:off x="1524001" y="3170238"/>
            <a:ext cx="4594225" cy="766762"/>
            <a:chOff x="0" y="1990"/>
            <a:chExt cx="2894" cy="483"/>
          </a:xfrm>
        </p:grpSpPr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302" y="1990"/>
              <a:ext cx="2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Authority</a:t>
              </a:r>
            </a:p>
          </p:txBody>
        </p:sp>
        <p:sp>
          <p:nvSpPr>
            <p:cNvPr id="431120" name="Rectangle 16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31121" name="Group 17"/>
          <p:cNvGrpSpPr>
            <a:grpSpLocks/>
          </p:cNvGrpSpPr>
          <p:nvPr/>
        </p:nvGrpSpPr>
        <p:grpSpPr bwMode="auto">
          <a:xfrm>
            <a:off x="1524001" y="1116014"/>
            <a:ext cx="4594225" cy="600075"/>
            <a:chOff x="0" y="696"/>
            <a:chExt cx="2894" cy="378"/>
          </a:xfrm>
        </p:grpSpPr>
        <p:sp>
          <p:nvSpPr>
            <p:cNvPr id="431122" name="Rectangle 18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1123" name="Rectangle 19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Plan first</a:t>
              </a:r>
            </a:p>
          </p:txBody>
        </p:sp>
      </p:grpSp>
      <p:grpSp>
        <p:nvGrpSpPr>
          <p:cNvPr id="431124" name="Group 20"/>
          <p:cNvGrpSpPr>
            <a:grpSpLocks/>
          </p:cNvGrpSpPr>
          <p:nvPr/>
        </p:nvGrpSpPr>
        <p:grpSpPr bwMode="auto">
          <a:xfrm>
            <a:off x="1524000" y="4554538"/>
            <a:ext cx="5538788" cy="533400"/>
            <a:chOff x="0" y="2862"/>
            <a:chExt cx="3489" cy="336"/>
          </a:xfrm>
        </p:grpSpPr>
        <p:sp>
          <p:nvSpPr>
            <p:cNvPr id="431125" name="Rectangle 21"/>
            <p:cNvSpPr>
              <a:spLocks noChangeArrowheads="1"/>
            </p:cNvSpPr>
            <p:nvPr/>
          </p:nvSpPr>
          <p:spPr bwMode="auto">
            <a:xfrm>
              <a:off x="302" y="2862"/>
              <a:ext cx="318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Motivating environment</a:t>
              </a:r>
            </a:p>
          </p:txBody>
        </p:sp>
        <p:sp>
          <p:nvSpPr>
            <p:cNvPr id="431126" name="Rectangle 22"/>
            <p:cNvSpPr>
              <a:spLocks noChangeArrowheads="1"/>
            </p:cNvSpPr>
            <p:nvPr/>
          </p:nvSpPr>
          <p:spPr bwMode="auto">
            <a:xfrm>
              <a:off x="0" y="2986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31127" name="Group 23"/>
          <p:cNvGrpSpPr>
            <a:grpSpLocks/>
          </p:cNvGrpSpPr>
          <p:nvPr/>
        </p:nvGrpSpPr>
        <p:grpSpPr bwMode="auto">
          <a:xfrm>
            <a:off x="1524001" y="5241925"/>
            <a:ext cx="4594225" cy="533400"/>
            <a:chOff x="0" y="3295"/>
            <a:chExt cx="2894" cy="336"/>
          </a:xfrm>
        </p:grpSpPr>
        <p:sp>
          <p:nvSpPr>
            <p:cNvPr id="431128" name="Rectangle 24"/>
            <p:cNvSpPr>
              <a:spLocks noChangeArrowheads="1"/>
            </p:cNvSpPr>
            <p:nvPr/>
          </p:nvSpPr>
          <p:spPr bwMode="auto">
            <a:xfrm>
              <a:off x="302" y="3295"/>
              <a:ext cx="25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ahoma" pitchFamily="34" charset="0"/>
                </a:rPr>
                <a:t>Accountability</a:t>
              </a:r>
            </a:p>
          </p:txBody>
        </p:sp>
        <p:sp>
          <p:nvSpPr>
            <p:cNvPr id="431129" name="Rectangle 25"/>
            <p:cNvSpPr>
              <a:spLocks noChangeArrowheads="1"/>
            </p:cNvSpPr>
            <p:nvPr/>
          </p:nvSpPr>
          <p:spPr bwMode="auto">
            <a:xfrm>
              <a:off x="0" y="34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431130" name="Text Box 26"/>
          <p:cNvSpPr txBox="1">
            <a:spLocks noChangeArrowheads="1"/>
          </p:cNvSpPr>
          <p:nvPr/>
        </p:nvSpPr>
        <p:spPr bwMode="auto">
          <a:xfrm>
            <a:off x="7010400" y="4114800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Delegation is sharing responsibility and  authority with others, and holding them accountable.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6402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2B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4146DFF-EFC0-4E21-B008-A77DC3135935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36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7958"/>
            <a:ext cx="7772400" cy="430887"/>
          </a:xfrm>
        </p:spPr>
        <p:txBody>
          <a:bodyPr/>
          <a:lstStyle/>
          <a:p>
            <a:r>
              <a:rPr lang="en-US" sz="2800" dirty="0"/>
              <a:t>Sample Delegation Analysis HO 12-2</a:t>
            </a:r>
          </a:p>
        </p:txBody>
      </p:sp>
      <p:pic>
        <p:nvPicPr>
          <p:cNvPr id="435203" name="Picture 3" descr="Sample Delegation Analysi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6184900" cy="4953000"/>
          </a:xfrm>
          <a:prstGeom prst="rect">
            <a:avLst/>
          </a:prstGeom>
          <a:noFill/>
          <a:effectLst>
            <a:outerShdw dist="53882" dir="2700000" algn="ctr" rotWithShape="0">
              <a:srgbClr val="73698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5615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2209800" y="1690689"/>
            <a:ext cx="7772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55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14. Improving Team Time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6248400" y="3962401"/>
            <a:ext cx="37544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Human Resources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Professional Development and Learning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7391400" y="6096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Time Mastery Profile</a:t>
            </a:r>
            <a:r>
              <a:rPr lang="en-US" sz="1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 </a:t>
            </a:r>
            <a:r>
              <a:rPr lang="en-US" sz="1400" baseline="70000">
                <a:solidFill>
                  <a:srgbClr val="FFFFFF"/>
                </a:solidFill>
                <a:latin typeface="Tahoma" pitchFamily="34" charset="0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8290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DE72488-4A3B-41AC-BAC8-439EF6D0A379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38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1524000" y="939800"/>
            <a:ext cx="91440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Interactions</a:t>
            </a:r>
          </a:p>
        </p:txBody>
      </p:sp>
      <p:pic>
        <p:nvPicPr>
          <p:cNvPr id="472068" name="Picture 4" descr="gettyimages_200022856-001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31914"/>
            <a:ext cx="6381750" cy="4687887"/>
          </a:xfrm>
          <a:prstGeom prst="rect">
            <a:avLst/>
          </a:prstGeom>
          <a:noFill/>
          <a:ln w="15875">
            <a:solidFill>
              <a:srgbClr val="7369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387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5626"/>
            <a:ext cx="7772400" cy="615553"/>
          </a:xfrm>
        </p:spPr>
        <p:txBody>
          <a:bodyPr/>
          <a:lstStyle/>
          <a:p>
            <a:r>
              <a:rPr lang="en-US" dirty="0" smtClean="0"/>
              <a:t>Improving Team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A4C6E6D-BFE6-4992-8972-28A2E4A557EF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39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438401"/>
            <a:ext cx="79248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How does a good team work together?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What do they do to help each other manage their time?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5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Switch Cost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DDF1C25-69BA-4833-9C6D-E22F74DABD7C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19201"/>
            <a:ext cx="8466164" cy="413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New behaviors mean a change in how you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think and act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Intention must be connected to action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for change to occur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Changing behavior places considerable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demands on precious brain resources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00739" name="Picture 3" descr="C:\Users\rmh129\AppData\Local\Microsoft\Windows\Temporary Internet Files\Content.IE5\ZHXV7EOE\brain-diagram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4648200"/>
            <a:ext cx="2392760" cy="17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5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00FFAFE-C080-4FC4-97E2-A907F64B9377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40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6163" name="Picture 3" descr="dv346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6" y="1387476"/>
            <a:ext cx="3413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17958"/>
            <a:ext cx="7772400" cy="430887"/>
          </a:xfrm>
        </p:spPr>
        <p:txBody>
          <a:bodyPr/>
          <a:lstStyle/>
          <a:p>
            <a:r>
              <a:rPr lang="en-US" sz="2800" dirty="0"/>
              <a:t>Working with Team Members HO 14-1</a:t>
            </a:r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6870700" y="4038600"/>
            <a:ext cx="3352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Communicate with your team regularly to ensure everyone knows the team’s goals and priorities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  <p:grpSp>
        <p:nvGrpSpPr>
          <p:cNvPr id="476166" name="Group 6"/>
          <p:cNvGrpSpPr>
            <a:grpSpLocks/>
          </p:cNvGrpSpPr>
          <p:nvPr/>
        </p:nvGrpSpPr>
        <p:grpSpPr bwMode="auto">
          <a:xfrm>
            <a:off x="1524001" y="1104901"/>
            <a:ext cx="4594225" cy="600075"/>
            <a:chOff x="0" y="696"/>
            <a:chExt cx="2894" cy="378"/>
          </a:xfrm>
        </p:grpSpPr>
        <p:sp>
          <p:nvSpPr>
            <p:cNvPr id="476167" name="Rectangle 7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76168" name="Rectangle 8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Respect their time</a:t>
              </a:r>
            </a:p>
          </p:txBody>
        </p:sp>
      </p:grp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2514600" y="1852613"/>
            <a:ext cx="3886200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Look for ways to save time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Offer to help in a crisis or overload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Set up mutual expectations for performance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0499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B6497726-9FF4-4A22-B613-64D9C33F550E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41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8211" name="Picture 3" descr="dv346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1" y="1389064"/>
            <a:ext cx="3413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8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Team Members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6870700" y="4040188"/>
            <a:ext cx="33528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Communicate with your team regularly to ensure everyone knows the team’s goals and priorities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  <p:grpSp>
        <p:nvGrpSpPr>
          <p:cNvPr id="478214" name="Group 6"/>
          <p:cNvGrpSpPr>
            <a:grpSpLocks/>
          </p:cNvGrpSpPr>
          <p:nvPr/>
        </p:nvGrpSpPr>
        <p:grpSpPr bwMode="auto">
          <a:xfrm>
            <a:off x="1524001" y="1785938"/>
            <a:ext cx="5273675" cy="654050"/>
            <a:chOff x="0" y="1125"/>
            <a:chExt cx="3322" cy="412"/>
          </a:xfrm>
        </p:grpSpPr>
        <p:sp>
          <p:nvSpPr>
            <p:cNvPr id="478215" name="Rectangle 7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Meet deadlines</a:t>
              </a:r>
            </a:p>
          </p:txBody>
        </p:sp>
        <p:sp>
          <p:nvSpPr>
            <p:cNvPr id="478216" name="Rectangle 8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478217" name="Group 9"/>
          <p:cNvGrpSpPr>
            <a:grpSpLocks/>
          </p:cNvGrpSpPr>
          <p:nvPr/>
        </p:nvGrpSpPr>
        <p:grpSpPr bwMode="auto">
          <a:xfrm>
            <a:off x="1524000" y="2500313"/>
            <a:ext cx="5257800" cy="749300"/>
            <a:chOff x="0" y="1575"/>
            <a:chExt cx="3312" cy="472"/>
          </a:xfrm>
        </p:grpSpPr>
        <p:sp>
          <p:nvSpPr>
            <p:cNvPr id="478218" name="Rectangle 10"/>
            <p:cNvSpPr>
              <a:spLocks noChangeArrowheads="1"/>
            </p:cNvSpPr>
            <p:nvPr/>
          </p:nvSpPr>
          <p:spPr bwMode="auto">
            <a:xfrm>
              <a:off x="302" y="1575"/>
              <a:ext cx="301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Reduce interruptions</a:t>
              </a:r>
            </a:p>
          </p:txBody>
        </p:sp>
        <p:sp>
          <p:nvSpPr>
            <p:cNvPr id="478219" name="Rectangle 11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78220" name="Group 12"/>
          <p:cNvGrpSpPr>
            <a:grpSpLocks/>
          </p:cNvGrpSpPr>
          <p:nvPr/>
        </p:nvGrpSpPr>
        <p:grpSpPr bwMode="auto">
          <a:xfrm>
            <a:off x="1524001" y="1104901"/>
            <a:ext cx="4594225" cy="600075"/>
            <a:chOff x="0" y="696"/>
            <a:chExt cx="2894" cy="378"/>
          </a:xfrm>
        </p:grpSpPr>
        <p:sp>
          <p:nvSpPr>
            <p:cNvPr id="478221" name="Rectangle 13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78222" name="Rectangle 14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73698A"/>
                  </a:solidFill>
                  <a:latin typeface="Tahoma" pitchFamily="34" charset="0"/>
                </a:rPr>
                <a:t>Respect their time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82175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1D41B7A-4C36-4C77-B212-CA93939330DD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42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Interruptions</a:t>
            </a:r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6781800" y="4440238"/>
            <a:ext cx="37338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Focus on common goals and on the importance of improving time efficiency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480261" name="Picture 5" descr="gettyimages_BU0008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11476" b="24590"/>
          <a:stretch>
            <a:fillRect/>
          </a:stretch>
        </p:blipFill>
        <p:spPr bwMode="auto">
          <a:xfrm>
            <a:off x="6911976" y="1143000"/>
            <a:ext cx="34147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1981200" y="1447801"/>
            <a:ext cx="43434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Question importance of your interruption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Schedule a meeting to group questions and discussions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Have team track all interruptions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0582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B1ED914-8505-431D-B889-23BEB34E7E3F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43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Team Members</a:t>
            </a:r>
          </a:p>
        </p:txBody>
      </p:sp>
      <p:grpSp>
        <p:nvGrpSpPr>
          <p:cNvPr id="482308" name="Group 4"/>
          <p:cNvGrpSpPr>
            <a:grpSpLocks/>
          </p:cNvGrpSpPr>
          <p:nvPr/>
        </p:nvGrpSpPr>
        <p:grpSpPr bwMode="auto">
          <a:xfrm>
            <a:off x="1524001" y="1785938"/>
            <a:ext cx="5273675" cy="654050"/>
            <a:chOff x="0" y="1125"/>
            <a:chExt cx="3322" cy="412"/>
          </a:xfrm>
        </p:grpSpPr>
        <p:sp>
          <p:nvSpPr>
            <p:cNvPr id="482309" name="Rectangle 5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73698A"/>
                  </a:solidFill>
                  <a:latin typeface="Tahoma" pitchFamily="34" charset="0"/>
                </a:rPr>
                <a:t>Meet deadlines</a:t>
              </a:r>
            </a:p>
          </p:txBody>
        </p:sp>
        <p:sp>
          <p:nvSpPr>
            <p:cNvPr id="482310" name="Rectangle 6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482311" name="Group 7"/>
          <p:cNvGrpSpPr>
            <a:grpSpLocks/>
          </p:cNvGrpSpPr>
          <p:nvPr/>
        </p:nvGrpSpPr>
        <p:grpSpPr bwMode="auto">
          <a:xfrm>
            <a:off x="1524000" y="2500313"/>
            <a:ext cx="5257800" cy="749300"/>
            <a:chOff x="0" y="1575"/>
            <a:chExt cx="3312" cy="472"/>
          </a:xfrm>
        </p:grpSpPr>
        <p:sp>
          <p:nvSpPr>
            <p:cNvPr id="482312" name="Rectangle 8"/>
            <p:cNvSpPr>
              <a:spLocks noChangeArrowheads="1"/>
            </p:cNvSpPr>
            <p:nvPr/>
          </p:nvSpPr>
          <p:spPr bwMode="auto">
            <a:xfrm>
              <a:off x="302" y="1575"/>
              <a:ext cx="301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73698A"/>
                  </a:solidFill>
                  <a:latin typeface="Tahoma" pitchFamily="34" charset="0"/>
                </a:rPr>
                <a:t>Reduce interruptions</a:t>
              </a:r>
            </a:p>
          </p:txBody>
        </p:sp>
        <p:sp>
          <p:nvSpPr>
            <p:cNvPr id="482313" name="Rectangle 9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82314" name="Group 10"/>
          <p:cNvGrpSpPr>
            <a:grpSpLocks/>
          </p:cNvGrpSpPr>
          <p:nvPr/>
        </p:nvGrpSpPr>
        <p:grpSpPr bwMode="auto">
          <a:xfrm>
            <a:off x="1524000" y="3159126"/>
            <a:ext cx="4800600" cy="766763"/>
            <a:chOff x="0" y="1990"/>
            <a:chExt cx="2894" cy="483"/>
          </a:xfrm>
        </p:grpSpPr>
        <p:sp>
          <p:nvSpPr>
            <p:cNvPr id="482315" name="Rectangle 11"/>
            <p:cNvSpPr>
              <a:spLocks noChangeArrowheads="1"/>
            </p:cNvSpPr>
            <p:nvPr/>
          </p:nvSpPr>
          <p:spPr bwMode="auto">
            <a:xfrm>
              <a:off x="302" y="1990"/>
              <a:ext cx="2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Set a good example</a:t>
              </a:r>
            </a:p>
          </p:txBody>
        </p:sp>
        <p:sp>
          <p:nvSpPr>
            <p:cNvPr id="482316" name="Rectangle 12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82317" name="Group 13"/>
          <p:cNvGrpSpPr>
            <a:grpSpLocks/>
          </p:cNvGrpSpPr>
          <p:nvPr/>
        </p:nvGrpSpPr>
        <p:grpSpPr bwMode="auto">
          <a:xfrm>
            <a:off x="1524001" y="1104901"/>
            <a:ext cx="4594225" cy="600075"/>
            <a:chOff x="0" y="696"/>
            <a:chExt cx="2894" cy="378"/>
          </a:xfrm>
        </p:grpSpPr>
        <p:sp>
          <p:nvSpPr>
            <p:cNvPr id="482318" name="Rectangle 14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82319" name="Rectangle 15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73698A"/>
                  </a:solidFill>
                  <a:latin typeface="Tahoma" pitchFamily="34" charset="0"/>
                </a:rPr>
                <a:t>Respect their time</a:t>
              </a:r>
            </a:p>
          </p:txBody>
        </p:sp>
      </p:grpSp>
      <p:grpSp>
        <p:nvGrpSpPr>
          <p:cNvPr id="482320" name="Group 16"/>
          <p:cNvGrpSpPr>
            <a:grpSpLocks/>
          </p:cNvGrpSpPr>
          <p:nvPr/>
        </p:nvGrpSpPr>
        <p:grpSpPr bwMode="auto">
          <a:xfrm>
            <a:off x="1524000" y="3854450"/>
            <a:ext cx="5410200" cy="533400"/>
            <a:chOff x="0" y="2428"/>
            <a:chExt cx="3408" cy="336"/>
          </a:xfrm>
        </p:grpSpPr>
        <p:sp>
          <p:nvSpPr>
            <p:cNvPr id="482321" name="Rectangle 17"/>
            <p:cNvSpPr>
              <a:spLocks noChangeArrowheads="1"/>
            </p:cNvSpPr>
            <p:nvPr/>
          </p:nvSpPr>
          <p:spPr bwMode="auto">
            <a:xfrm>
              <a:off x="302" y="2428"/>
              <a:ext cx="31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Keep them informed</a:t>
              </a:r>
            </a:p>
          </p:txBody>
        </p:sp>
        <p:sp>
          <p:nvSpPr>
            <p:cNvPr id="482322" name="Rectangle 18"/>
            <p:cNvSpPr>
              <a:spLocks noChangeArrowheads="1"/>
            </p:cNvSpPr>
            <p:nvPr/>
          </p:nvSpPr>
          <p:spPr bwMode="auto">
            <a:xfrm>
              <a:off x="0" y="255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482323" name="Group 19"/>
          <p:cNvGrpSpPr>
            <a:grpSpLocks/>
          </p:cNvGrpSpPr>
          <p:nvPr/>
        </p:nvGrpSpPr>
        <p:grpSpPr bwMode="auto">
          <a:xfrm>
            <a:off x="1524000" y="4543425"/>
            <a:ext cx="5638800" cy="533400"/>
            <a:chOff x="0" y="2862"/>
            <a:chExt cx="3552" cy="336"/>
          </a:xfrm>
        </p:grpSpPr>
        <p:sp>
          <p:nvSpPr>
            <p:cNvPr id="482324" name="Rectangle 20"/>
            <p:cNvSpPr>
              <a:spLocks noChangeArrowheads="1"/>
            </p:cNvSpPr>
            <p:nvPr/>
          </p:nvSpPr>
          <p:spPr bwMode="auto">
            <a:xfrm>
              <a:off x="302" y="2862"/>
              <a:ext cx="325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Encourage </a:t>
              </a:r>
              <a:br>
                <a:rPr lang="en-US" sz="320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improvement</a:t>
              </a:r>
            </a:p>
          </p:txBody>
        </p:sp>
        <p:sp>
          <p:nvSpPr>
            <p:cNvPr id="482325" name="Rectangle 21"/>
            <p:cNvSpPr>
              <a:spLocks noChangeArrowheads="1"/>
            </p:cNvSpPr>
            <p:nvPr/>
          </p:nvSpPr>
          <p:spPr bwMode="auto">
            <a:xfrm>
              <a:off x="0" y="2986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pic>
        <p:nvPicPr>
          <p:cNvPr id="482326" name="Picture 22" descr="dv34604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1" y="1389064"/>
            <a:ext cx="3413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27" name="Text Box 23"/>
          <p:cNvSpPr txBox="1">
            <a:spLocks noChangeArrowheads="1"/>
          </p:cNvSpPr>
          <p:nvPr/>
        </p:nvSpPr>
        <p:spPr bwMode="auto">
          <a:xfrm>
            <a:off x="6870700" y="4040188"/>
            <a:ext cx="33528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Communicate with your team regularly to ensure everyone knows the team’s goals and priorities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0159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369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756FE9E-E96A-489B-AE15-15CB7892B133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44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17958"/>
            <a:ext cx="7772400" cy="430887"/>
          </a:xfrm>
        </p:spPr>
        <p:txBody>
          <a:bodyPr/>
          <a:lstStyle/>
          <a:p>
            <a:r>
              <a:rPr lang="en-US" sz="2800" dirty="0"/>
              <a:t>Team Time Improvement Log HO 14-2</a:t>
            </a:r>
          </a:p>
        </p:txBody>
      </p:sp>
      <p:pic>
        <p:nvPicPr>
          <p:cNvPr id="484355" name="Picture 3" descr="Team Time Improv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r="385" b="377"/>
          <a:stretch>
            <a:fillRect/>
          </a:stretch>
        </p:blipFill>
        <p:spPr bwMode="auto">
          <a:xfrm>
            <a:off x="3429000" y="1100138"/>
            <a:ext cx="5297488" cy="5148262"/>
          </a:xfrm>
          <a:prstGeom prst="rect">
            <a:avLst/>
          </a:prstGeom>
          <a:noFill/>
          <a:effectLst>
            <a:outerShdw dist="71842" dir="2700000" algn="ctr" rotWithShape="0">
              <a:srgbClr val="73698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310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6A1370-A3AC-4644-B349-9584527EB91A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45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524000" y="914401"/>
            <a:ext cx="9144000" cy="3198813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pic>
        <p:nvPicPr>
          <p:cNvPr id="488452" name="Picture 4" descr="smallgroupdiscu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r="1199" b="32114"/>
          <a:stretch>
            <a:fillRect/>
          </a:stretch>
        </p:blipFill>
        <p:spPr bwMode="auto">
          <a:xfrm>
            <a:off x="5786438" y="914400"/>
            <a:ext cx="48815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1524001" y="28699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1524000" y="4105275"/>
            <a:ext cx="9144000" cy="77788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2297113" y="466248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Read through suggestions</a:t>
            </a: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2292350" y="5348289"/>
            <a:ext cx="83756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Discuss how you could implement them with your team.</a:t>
            </a:r>
          </a:p>
        </p:txBody>
      </p:sp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1524000" y="4811714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1524000" y="5518150"/>
            <a:ext cx="685800" cy="230188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8459" name="Text Box 11"/>
          <p:cNvSpPr txBox="1">
            <a:spLocks noChangeArrowheads="1"/>
          </p:cNvSpPr>
          <p:nvPr/>
        </p:nvSpPr>
        <p:spPr bwMode="auto">
          <a:xfrm>
            <a:off x="1828800" y="2057400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Handout 14-4:</a:t>
            </a:r>
            <a:r>
              <a:rPr lang="en-US" sz="3200" i="1" dirty="0">
                <a:solidFill>
                  <a:srgbClr val="000000"/>
                </a:solidFill>
                <a:latin typeface="Tahoma" pitchFamily="34" charset="0"/>
              </a:rPr>
              <a:t>                 Tips for Working as a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1449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77975"/>
            <a:ext cx="7772400" cy="609600"/>
          </a:xfrm>
        </p:spPr>
        <p:txBody>
          <a:bodyPr/>
          <a:lstStyle/>
          <a:p>
            <a:r>
              <a:rPr lang="en-US" i="1"/>
              <a:t>Time Mastery Profile</a:t>
            </a:r>
            <a:r>
              <a:rPr lang="en-US" sz="1500" i="1"/>
              <a:t> </a:t>
            </a:r>
            <a:r>
              <a:rPr lang="en-US" sz="2800" baseline="70000">
                <a:effectLst/>
              </a:rPr>
              <a:t>®</a:t>
            </a:r>
            <a:r>
              <a:rPr lang="en-US"/>
              <a:t> </a:t>
            </a:r>
          </a:p>
        </p:txBody>
      </p:sp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6172200" y="4343401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8989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Switch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look for? Prepare your brain for:</a:t>
            </a:r>
          </a:p>
          <a:p>
            <a:pPr lvl="1"/>
            <a:r>
              <a:rPr lang="en-US" dirty="0" smtClean="0"/>
              <a:t>Decrement in performance</a:t>
            </a:r>
          </a:p>
          <a:p>
            <a:pPr lvl="1"/>
            <a:r>
              <a:rPr lang="en-US" dirty="0" smtClean="0"/>
              <a:t>Slower</a:t>
            </a:r>
          </a:p>
          <a:p>
            <a:pPr lvl="1"/>
            <a:r>
              <a:rPr lang="en-US" dirty="0" smtClean="0"/>
              <a:t>Mistakes</a:t>
            </a:r>
          </a:p>
          <a:p>
            <a:pPr lvl="1"/>
            <a:r>
              <a:rPr lang="en-US" dirty="0" smtClean="0"/>
              <a:t>Less proficiency</a:t>
            </a:r>
          </a:p>
          <a:p>
            <a:pPr lvl="1"/>
            <a:r>
              <a:rPr lang="en-US" dirty="0" smtClean="0"/>
              <a:t>May be wrong</a:t>
            </a:r>
          </a:p>
          <a:p>
            <a:r>
              <a:rPr lang="en-US" dirty="0" smtClean="0"/>
              <a:t>Roadblocks = change</a:t>
            </a:r>
          </a:p>
          <a:p>
            <a:r>
              <a:rPr lang="en-US" dirty="0" smtClean="0"/>
              <a:t>Have a plan</a:t>
            </a:r>
          </a:p>
          <a:p>
            <a:pPr lvl="1"/>
            <a:r>
              <a:rPr lang="en-US" dirty="0" smtClean="0"/>
              <a:t>Backwards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DDF1C25-69BA-4833-9C6D-E22F74DABD7C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01763" name="Picture 3" descr="C:\Users\rmh129\AppData\Local\Microsoft\Windows\Temporary Internet Files\Content.IE5\0HA3DSZB\agile-scrum-impediment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3482340" cy="23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7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D52EB67-9A33-484D-AC6C-AB47D60AF58A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6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521450" y="939800"/>
            <a:ext cx="414655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Habits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6705600" y="4281488"/>
            <a:ext cx="381000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Many of your work-related habits can be successfully changed in three days to three weeks.</a:t>
            </a:r>
          </a:p>
        </p:txBody>
      </p:sp>
      <p:grpSp>
        <p:nvGrpSpPr>
          <p:cNvPr id="271365" name="Group 5"/>
          <p:cNvGrpSpPr>
            <a:grpSpLocks/>
          </p:cNvGrpSpPr>
          <p:nvPr/>
        </p:nvGrpSpPr>
        <p:grpSpPr bwMode="auto">
          <a:xfrm>
            <a:off x="1524001" y="2122488"/>
            <a:ext cx="5273675" cy="654050"/>
            <a:chOff x="0" y="1125"/>
            <a:chExt cx="3322" cy="412"/>
          </a:xfrm>
        </p:grpSpPr>
        <p:sp>
          <p:nvSpPr>
            <p:cNvPr id="271366" name="Rectangle 6"/>
            <p:cNvSpPr>
              <a:spLocks noChangeArrowheads="1"/>
            </p:cNvSpPr>
            <p:nvPr/>
          </p:nvSpPr>
          <p:spPr bwMode="auto">
            <a:xfrm>
              <a:off x="302" y="1125"/>
              <a:ext cx="302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Define new habit</a:t>
              </a:r>
            </a:p>
          </p:txBody>
        </p:sp>
        <p:sp>
          <p:nvSpPr>
            <p:cNvPr id="271367" name="Rectangle 7"/>
            <p:cNvSpPr>
              <a:spLocks noChangeArrowheads="1"/>
            </p:cNvSpPr>
            <p:nvPr/>
          </p:nvSpPr>
          <p:spPr bwMode="auto">
            <a:xfrm>
              <a:off x="0" y="1254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271368" name="Group 8"/>
          <p:cNvGrpSpPr>
            <a:grpSpLocks/>
          </p:cNvGrpSpPr>
          <p:nvPr/>
        </p:nvGrpSpPr>
        <p:grpSpPr bwMode="auto">
          <a:xfrm>
            <a:off x="1524001" y="4648200"/>
            <a:ext cx="4594225" cy="533400"/>
            <a:chOff x="0" y="2428"/>
            <a:chExt cx="2894" cy="336"/>
          </a:xfrm>
        </p:grpSpPr>
        <p:sp>
          <p:nvSpPr>
            <p:cNvPr id="271369" name="Rectangle 9"/>
            <p:cNvSpPr>
              <a:spLocks noChangeArrowheads="1"/>
            </p:cNvSpPr>
            <p:nvPr/>
          </p:nvSpPr>
          <p:spPr bwMode="auto">
            <a:xfrm>
              <a:off x="302" y="2428"/>
              <a:ext cx="25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Ask for help</a:t>
              </a:r>
            </a:p>
          </p:txBody>
        </p:sp>
        <p:sp>
          <p:nvSpPr>
            <p:cNvPr id="271370" name="Rectangle 10"/>
            <p:cNvSpPr>
              <a:spLocks noChangeArrowheads="1"/>
            </p:cNvSpPr>
            <p:nvPr/>
          </p:nvSpPr>
          <p:spPr bwMode="auto">
            <a:xfrm>
              <a:off x="0" y="255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271371" name="Group 11"/>
          <p:cNvGrpSpPr>
            <a:grpSpLocks/>
          </p:cNvGrpSpPr>
          <p:nvPr/>
        </p:nvGrpSpPr>
        <p:grpSpPr bwMode="auto">
          <a:xfrm>
            <a:off x="1524001" y="3003550"/>
            <a:ext cx="4594225" cy="749300"/>
            <a:chOff x="0" y="1575"/>
            <a:chExt cx="2894" cy="472"/>
          </a:xfrm>
        </p:grpSpPr>
        <p:sp>
          <p:nvSpPr>
            <p:cNvPr id="271372" name="Rectangle 12"/>
            <p:cNvSpPr>
              <a:spLocks noChangeArrowheads="1"/>
            </p:cNvSpPr>
            <p:nvPr/>
          </p:nvSpPr>
          <p:spPr bwMode="auto">
            <a:xfrm>
              <a:off x="302" y="1575"/>
              <a:ext cx="259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Commit to 3 weeks</a:t>
              </a:r>
            </a:p>
          </p:txBody>
        </p:sp>
        <p:sp>
          <p:nvSpPr>
            <p:cNvPr id="271373" name="Rectangle 13"/>
            <p:cNvSpPr>
              <a:spLocks noChangeArrowheads="1"/>
            </p:cNvSpPr>
            <p:nvPr/>
          </p:nvSpPr>
          <p:spPr bwMode="auto">
            <a:xfrm>
              <a:off x="0" y="1685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271374" name="Group 14"/>
          <p:cNvGrpSpPr>
            <a:grpSpLocks/>
          </p:cNvGrpSpPr>
          <p:nvPr/>
        </p:nvGrpSpPr>
        <p:grpSpPr bwMode="auto">
          <a:xfrm>
            <a:off x="1524001" y="3800476"/>
            <a:ext cx="4594225" cy="766763"/>
            <a:chOff x="0" y="1990"/>
            <a:chExt cx="2894" cy="483"/>
          </a:xfrm>
        </p:grpSpPr>
        <p:sp>
          <p:nvSpPr>
            <p:cNvPr id="271375" name="Rectangle 15"/>
            <p:cNvSpPr>
              <a:spLocks noChangeArrowheads="1"/>
            </p:cNvSpPr>
            <p:nvPr/>
          </p:nvSpPr>
          <p:spPr bwMode="auto">
            <a:xfrm>
              <a:off x="302" y="1990"/>
              <a:ext cx="2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1222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Never deviate</a:t>
              </a:r>
            </a:p>
          </p:txBody>
        </p:sp>
        <p:sp>
          <p:nvSpPr>
            <p:cNvPr id="271376" name="Rectangle 16"/>
            <p:cNvSpPr>
              <a:spLocks noChangeArrowheads="1"/>
            </p:cNvSpPr>
            <p:nvPr/>
          </p:nvSpPr>
          <p:spPr bwMode="auto">
            <a:xfrm>
              <a:off x="0" y="2119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grpSp>
        <p:nvGrpSpPr>
          <p:cNvPr id="271377" name="Group 17"/>
          <p:cNvGrpSpPr>
            <a:grpSpLocks/>
          </p:cNvGrpSpPr>
          <p:nvPr/>
        </p:nvGrpSpPr>
        <p:grpSpPr bwMode="auto">
          <a:xfrm>
            <a:off x="1524001" y="1333501"/>
            <a:ext cx="4594225" cy="600075"/>
            <a:chOff x="0" y="696"/>
            <a:chExt cx="2894" cy="378"/>
          </a:xfrm>
        </p:grpSpPr>
        <p:sp>
          <p:nvSpPr>
            <p:cNvPr id="271378" name="Rectangle 18"/>
            <p:cNvSpPr>
              <a:spLocks noChangeArrowheads="1"/>
            </p:cNvSpPr>
            <p:nvPr/>
          </p:nvSpPr>
          <p:spPr bwMode="auto">
            <a:xfrm>
              <a:off x="0" y="822"/>
              <a:ext cx="515" cy="145"/>
            </a:xfrm>
            <a:prstGeom prst="rect">
              <a:avLst/>
            </a:prstGeom>
            <a:solidFill>
              <a:srgbClr val="7369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71379" name="Rectangle 19"/>
            <p:cNvSpPr>
              <a:spLocks noChangeArrowheads="1"/>
            </p:cNvSpPr>
            <p:nvPr/>
          </p:nvSpPr>
          <p:spPr bwMode="auto">
            <a:xfrm>
              <a:off x="302" y="696"/>
              <a:ext cx="259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51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Tahoma" pitchFamily="34" charset="0"/>
                </a:rPr>
                <a:t>Identify old habit</a:t>
              </a:r>
            </a:p>
          </p:txBody>
        </p:sp>
      </p:grpSp>
      <p:pic>
        <p:nvPicPr>
          <p:cNvPr id="271380" name="Picture 20" descr="calendar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6767"/>
          <a:stretch>
            <a:fillRect/>
          </a:stretch>
        </p:blipFill>
        <p:spPr bwMode="auto">
          <a:xfrm>
            <a:off x="6781801" y="1219201"/>
            <a:ext cx="3260725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7841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2209800" y="1690689"/>
            <a:ext cx="7772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55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10. Improving Meetings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248400" y="3962401"/>
            <a:ext cx="37544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Human Resources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Professional Development and Learning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7391400" y="6096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Time Mastery Profile</a:t>
            </a:r>
            <a:r>
              <a:rPr lang="en-US" sz="1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 </a:t>
            </a:r>
            <a:r>
              <a:rPr lang="en-US" sz="1400" baseline="70000">
                <a:solidFill>
                  <a:srgbClr val="FFFFFF"/>
                </a:solidFill>
                <a:latin typeface="Tahoma" pitchFamily="34" charset="0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7969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CA3C3015-8848-4A64-8585-724F51BBD4E2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8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1524000" y="939800"/>
            <a:ext cx="9144000" cy="54610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of Time?</a:t>
            </a:r>
          </a:p>
        </p:txBody>
      </p:sp>
      <p:pic>
        <p:nvPicPr>
          <p:cNvPr id="385028" name="Picture 4" descr="chartgu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/>
          <a:stretch>
            <a:fillRect/>
          </a:stretch>
        </p:blipFill>
        <p:spPr bwMode="auto">
          <a:xfrm>
            <a:off x="2590801" y="1295401"/>
            <a:ext cx="672782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3698A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6672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74DA572-8EE5-4AD6-971B-D3B835F66FC4}" type="slidenum">
              <a:rPr lang="en-US">
                <a:solidFill>
                  <a:srgbClr val="FFFFFF"/>
                </a:solidFill>
                <a:latin typeface="Tahoma" pitchFamily="34" charset="0"/>
              </a:rPr>
              <a:pPr fontAlgn="base">
                <a:spcAft>
                  <a:spcPct val="0"/>
                </a:spcAft>
              </a:pPr>
              <a:t>9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1524000" y="914400"/>
            <a:ext cx="9144000" cy="3276600"/>
          </a:xfrm>
          <a:prstGeom prst="rect">
            <a:avLst/>
          </a:prstGeom>
          <a:solidFill>
            <a:srgbClr val="A8A2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1524000" y="4168775"/>
            <a:ext cx="9144000" cy="77788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94245" name="Picture 5" descr="gettyimages_ED000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1" r="9206"/>
          <a:stretch>
            <a:fillRect/>
          </a:stretch>
        </p:blipFill>
        <p:spPr bwMode="auto">
          <a:xfrm>
            <a:off x="6248400" y="917576"/>
            <a:ext cx="4419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1828800" y="2057400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Handout 10-1:</a:t>
            </a:r>
            <a:r>
              <a:rPr lang="en-US" sz="3200" i="1" dirty="0">
                <a:solidFill>
                  <a:srgbClr val="000000"/>
                </a:solidFill>
                <a:latin typeface="Tahoma" pitchFamily="34" charset="0"/>
              </a:rPr>
              <a:t>     Budget Meeting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2297113" y="4532313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Read the meeting notes</a:t>
            </a: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2292351" y="5272088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Discuss the questions with your table group</a:t>
            </a: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1524000" y="4681539"/>
            <a:ext cx="685800" cy="230187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1524000" y="5441950"/>
            <a:ext cx="685800" cy="230188"/>
          </a:xfrm>
          <a:prstGeom prst="rect">
            <a:avLst/>
          </a:prstGeom>
          <a:solidFill>
            <a:srgbClr val="736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270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_Time Mastery Master_PowerPoint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1281</Words>
  <Application>Microsoft Office PowerPoint</Application>
  <PresentationFormat>Widescreen</PresentationFormat>
  <Paragraphs>309</Paragraphs>
  <Slides>46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Times New Roman</vt:lpstr>
      <vt:lpstr>Webdings</vt:lpstr>
      <vt:lpstr>Wingdings</vt:lpstr>
      <vt:lpstr>_Time Mastery Master_PowerPoint</vt:lpstr>
      <vt:lpstr>1_Office Theme</vt:lpstr>
      <vt:lpstr>PowerPoint Presentation</vt:lpstr>
      <vt:lpstr>Today’s agenda:</vt:lpstr>
      <vt:lpstr>Stress Perpetuates Habits</vt:lpstr>
      <vt:lpstr>Time and Switch Cost </vt:lpstr>
      <vt:lpstr>Managing Switch Cost</vt:lpstr>
      <vt:lpstr>New Habits</vt:lpstr>
      <vt:lpstr>PowerPoint Presentation</vt:lpstr>
      <vt:lpstr>Waste of Time?</vt:lpstr>
      <vt:lpstr>Case Study</vt:lpstr>
      <vt:lpstr>Budget Meeting</vt:lpstr>
      <vt:lpstr>Effective Meetings HO 10-2</vt:lpstr>
      <vt:lpstr>Meeting Planner HO 10-3</vt:lpstr>
      <vt:lpstr>Effective Meetings HO 10-2</vt:lpstr>
      <vt:lpstr>Meeting Agenda HO 10-4</vt:lpstr>
      <vt:lpstr>Effective Meetings HO 10-2</vt:lpstr>
      <vt:lpstr>Meeting Follow-up HO 10-5</vt:lpstr>
      <vt:lpstr>Effective Meetings HO 10-2</vt:lpstr>
      <vt:lpstr>Improving Meetings</vt:lpstr>
      <vt:lpstr>PowerPoint Presentation</vt:lpstr>
      <vt:lpstr>Document Accumulation</vt:lpstr>
      <vt:lpstr>Handling Written Communication</vt:lpstr>
      <vt:lpstr>Four Options HO 11-1</vt:lpstr>
      <vt:lpstr>Three Questions</vt:lpstr>
      <vt:lpstr>Written Communications</vt:lpstr>
      <vt:lpstr>Writing</vt:lpstr>
      <vt:lpstr>Ten Percent Rule</vt:lpstr>
      <vt:lpstr>Writing Tips</vt:lpstr>
      <vt:lpstr>PowerPoint Presentation</vt:lpstr>
      <vt:lpstr>Ineffective Delegation</vt:lpstr>
      <vt:lpstr>Effective Delegation HO 12-1</vt:lpstr>
      <vt:lpstr>Delegated Authority</vt:lpstr>
      <vt:lpstr>Effective Delegation HO 12-1</vt:lpstr>
      <vt:lpstr>Case Study</vt:lpstr>
      <vt:lpstr>It’s Called Delegation</vt:lpstr>
      <vt:lpstr>Delegation Guidelines</vt:lpstr>
      <vt:lpstr>Sample Delegation Analysis HO 12-2</vt:lpstr>
      <vt:lpstr>PowerPoint Presentation</vt:lpstr>
      <vt:lpstr>Team Interactions</vt:lpstr>
      <vt:lpstr>Improving Team Time</vt:lpstr>
      <vt:lpstr>Working with Team Members HO 14-1</vt:lpstr>
      <vt:lpstr>Working with Team Members</vt:lpstr>
      <vt:lpstr>Reducing Interruptions</vt:lpstr>
      <vt:lpstr>Working with Team Members</vt:lpstr>
      <vt:lpstr>Team Time Improvement Log HO 14-2</vt:lpstr>
      <vt:lpstr>Discussion</vt:lpstr>
      <vt:lpstr>Time Mastery Profile ®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Justice</dc:creator>
  <cp:lastModifiedBy>Kimberly Justice</cp:lastModifiedBy>
  <cp:revision>3</cp:revision>
  <dcterms:created xsi:type="dcterms:W3CDTF">2020-02-19T15:37:38Z</dcterms:created>
  <dcterms:modified xsi:type="dcterms:W3CDTF">2020-02-24T14:48:36Z</dcterms:modified>
</cp:coreProperties>
</file>